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drawings/drawing1.xml" ContentType="application/vnd.openxmlformats-officedocument.drawingml.chartshape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6" r:id="rId2"/>
  </p:sldMasterIdLst>
  <p:notesMasterIdLst>
    <p:notesMasterId r:id="rId30"/>
  </p:notesMasterIdLst>
  <p:sldIdLst>
    <p:sldId id="257" r:id="rId3"/>
    <p:sldId id="343" r:id="rId4"/>
    <p:sldId id="344" r:id="rId5"/>
    <p:sldId id="345" r:id="rId6"/>
    <p:sldId id="346" r:id="rId7"/>
    <p:sldId id="347" r:id="rId8"/>
    <p:sldId id="349" r:id="rId9"/>
    <p:sldId id="356" r:id="rId10"/>
    <p:sldId id="357" r:id="rId11"/>
    <p:sldId id="358" r:id="rId12"/>
    <p:sldId id="359" r:id="rId13"/>
    <p:sldId id="360" r:id="rId14"/>
    <p:sldId id="341" r:id="rId15"/>
    <p:sldId id="362" r:id="rId16"/>
    <p:sldId id="364" r:id="rId17"/>
    <p:sldId id="342" r:id="rId18"/>
    <p:sldId id="370" r:id="rId19"/>
    <p:sldId id="373" r:id="rId20"/>
    <p:sldId id="366" r:id="rId21"/>
    <p:sldId id="368" r:id="rId22"/>
    <p:sldId id="375" r:id="rId23"/>
    <p:sldId id="381" r:id="rId24"/>
    <p:sldId id="340" r:id="rId25"/>
    <p:sldId id="371" r:id="rId26"/>
    <p:sldId id="379" r:id="rId27"/>
    <p:sldId id="377" r:id="rId28"/>
    <p:sldId id="26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62" autoAdjust="0"/>
    <p:restoredTop sz="90424" autoAdjust="0"/>
  </p:normalViewPr>
  <p:slideViewPr>
    <p:cSldViewPr snapToGrid="0" showGuides="1">
      <p:cViewPr varScale="1">
        <p:scale>
          <a:sx n="65" d="100"/>
          <a:sy n="65" d="100"/>
        </p:scale>
        <p:origin x="1206" y="78"/>
      </p:cViewPr>
      <p:guideLst>
        <p:guide orient="horz" pos="2160"/>
        <p:guide pos="3840"/>
      </p:guideLst>
    </p:cSldViewPr>
  </p:slideViewPr>
  <p:notesTextViewPr>
    <p:cViewPr>
      <p:scale>
        <a:sx n="1" d="1"/>
        <a:sy n="1" d="1"/>
      </p:scale>
      <p:origin x="0" y="0"/>
    </p:cViewPr>
  </p:notesTextViewPr>
  <p:sorterViewPr>
    <p:cViewPr>
      <p:scale>
        <a:sx n="60" d="100"/>
        <a:sy n="60" d="100"/>
      </p:scale>
      <p:origin x="0" y="-26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ajay.raja\Downloads\Windows%20%20Preference%20FY14%20Forecasts%20-%20US%20with%20scenarios%208-13-13.xlsx" TargetMode="External"/><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Macintosh%20HD:Users:jpeyeti:Desktop:All%20Attribution%20Model%20Results%20.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Previous CPC (Avg)</c:v>
                </c:pt>
              </c:strCache>
            </c:strRef>
          </c:tx>
          <c:spPr>
            <a:ln w="15875" cap="rnd">
              <a:solidFill>
                <a:schemeClr val="accent1"/>
              </a:solidFill>
              <a:round/>
            </a:ln>
            <a:effectLst/>
          </c:spPr>
          <c:marker>
            <c:symbol val="circle"/>
            <c:size val="5"/>
            <c:spPr>
              <a:solidFill>
                <a:schemeClr val="accent1"/>
              </a:solidFill>
              <a:ln w="9525">
                <a:solidFill>
                  <a:schemeClr val="accent1"/>
                </a:solidFill>
              </a:ln>
              <a:effectLst/>
            </c:spPr>
          </c:marker>
          <c:cat>
            <c:strRef>
              <c:f>Sheet1!$A$2:$A$21</c:f>
              <c:strCache>
                <c:ptCount val="20"/>
                <c:pt idx="0">
                  <c:v>Atlanta</c:v>
                </c:pt>
                <c:pt idx="1">
                  <c:v>Austin</c:v>
                </c:pt>
                <c:pt idx="2">
                  <c:v>Boston</c:v>
                </c:pt>
                <c:pt idx="3">
                  <c:v>Chicago</c:v>
                </c:pt>
                <c:pt idx="4">
                  <c:v>Dallas</c:v>
                </c:pt>
                <c:pt idx="5">
                  <c:v>Denver</c:v>
                </c:pt>
                <c:pt idx="6">
                  <c:v>Houston</c:v>
                </c:pt>
                <c:pt idx="7">
                  <c:v>Los Angeles</c:v>
                </c:pt>
                <c:pt idx="8">
                  <c:v>Minneapolis</c:v>
                </c:pt>
                <c:pt idx="9">
                  <c:v>New Orleans</c:v>
                </c:pt>
                <c:pt idx="10">
                  <c:v>Orlando</c:v>
                </c:pt>
                <c:pt idx="11">
                  <c:v>Philadelphia</c:v>
                </c:pt>
                <c:pt idx="12">
                  <c:v>Phoenix</c:v>
                </c:pt>
                <c:pt idx="13">
                  <c:v>Portland</c:v>
                </c:pt>
                <c:pt idx="14">
                  <c:v>Reno</c:v>
                </c:pt>
                <c:pt idx="15">
                  <c:v>San Antonio</c:v>
                </c:pt>
                <c:pt idx="16">
                  <c:v>San Diego</c:v>
                </c:pt>
                <c:pt idx="17">
                  <c:v>San Francisco</c:v>
                </c:pt>
                <c:pt idx="18">
                  <c:v>Seattle</c:v>
                </c:pt>
                <c:pt idx="19">
                  <c:v>Washington</c:v>
                </c:pt>
              </c:strCache>
            </c:strRef>
          </c:cat>
          <c:val>
            <c:numRef>
              <c:f>Sheet1!$B$2:$B$21</c:f>
              <c:numCache>
                <c:formatCode>_-[$$-409]* #,##0.00_ ;_-[$$-409]* \-#,##0.00\ ;_-[$$-409]* "-"??_ ;_-@_ </c:formatCode>
                <c:ptCount val="20"/>
                <c:pt idx="0">
                  <c:v>7.06</c:v>
                </c:pt>
                <c:pt idx="1">
                  <c:v>7.06</c:v>
                </c:pt>
                <c:pt idx="2">
                  <c:v>4.13</c:v>
                </c:pt>
                <c:pt idx="3">
                  <c:v>4.68</c:v>
                </c:pt>
                <c:pt idx="4">
                  <c:v>7.06</c:v>
                </c:pt>
                <c:pt idx="5">
                  <c:v>7.06</c:v>
                </c:pt>
                <c:pt idx="6">
                  <c:v>7.06</c:v>
                </c:pt>
                <c:pt idx="7">
                  <c:v>4.13</c:v>
                </c:pt>
                <c:pt idx="8">
                  <c:v>5.01</c:v>
                </c:pt>
                <c:pt idx="9">
                  <c:v>5.01</c:v>
                </c:pt>
                <c:pt idx="10">
                  <c:v>4.13</c:v>
                </c:pt>
                <c:pt idx="11">
                  <c:v>4.13</c:v>
                </c:pt>
                <c:pt idx="12">
                  <c:v>7.06</c:v>
                </c:pt>
                <c:pt idx="13">
                  <c:v>4.13</c:v>
                </c:pt>
                <c:pt idx="14">
                  <c:v>4.13</c:v>
                </c:pt>
                <c:pt idx="15">
                  <c:v>4.13</c:v>
                </c:pt>
                <c:pt idx="16">
                  <c:v>4.13</c:v>
                </c:pt>
                <c:pt idx="17">
                  <c:v>5.03</c:v>
                </c:pt>
                <c:pt idx="18">
                  <c:v>7.06</c:v>
                </c:pt>
                <c:pt idx="19">
                  <c:v>4.13</c:v>
                </c:pt>
              </c:numCache>
            </c:numRef>
          </c:val>
          <c:smooth val="0"/>
          <c:extLst>
            <c:ext xmlns:c16="http://schemas.microsoft.com/office/drawing/2014/chart" uri="{C3380CC4-5D6E-409C-BE32-E72D297353CC}">
              <c16:uniqueId val="{00000000-E0C8-44E1-AB44-69422A8D1DE7}"/>
            </c:ext>
          </c:extLst>
        </c:ser>
        <c:ser>
          <c:idx val="1"/>
          <c:order val="1"/>
          <c:tx>
            <c:strRef>
              <c:f>Sheet1!$C$1</c:f>
              <c:strCache>
                <c:ptCount val="1"/>
                <c:pt idx="0">
                  <c:v>Revised 1st Spot CPC</c:v>
                </c:pt>
              </c:strCache>
            </c:strRef>
          </c:tx>
          <c:spPr>
            <a:ln w="15875" cap="rnd">
              <a:solidFill>
                <a:schemeClr val="accent2"/>
              </a:solidFill>
              <a:round/>
            </a:ln>
            <a:effectLst/>
          </c:spPr>
          <c:marker>
            <c:symbol val="circle"/>
            <c:size val="5"/>
            <c:spPr>
              <a:solidFill>
                <a:schemeClr val="accent2"/>
              </a:solidFill>
              <a:ln w="9525">
                <a:solidFill>
                  <a:schemeClr val="accent2"/>
                </a:solidFill>
              </a:ln>
              <a:effectLst/>
            </c:spPr>
          </c:marker>
          <c:cat>
            <c:strRef>
              <c:f>Sheet1!$A$2:$A$21</c:f>
              <c:strCache>
                <c:ptCount val="20"/>
                <c:pt idx="0">
                  <c:v>Atlanta</c:v>
                </c:pt>
                <c:pt idx="1">
                  <c:v>Austin</c:v>
                </c:pt>
                <c:pt idx="2">
                  <c:v>Boston</c:v>
                </c:pt>
                <c:pt idx="3">
                  <c:v>Chicago</c:v>
                </c:pt>
                <c:pt idx="4">
                  <c:v>Dallas</c:v>
                </c:pt>
                <c:pt idx="5">
                  <c:v>Denver</c:v>
                </c:pt>
                <c:pt idx="6">
                  <c:v>Houston</c:v>
                </c:pt>
                <c:pt idx="7">
                  <c:v>Los Angeles</c:v>
                </c:pt>
                <c:pt idx="8">
                  <c:v>Minneapolis</c:v>
                </c:pt>
                <c:pt idx="9">
                  <c:v>New Orleans</c:v>
                </c:pt>
                <c:pt idx="10">
                  <c:v>Orlando</c:v>
                </c:pt>
                <c:pt idx="11">
                  <c:v>Philadelphia</c:v>
                </c:pt>
                <c:pt idx="12">
                  <c:v>Phoenix</c:v>
                </c:pt>
                <c:pt idx="13">
                  <c:v>Portland</c:v>
                </c:pt>
                <c:pt idx="14">
                  <c:v>Reno</c:v>
                </c:pt>
                <c:pt idx="15">
                  <c:v>San Antonio</c:v>
                </c:pt>
                <c:pt idx="16">
                  <c:v>San Diego</c:v>
                </c:pt>
                <c:pt idx="17">
                  <c:v>San Francisco</c:v>
                </c:pt>
                <c:pt idx="18">
                  <c:v>Seattle</c:v>
                </c:pt>
                <c:pt idx="19">
                  <c:v>Washington</c:v>
                </c:pt>
              </c:strCache>
            </c:strRef>
          </c:cat>
          <c:val>
            <c:numRef>
              <c:f>Sheet1!$C$2:$C$21</c:f>
              <c:numCache>
                <c:formatCode>_-[$$-409]* #,##0.00_ ;_-[$$-409]* \-#,##0.00\ ;_-[$$-409]* "-"??_ ;_-@_ </c:formatCode>
                <c:ptCount val="20"/>
                <c:pt idx="0">
                  <c:v>3.39</c:v>
                </c:pt>
                <c:pt idx="1">
                  <c:v>4.7699999999999987</c:v>
                </c:pt>
                <c:pt idx="2">
                  <c:v>4.13</c:v>
                </c:pt>
                <c:pt idx="3">
                  <c:v>3.45</c:v>
                </c:pt>
                <c:pt idx="4">
                  <c:v>5.6199999999999957</c:v>
                </c:pt>
                <c:pt idx="5">
                  <c:v>6.24</c:v>
                </c:pt>
                <c:pt idx="6">
                  <c:v>7.06</c:v>
                </c:pt>
                <c:pt idx="7">
                  <c:v>3.67</c:v>
                </c:pt>
                <c:pt idx="8">
                  <c:v>3.55</c:v>
                </c:pt>
                <c:pt idx="9">
                  <c:v>1.62</c:v>
                </c:pt>
                <c:pt idx="10">
                  <c:v>2.5299999999999998</c:v>
                </c:pt>
                <c:pt idx="11">
                  <c:v>2.0299999999999998</c:v>
                </c:pt>
                <c:pt idx="12">
                  <c:v>5.29</c:v>
                </c:pt>
                <c:pt idx="13">
                  <c:v>4.13</c:v>
                </c:pt>
                <c:pt idx="14">
                  <c:v>4.13</c:v>
                </c:pt>
                <c:pt idx="15">
                  <c:v>4.13</c:v>
                </c:pt>
                <c:pt idx="16">
                  <c:v>1.51</c:v>
                </c:pt>
                <c:pt idx="17">
                  <c:v>3.03</c:v>
                </c:pt>
                <c:pt idx="18">
                  <c:v>4.53</c:v>
                </c:pt>
                <c:pt idx="19">
                  <c:v>4.13</c:v>
                </c:pt>
              </c:numCache>
            </c:numRef>
          </c:val>
          <c:smooth val="0"/>
          <c:extLst>
            <c:ext xmlns:c16="http://schemas.microsoft.com/office/drawing/2014/chart" uri="{C3380CC4-5D6E-409C-BE32-E72D297353CC}">
              <c16:uniqueId val="{00000001-E0C8-44E1-AB44-69422A8D1DE7}"/>
            </c:ext>
          </c:extLst>
        </c:ser>
        <c:dLbls>
          <c:showLegendKey val="0"/>
          <c:showVal val="0"/>
          <c:showCatName val="0"/>
          <c:showSerName val="0"/>
          <c:showPercent val="0"/>
          <c:showBubbleSize val="0"/>
        </c:dLbls>
        <c:marker val="1"/>
        <c:smooth val="0"/>
        <c:axId val="-230936624"/>
        <c:axId val="-231652224"/>
      </c:lineChart>
      <c:catAx>
        <c:axId val="-23093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crossAx val="-231652224"/>
        <c:crosses val="autoZero"/>
        <c:auto val="0"/>
        <c:lblAlgn val="ctr"/>
        <c:lblOffset val="100"/>
        <c:noMultiLvlLbl val="0"/>
      </c:catAx>
      <c:valAx>
        <c:axId val="-231652224"/>
        <c:scaling>
          <c:orientation val="minMax"/>
        </c:scaling>
        <c:delete val="0"/>
        <c:axPos val="l"/>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crossAx val="-230936624"/>
        <c:crosses val="autoZero"/>
        <c:crossBetween val="between"/>
        <c:majorUnit val="2"/>
      </c:valAx>
      <c:spPr>
        <a:noFill/>
        <a:ln>
          <a:noFill/>
        </a:ln>
        <a:effectLst/>
      </c:spPr>
    </c:plotArea>
    <c:legend>
      <c:legendPos val="t"/>
      <c:layout>
        <c:manualLayout>
          <c:xMode val="edge"/>
          <c:yMode val="edge"/>
          <c:x val="0.406134951881015"/>
          <c:y val="4.6712962962962998E-2"/>
          <c:w val="0.57375240594925603"/>
          <c:h val="7.0448745990084605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a:latin typeface="Segoe UI" panose="020B0502040204020203" pitchFamily="34" charset="0"/>
          <a:ea typeface="Segoe UI" panose="020B0502040204020203" pitchFamily="34" charset="0"/>
          <a:cs typeface="Segoe UI" panose="020B05020402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r>
              <a:rPr lang="en-IN" sz="1000" b="1" i="0" baseline="0" dirty="0">
                <a:solidFill>
                  <a:schemeClr val="tx1"/>
                </a:solidFill>
                <a:effectLst/>
              </a:rPr>
              <a:t>Actual vs. Predicted &amp; Forecast - Brand PI</a:t>
            </a:r>
            <a:endParaRPr lang="en-IN" sz="1000" dirty="0">
              <a:solidFill>
                <a:schemeClr val="tx1"/>
              </a:solidFill>
              <a:effectLst/>
            </a:endParaRPr>
          </a:p>
        </c:rich>
      </c:tx>
      <c:overlay val="0"/>
      <c:spPr>
        <a:noFill/>
        <a:ln>
          <a:noFill/>
        </a:ln>
        <a:effectLst/>
      </c:spPr>
    </c:title>
    <c:autoTitleDeleted val="0"/>
    <c:plotArea>
      <c:layout/>
      <c:lineChart>
        <c:grouping val="standard"/>
        <c:varyColors val="0"/>
        <c:ser>
          <c:idx val="0"/>
          <c:order val="0"/>
          <c:tx>
            <c:strRef>
              <c:f>Backend!$AF$5</c:f>
              <c:strCache>
                <c:ptCount val="1"/>
                <c:pt idx="0">
                  <c:v>Predicted</c:v>
                </c:pt>
              </c:strCache>
            </c:strRef>
          </c:tx>
          <c:spPr>
            <a:ln w="28575" cap="rnd">
              <a:solidFill>
                <a:schemeClr val="accent1"/>
              </a:solidFill>
              <a:round/>
            </a:ln>
            <a:effectLst/>
          </c:spPr>
          <c:marker>
            <c:symbol val="none"/>
          </c:marker>
          <c:cat>
            <c:numRef>
              <c:f>Backend!$B$6:$B$96</c:f>
              <c:numCache>
                <c:formatCode>d\-mmm</c:formatCode>
                <c:ptCount val="91"/>
                <c:pt idx="0">
                  <c:v>41186</c:v>
                </c:pt>
                <c:pt idx="1">
                  <c:v>41193</c:v>
                </c:pt>
                <c:pt idx="2">
                  <c:v>41200</c:v>
                </c:pt>
                <c:pt idx="3">
                  <c:v>41207</c:v>
                </c:pt>
                <c:pt idx="4">
                  <c:v>41214</c:v>
                </c:pt>
                <c:pt idx="5">
                  <c:v>41221</c:v>
                </c:pt>
                <c:pt idx="6">
                  <c:v>41228</c:v>
                </c:pt>
                <c:pt idx="7">
                  <c:v>41235</c:v>
                </c:pt>
                <c:pt idx="8">
                  <c:v>41242</c:v>
                </c:pt>
                <c:pt idx="9">
                  <c:v>41249</c:v>
                </c:pt>
                <c:pt idx="10">
                  <c:v>41256</c:v>
                </c:pt>
                <c:pt idx="11">
                  <c:v>41263</c:v>
                </c:pt>
                <c:pt idx="12">
                  <c:v>41270</c:v>
                </c:pt>
                <c:pt idx="13">
                  <c:v>41277</c:v>
                </c:pt>
                <c:pt idx="14">
                  <c:v>41284</c:v>
                </c:pt>
                <c:pt idx="15">
                  <c:v>41291</c:v>
                </c:pt>
                <c:pt idx="16">
                  <c:v>41298</c:v>
                </c:pt>
                <c:pt idx="17">
                  <c:v>41305</c:v>
                </c:pt>
                <c:pt idx="18">
                  <c:v>41312</c:v>
                </c:pt>
                <c:pt idx="19">
                  <c:v>41319</c:v>
                </c:pt>
                <c:pt idx="20">
                  <c:v>41326</c:v>
                </c:pt>
                <c:pt idx="21">
                  <c:v>41333</c:v>
                </c:pt>
                <c:pt idx="22">
                  <c:v>41340</c:v>
                </c:pt>
                <c:pt idx="23">
                  <c:v>41347</c:v>
                </c:pt>
                <c:pt idx="24">
                  <c:v>41354</c:v>
                </c:pt>
                <c:pt idx="25">
                  <c:v>41361</c:v>
                </c:pt>
                <c:pt idx="26">
                  <c:v>41368</c:v>
                </c:pt>
                <c:pt idx="27">
                  <c:v>41375</c:v>
                </c:pt>
                <c:pt idx="28">
                  <c:v>41382</c:v>
                </c:pt>
                <c:pt idx="29">
                  <c:v>41389</c:v>
                </c:pt>
                <c:pt idx="30">
                  <c:v>41396</c:v>
                </c:pt>
                <c:pt idx="31">
                  <c:v>41403</c:v>
                </c:pt>
                <c:pt idx="32">
                  <c:v>41410</c:v>
                </c:pt>
                <c:pt idx="33">
                  <c:v>41417</c:v>
                </c:pt>
                <c:pt idx="34">
                  <c:v>41424</c:v>
                </c:pt>
                <c:pt idx="35">
                  <c:v>41431</c:v>
                </c:pt>
                <c:pt idx="36">
                  <c:v>41438</c:v>
                </c:pt>
                <c:pt idx="37">
                  <c:v>41445</c:v>
                </c:pt>
                <c:pt idx="38">
                  <c:v>41452</c:v>
                </c:pt>
                <c:pt idx="39">
                  <c:v>41459</c:v>
                </c:pt>
                <c:pt idx="40">
                  <c:v>41466</c:v>
                </c:pt>
                <c:pt idx="41">
                  <c:v>41473</c:v>
                </c:pt>
                <c:pt idx="42">
                  <c:v>41480</c:v>
                </c:pt>
                <c:pt idx="43">
                  <c:v>41487</c:v>
                </c:pt>
                <c:pt idx="44">
                  <c:v>41494</c:v>
                </c:pt>
                <c:pt idx="45">
                  <c:v>41501</c:v>
                </c:pt>
                <c:pt idx="46">
                  <c:v>41508</c:v>
                </c:pt>
                <c:pt idx="47">
                  <c:v>41515</c:v>
                </c:pt>
                <c:pt idx="48">
                  <c:v>41522</c:v>
                </c:pt>
                <c:pt idx="49">
                  <c:v>41529</c:v>
                </c:pt>
                <c:pt idx="50">
                  <c:v>41536</c:v>
                </c:pt>
                <c:pt idx="51">
                  <c:v>41543</c:v>
                </c:pt>
                <c:pt idx="52">
                  <c:v>41550</c:v>
                </c:pt>
                <c:pt idx="53">
                  <c:v>41557</c:v>
                </c:pt>
                <c:pt idx="54">
                  <c:v>41564</c:v>
                </c:pt>
                <c:pt idx="55">
                  <c:v>41571</c:v>
                </c:pt>
                <c:pt idx="56">
                  <c:v>41578</c:v>
                </c:pt>
                <c:pt idx="57">
                  <c:v>41585</c:v>
                </c:pt>
                <c:pt idx="58">
                  <c:v>41592</c:v>
                </c:pt>
                <c:pt idx="59">
                  <c:v>41599</c:v>
                </c:pt>
                <c:pt idx="60">
                  <c:v>41606</c:v>
                </c:pt>
                <c:pt idx="61">
                  <c:v>41613</c:v>
                </c:pt>
                <c:pt idx="62">
                  <c:v>41620</c:v>
                </c:pt>
                <c:pt idx="63">
                  <c:v>41627</c:v>
                </c:pt>
                <c:pt idx="64">
                  <c:v>41634</c:v>
                </c:pt>
                <c:pt idx="65">
                  <c:v>41641</c:v>
                </c:pt>
                <c:pt idx="66">
                  <c:v>41648</c:v>
                </c:pt>
                <c:pt idx="67">
                  <c:v>41655</c:v>
                </c:pt>
                <c:pt idx="68">
                  <c:v>41662</c:v>
                </c:pt>
                <c:pt idx="69">
                  <c:v>41669</c:v>
                </c:pt>
                <c:pt idx="70">
                  <c:v>41676</c:v>
                </c:pt>
                <c:pt idx="71">
                  <c:v>41683</c:v>
                </c:pt>
                <c:pt idx="72">
                  <c:v>41690</c:v>
                </c:pt>
                <c:pt idx="73">
                  <c:v>41697</c:v>
                </c:pt>
                <c:pt idx="74">
                  <c:v>41704</c:v>
                </c:pt>
                <c:pt idx="75">
                  <c:v>41711</c:v>
                </c:pt>
                <c:pt idx="76">
                  <c:v>41718</c:v>
                </c:pt>
                <c:pt idx="77">
                  <c:v>41725</c:v>
                </c:pt>
                <c:pt idx="78">
                  <c:v>41732</c:v>
                </c:pt>
                <c:pt idx="79">
                  <c:v>41739</c:v>
                </c:pt>
                <c:pt idx="80">
                  <c:v>41746</c:v>
                </c:pt>
                <c:pt idx="81">
                  <c:v>41753</c:v>
                </c:pt>
                <c:pt idx="82">
                  <c:v>41760</c:v>
                </c:pt>
                <c:pt idx="83">
                  <c:v>41767</c:v>
                </c:pt>
                <c:pt idx="84">
                  <c:v>41774</c:v>
                </c:pt>
                <c:pt idx="85">
                  <c:v>41781</c:v>
                </c:pt>
                <c:pt idx="86">
                  <c:v>41788</c:v>
                </c:pt>
                <c:pt idx="87">
                  <c:v>41795</c:v>
                </c:pt>
                <c:pt idx="88">
                  <c:v>41802</c:v>
                </c:pt>
                <c:pt idx="89">
                  <c:v>41809</c:v>
                </c:pt>
                <c:pt idx="90">
                  <c:v>41816</c:v>
                </c:pt>
              </c:numCache>
            </c:numRef>
          </c:cat>
          <c:val>
            <c:numRef>
              <c:f>Backend!$AJ$6:$AJ$43</c:f>
              <c:numCache>
                <c:formatCode>General</c:formatCode>
                <c:ptCount val="38"/>
                <c:pt idx="11" formatCode="0%">
                  <c:v>0.398785663567499</c:v>
                </c:pt>
                <c:pt idx="12" formatCode="0%">
                  <c:v>0.39146631988602099</c:v>
                </c:pt>
                <c:pt idx="13" formatCode="0%">
                  <c:v>0.396307616770813</c:v>
                </c:pt>
                <c:pt idx="14" formatCode="0%">
                  <c:v>0.40057311012242303</c:v>
                </c:pt>
                <c:pt idx="15" formatCode="0%">
                  <c:v>0.40230769955062901</c:v>
                </c:pt>
                <c:pt idx="16" formatCode="0%">
                  <c:v>0.42835509085957701</c:v>
                </c:pt>
                <c:pt idx="17" formatCode="0%">
                  <c:v>0.43910263555699097</c:v>
                </c:pt>
                <c:pt idx="18" formatCode="0%">
                  <c:v>0.44971284319154398</c:v>
                </c:pt>
                <c:pt idx="19" formatCode="0%">
                  <c:v>0.43712977330513902</c:v>
                </c:pt>
                <c:pt idx="20" formatCode="0%">
                  <c:v>0.44188443657450299</c:v>
                </c:pt>
                <c:pt idx="21" formatCode="0%">
                  <c:v>0.421867899766805</c:v>
                </c:pt>
                <c:pt idx="22" formatCode="0%">
                  <c:v>0.42131609228130801</c:v>
                </c:pt>
                <c:pt idx="23" formatCode="0%">
                  <c:v>0.41941018781720102</c:v>
                </c:pt>
                <c:pt idx="24" formatCode="0%">
                  <c:v>0.407785253753294</c:v>
                </c:pt>
                <c:pt idx="25" formatCode="0%">
                  <c:v>0.41541231233090697</c:v>
                </c:pt>
                <c:pt idx="26" formatCode="0%">
                  <c:v>0.40299114426834498</c:v>
                </c:pt>
                <c:pt idx="27" formatCode="0%">
                  <c:v>0.41073593688355298</c:v>
                </c:pt>
                <c:pt idx="28" formatCode="0%">
                  <c:v>0.41542131765476398</c:v>
                </c:pt>
                <c:pt idx="29" formatCode="0%">
                  <c:v>0.42651838280203602</c:v>
                </c:pt>
                <c:pt idx="30" formatCode="0%">
                  <c:v>0.43925944055131499</c:v>
                </c:pt>
                <c:pt idx="31" formatCode="0%">
                  <c:v>0.44752639918966097</c:v>
                </c:pt>
                <c:pt idx="32" formatCode="0%">
                  <c:v>0.46206974886920799</c:v>
                </c:pt>
                <c:pt idx="33" formatCode="0%">
                  <c:v>0.44761286333098199</c:v>
                </c:pt>
                <c:pt idx="34" formatCode="0%">
                  <c:v>0.42939402449264003</c:v>
                </c:pt>
                <c:pt idx="35" formatCode="0%">
                  <c:v>0.44262949810950403</c:v>
                </c:pt>
                <c:pt idx="36" formatCode="0%">
                  <c:v>0.43098152724844402</c:v>
                </c:pt>
                <c:pt idx="37" formatCode="0%">
                  <c:v>0.451613602236903</c:v>
                </c:pt>
              </c:numCache>
            </c:numRef>
          </c:val>
          <c:smooth val="0"/>
          <c:extLst>
            <c:ext xmlns:c16="http://schemas.microsoft.com/office/drawing/2014/chart" uri="{C3380CC4-5D6E-409C-BE32-E72D297353CC}">
              <c16:uniqueId val="{00000000-BA34-4201-B77C-7E7620D63D22}"/>
            </c:ext>
          </c:extLst>
        </c:ser>
        <c:ser>
          <c:idx val="1"/>
          <c:order val="1"/>
          <c:tx>
            <c:strRef>
              <c:f>Backend!$AK$5</c:f>
              <c:strCache>
                <c:ptCount val="1"/>
                <c:pt idx="0">
                  <c:v>Actual</c:v>
                </c:pt>
              </c:strCache>
            </c:strRef>
          </c:tx>
          <c:spPr>
            <a:ln w="28575" cap="rnd">
              <a:solidFill>
                <a:srgbClr val="FFC000"/>
              </a:solidFill>
              <a:round/>
            </a:ln>
            <a:effectLst/>
          </c:spPr>
          <c:marker>
            <c:symbol val="none"/>
          </c:marker>
          <c:val>
            <c:numRef>
              <c:f>Backend!$AK$6:$AK$43</c:f>
              <c:numCache>
                <c:formatCode>General</c:formatCode>
                <c:ptCount val="38"/>
                <c:pt idx="3" formatCode="0%">
                  <c:v>0.39801999999999998</c:v>
                </c:pt>
                <c:pt idx="4" formatCode="0%">
                  <c:v>0.39574999999999999</c:v>
                </c:pt>
                <c:pt idx="5" formatCode="0%">
                  <c:v>0.40367999999999998</c:v>
                </c:pt>
                <c:pt idx="6" formatCode="0%">
                  <c:v>0.41637999999999997</c:v>
                </c:pt>
                <c:pt idx="7" formatCode="0%">
                  <c:v>0.43331999999999998</c:v>
                </c:pt>
                <c:pt idx="8" formatCode="0%">
                  <c:v>0.43047999999999997</c:v>
                </c:pt>
                <c:pt idx="9" formatCode="0%">
                  <c:v>0.42136000000000001</c:v>
                </c:pt>
                <c:pt idx="10" formatCode="0%">
                  <c:v>0.42470999999999998</c:v>
                </c:pt>
                <c:pt idx="11" formatCode="0%">
                  <c:v>0.40378999999999998</c:v>
                </c:pt>
                <c:pt idx="12" formatCode="0%">
                  <c:v>0.40072999999999998</c:v>
                </c:pt>
                <c:pt idx="13" formatCode="0%">
                  <c:v>0.39217000000000002</c:v>
                </c:pt>
                <c:pt idx="14" formatCode="0%">
                  <c:v>0.39171</c:v>
                </c:pt>
                <c:pt idx="15" formatCode="0%">
                  <c:v>0.39631</c:v>
                </c:pt>
                <c:pt idx="16" formatCode="0%">
                  <c:v>0.4214</c:v>
                </c:pt>
                <c:pt idx="17" formatCode="0%">
                  <c:v>0.44535000000000002</c:v>
                </c:pt>
                <c:pt idx="18" formatCode="0%">
                  <c:v>0.44986999999999999</c:v>
                </c:pt>
                <c:pt idx="19" formatCode="0%">
                  <c:v>0.44672000000000001</c:v>
                </c:pt>
                <c:pt idx="20" formatCode="0%">
                  <c:v>0.43363000000000002</c:v>
                </c:pt>
                <c:pt idx="21" formatCode="0%">
                  <c:v>0.42294999999999999</c:v>
                </c:pt>
                <c:pt idx="22" formatCode="0%">
                  <c:v>0.41769000000000001</c:v>
                </c:pt>
                <c:pt idx="23" formatCode="0%">
                  <c:v>0.43564000000000003</c:v>
                </c:pt>
                <c:pt idx="24" formatCode="0%">
                  <c:v>0.41559000000000001</c:v>
                </c:pt>
                <c:pt idx="25" formatCode="0%">
                  <c:v>0.41478999999999999</c:v>
                </c:pt>
                <c:pt idx="26" formatCode="0%">
                  <c:v>0.40204000000000001</c:v>
                </c:pt>
                <c:pt idx="27" formatCode="0%">
                  <c:v>0.38983000000000001</c:v>
                </c:pt>
                <c:pt idx="28" formatCode="0%">
                  <c:v>0.41264000000000001</c:v>
                </c:pt>
                <c:pt idx="29" formatCode="0%">
                  <c:v>0.42098000000000002</c:v>
                </c:pt>
                <c:pt idx="30" formatCode="0%">
                  <c:v>0.44539000000000001</c:v>
                </c:pt>
                <c:pt idx="31" formatCode="0%">
                  <c:v>0.44729000000000002</c:v>
                </c:pt>
                <c:pt idx="32" formatCode="0%">
                  <c:v>0.46443000000000001</c:v>
                </c:pt>
                <c:pt idx="33" formatCode="0%">
                  <c:v>0.43576999999999999</c:v>
                </c:pt>
                <c:pt idx="34" formatCode="0%">
                  <c:v>0.43723000000000001</c:v>
                </c:pt>
                <c:pt idx="35" formatCode="0%">
                  <c:v>0.45610000000000001</c:v>
                </c:pt>
                <c:pt idx="36" formatCode="0%">
                  <c:v>0.43118000000000001</c:v>
                </c:pt>
                <c:pt idx="37" formatCode="0%">
                  <c:v>0.47816999999999998</c:v>
                </c:pt>
              </c:numCache>
            </c:numRef>
          </c:val>
          <c:smooth val="0"/>
          <c:extLst>
            <c:ext xmlns:c16="http://schemas.microsoft.com/office/drawing/2014/chart" uri="{C3380CC4-5D6E-409C-BE32-E72D297353CC}">
              <c16:uniqueId val="{00000001-BA34-4201-B77C-7E7620D63D22}"/>
            </c:ext>
          </c:extLst>
        </c:ser>
        <c:ser>
          <c:idx val="2"/>
          <c:order val="2"/>
          <c:tx>
            <c:strRef>
              <c:f>Backend!$AL$5</c:f>
              <c:strCache>
                <c:ptCount val="1"/>
                <c:pt idx="0">
                  <c:v>Forecast</c:v>
                </c:pt>
              </c:strCache>
            </c:strRef>
          </c:tx>
          <c:spPr>
            <a:ln w="28575" cap="rnd">
              <a:solidFill>
                <a:sysClr val="window" lastClr="FFFFFF">
                  <a:lumMod val="50000"/>
                </a:sysClr>
              </a:solidFill>
              <a:prstDash val="sysDash"/>
              <a:round/>
            </a:ln>
            <a:effectLst/>
          </c:spPr>
          <c:marker>
            <c:symbol val="none"/>
          </c:marker>
          <c:val>
            <c:numRef>
              <c:f>Backend!$AL$6:$AL$96</c:f>
              <c:numCache>
                <c:formatCode>General</c:formatCode>
                <c:ptCount val="91"/>
                <c:pt idx="37" formatCode="0%">
                  <c:v>0.451613602236903</c:v>
                </c:pt>
                <c:pt idx="38" formatCode="0%">
                  <c:v>0.44230944307106002</c:v>
                </c:pt>
                <c:pt idx="39" formatCode="0%">
                  <c:v>0.41022166749407901</c:v>
                </c:pt>
                <c:pt idx="40" formatCode="0%">
                  <c:v>0.39248471101946503</c:v>
                </c:pt>
                <c:pt idx="41" formatCode="0%">
                  <c:v>0.38630991874194698</c:v>
                </c:pt>
                <c:pt idx="42" formatCode="0%">
                  <c:v>0.408755927619746</c:v>
                </c:pt>
                <c:pt idx="43" formatCode="0%">
                  <c:v>0.44198827265344598</c:v>
                </c:pt>
                <c:pt idx="44" formatCode="0%">
                  <c:v>0.46383747774943701</c:v>
                </c:pt>
                <c:pt idx="45" formatCode="0%">
                  <c:v>0.45272712384232999</c:v>
                </c:pt>
                <c:pt idx="46" formatCode="0%">
                  <c:v>0.44921960238429498</c:v>
                </c:pt>
                <c:pt idx="47" formatCode="0%">
                  <c:v>0.42758743864770599</c:v>
                </c:pt>
                <c:pt idx="48" formatCode="0%">
                  <c:v>0.42254336310301099</c:v>
                </c:pt>
                <c:pt idx="49" formatCode="0%">
                  <c:v>0.41000663406445798</c:v>
                </c:pt>
                <c:pt idx="50" formatCode="0%">
                  <c:v>0.400920267808278</c:v>
                </c:pt>
                <c:pt idx="51" formatCode="0%">
                  <c:v>0.394334654329071</c:v>
                </c:pt>
                <c:pt idx="52" formatCode="0%">
                  <c:v>0.38956153560649998</c:v>
                </c:pt>
                <c:pt idx="53" formatCode="0%">
                  <c:v>0.38610207622406201</c:v>
                </c:pt>
                <c:pt idx="54" formatCode="0%">
                  <c:v>0.383594730416351</c:v>
                </c:pt>
                <c:pt idx="55" formatCode="0%">
                  <c:v>0.38177745716511502</c:v>
                </c:pt>
                <c:pt idx="56" formatCode="0%">
                  <c:v>0.38046033446927402</c:v>
                </c:pt>
                <c:pt idx="57" formatCode="0%">
                  <c:v>0.37950571072476003</c:v>
                </c:pt>
                <c:pt idx="58" formatCode="0%">
                  <c:v>0.37881381884827198</c:v>
                </c:pt>
                <c:pt idx="59" formatCode="0%">
                  <c:v>0.37831234968673</c:v>
                </c:pt>
                <c:pt idx="60" formatCode="0%">
                  <c:v>0.41789529589362401</c:v>
                </c:pt>
                <c:pt idx="61" formatCode="0%">
                  <c:v>0.42488182165949101</c:v>
                </c:pt>
                <c:pt idx="62" formatCode="0%">
                  <c:v>0.42936055160200098</c:v>
                </c:pt>
                <c:pt idx="63" formatCode="0%">
                  <c:v>0.432704996411306</c:v>
                </c:pt>
                <c:pt idx="64" formatCode="0%">
                  <c:v>0.43328601140483403</c:v>
                </c:pt>
                <c:pt idx="65" formatCode="0%">
                  <c:v>0.43339938280292301</c:v>
                </c:pt>
                <c:pt idx="66" formatCode="0%">
                  <c:v>0.43342194806012502</c:v>
                </c:pt>
                <c:pt idx="67" formatCode="0%">
                  <c:v>0.43342645678311498</c:v>
                </c:pt>
                <c:pt idx="68" formatCode="0%">
                  <c:v>0.43342735835483198</c:v>
                </c:pt>
                <c:pt idx="69" formatCode="0%">
                  <c:v>0.43342753866226202</c:v>
                </c:pt>
                <c:pt idx="70" formatCode="0%">
                  <c:v>0.43342757472347199</c:v>
                </c:pt>
                <c:pt idx="71" formatCode="0%">
                  <c:v>0.43342758193570202</c:v>
                </c:pt>
                <c:pt idx="72" formatCode="0%">
                  <c:v>0.43342758337814802</c:v>
                </c:pt>
                <c:pt idx="73" formatCode="0%">
                  <c:v>0.43224185085500499</c:v>
                </c:pt>
                <c:pt idx="74" formatCode="0%">
                  <c:v>0.43066960080052302</c:v>
                </c:pt>
                <c:pt idx="75" formatCode="0%">
                  <c:v>0.42882436167535298</c:v>
                </c:pt>
                <c:pt idx="76" formatCode="0%">
                  <c:v>0.42665624620683601</c:v>
                </c:pt>
                <c:pt idx="77" formatCode="0%">
                  <c:v>0.426173791306038</c:v>
                </c:pt>
                <c:pt idx="78" formatCode="0%">
                  <c:v>0.42607499244762498</c:v>
                </c:pt>
                <c:pt idx="79" formatCode="0%">
                  <c:v>0.42605513690966801</c:v>
                </c:pt>
                <c:pt idx="80" formatCode="0%">
                  <c:v>0.42605116194260101</c:v>
                </c:pt>
                <c:pt idx="81" formatCode="0%">
                  <c:v>0.42605036679457498</c:v>
                </c:pt>
                <c:pt idx="82" formatCode="0%">
                  <c:v>0.42605020775878399</c:v>
                </c:pt>
                <c:pt idx="83" formatCode="0%">
                  <c:v>0.42605017595137801</c:v>
                </c:pt>
                <c:pt idx="84" formatCode="0%">
                  <c:v>0.42605016958988701</c:v>
                </c:pt>
                <c:pt idx="85" formatCode="0%">
                  <c:v>0.42605016831758902</c:v>
                </c:pt>
                <c:pt idx="86" formatCode="0%">
                  <c:v>0.42663187879257097</c:v>
                </c:pt>
                <c:pt idx="87" formatCode="0%">
                  <c:v>0.42729576517244799</c:v>
                </c:pt>
                <c:pt idx="88" formatCode="0%">
                  <c:v>0.42794683824866903</c:v>
                </c:pt>
                <c:pt idx="89" formatCode="0%">
                  <c:v>0.42857014231570001</c:v>
                </c:pt>
                <c:pt idx="90" formatCode="0%">
                  <c:v>0.42869125624323701</c:v>
                </c:pt>
              </c:numCache>
            </c:numRef>
          </c:val>
          <c:smooth val="0"/>
          <c:extLst>
            <c:ext xmlns:c16="http://schemas.microsoft.com/office/drawing/2014/chart" uri="{C3380CC4-5D6E-409C-BE32-E72D297353CC}">
              <c16:uniqueId val="{00000002-BA34-4201-B77C-7E7620D63D22}"/>
            </c:ext>
          </c:extLst>
        </c:ser>
        <c:dLbls>
          <c:showLegendKey val="0"/>
          <c:showVal val="0"/>
          <c:showCatName val="0"/>
          <c:showSerName val="0"/>
          <c:showPercent val="0"/>
          <c:showBubbleSize val="0"/>
        </c:dLbls>
        <c:smooth val="0"/>
        <c:axId val="92007664"/>
        <c:axId val="-231994624"/>
      </c:lineChart>
      <c:dateAx>
        <c:axId val="92007664"/>
        <c:scaling>
          <c:orientation val="minMax"/>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1994624"/>
        <c:crosses val="autoZero"/>
        <c:auto val="1"/>
        <c:lblOffset val="100"/>
        <c:baseTimeUnit val="days"/>
      </c:dateAx>
      <c:valAx>
        <c:axId val="-231994624"/>
        <c:scaling>
          <c:orientation val="minMax"/>
          <c:min val="0.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007664"/>
        <c:crosses val="autoZero"/>
        <c:crossBetween val="between"/>
      </c:valAx>
      <c:spPr>
        <a:noFill/>
        <a:ln>
          <a:noFill/>
        </a:ln>
        <a:effectLst/>
      </c:spPr>
    </c:plotArea>
    <c:legend>
      <c:legendPos val="t"/>
      <c:layout>
        <c:manualLayout>
          <c:xMode val="edge"/>
          <c:yMode val="edge"/>
          <c:x val="0.187355787606899"/>
          <c:y val="0.113643230542525"/>
          <c:w val="0.62528842478620095"/>
          <c:h val="9.043807485403410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sz="1000">
                <a:latin typeface="Segoe UI" panose="020B0502040204020203" pitchFamily="34" charset="0"/>
                <a:ea typeface="Segoe UI" panose="020B0502040204020203" pitchFamily="34" charset="0"/>
                <a:cs typeface="Segoe UI" panose="020B0502040204020203" pitchFamily="34" charset="0"/>
              </a:defRPr>
            </a:pPr>
            <a:r>
              <a:rPr lang="en-US" sz="1000" dirty="0">
                <a:latin typeface="Segoe UI" panose="020B0502040204020203" pitchFamily="34" charset="0"/>
                <a:ea typeface="Segoe UI" panose="020B0502040204020203" pitchFamily="34" charset="0"/>
                <a:cs typeface="Segoe UI" panose="020B0502040204020203" pitchFamily="34" charset="0"/>
              </a:rPr>
              <a:t>TV</a:t>
            </a:r>
            <a:r>
              <a:rPr lang="en-US" sz="1000" baseline="0" dirty="0">
                <a:latin typeface="Segoe UI" panose="020B0502040204020203" pitchFamily="34" charset="0"/>
                <a:ea typeface="Segoe UI" panose="020B0502040204020203" pitchFamily="34" charset="0"/>
                <a:cs typeface="Segoe UI" panose="020B0502040204020203" pitchFamily="34" charset="0"/>
              </a:rPr>
              <a:t> Signups</a:t>
            </a:r>
            <a:endParaRPr lang="en-US" sz="1000" dirty="0">
              <a:latin typeface="Segoe UI" panose="020B0502040204020203" pitchFamily="34" charset="0"/>
              <a:ea typeface="Segoe UI" panose="020B0502040204020203" pitchFamily="34" charset="0"/>
              <a:cs typeface="Segoe UI" panose="020B0502040204020203" pitchFamily="34" charset="0"/>
            </a:endParaRPr>
          </a:p>
        </c:rich>
      </c:tx>
      <c:layout>
        <c:manualLayout>
          <c:xMode val="edge"/>
          <c:yMode val="edge"/>
          <c:x val="0.365831370440861"/>
          <c:y val="0"/>
        </c:manualLayout>
      </c:layout>
      <c:overlay val="0"/>
    </c:title>
    <c:autoTitleDeleted val="0"/>
    <c:plotArea>
      <c:layout>
        <c:manualLayout>
          <c:layoutTarget val="inner"/>
          <c:xMode val="edge"/>
          <c:yMode val="edge"/>
          <c:x val="0.17787038815270001"/>
          <c:y val="0.14334140435835399"/>
          <c:w val="0.69938949704457598"/>
          <c:h val="0.64190501611027395"/>
        </c:manualLayout>
      </c:layout>
      <c:barChart>
        <c:barDir val="col"/>
        <c:grouping val="stacked"/>
        <c:varyColors val="0"/>
        <c:ser>
          <c:idx val="0"/>
          <c:order val="0"/>
          <c:invertIfNegative val="0"/>
          <c:cat>
            <c:strRef>
              <c:f>'TV Attribution'!$D$48:$D$49</c:f>
              <c:strCache>
                <c:ptCount val="2"/>
                <c:pt idx="0">
                  <c:v>Apprx Signups without TV Spend in FY13</c:v>
                </c:pt>
                <c:pt idx="1">
                  <c:v>Total Signups in FY13</c:v>
                </c:pt>
              </c:strCache>
            </c:strRef>
          </c:cat>
          <c:val>
            <c:numRef>
              <c:f>'TV Attribution'!$E$48:$E$49</c:f>
              <c:numCache>
                <c:formatCode>_(* #,##0_);_(* \(#,##0\);_(* "-"??_);_(@_)</c:formatCode>
                <c:ptCount val="2"/>
                <c:pt idx="0">
                  <c:v>61259.438310377132</c:v>
                </c:pt>
                <c:pt idx="1">
                  <c:v>70665</c:v>
                </c:pt>
              </c:numCache>
            </c:numRef>
          </c:val>
          <c:extLst>
            <c:ext xmlns:c16="http://schemas.microsoft.com/office/drawing/2014/chart" uri="{C3380CC4-5D6E-409C-BE32-E72D297353CC}">
              <c16:uniqueId val="{00000000-6C30-4DBA-825B-1716A91F526B}"/>
            </c:ext>
          </c:extLst>
        </c:ser>
        <c:dLbls>
          <c:showLegendKey val="0"/>
          <c:showVal val="0"/>
          <c:showCatName val="0"/>
          <c:showSerName val="0"/>
          <c:showPercent val="0"/>
          <c:showBubbleSize val="0"/>
        </c:dLbls>
        <c:gapWidth val="300"/>
        <c:overlap val="100"/>
        <c:axId val="132509328"/>
        <c:axId val="-262525360"/>
      </c:barChart>
      <c:catAx>
        <c:axId val="132509328"/>
        <c:scaling>
          <c:orientation val="minMax"/>
        </c:scaling>
        <c:delete val="1"/>
        <c:axPos val="b"/>
        <c:numFmt formatCode="General" sourceLinked="0"/>
        <c:majorTickMark val="none"/>
        <c:minorTickMark val="none"/>
        <c:tickLblPos val="nextTo"/>
        <c:crossAx val="-262525360"/>
        <c:crosses val="autoZero"/>
        <c:auto val="1"/>
        <c:lblAlgn val="ctr"/>
        <c:lblOffset val="100"/>
        <c:noMultiLvlLbl val="0"/>
      </c:catAx>
      <c:valAx>
        <c:axId val="-262525360"/>
        <c:scaling>
          <c:orientation val="minMax"/>
        </c:scaling>
        <c:delete val="0"/>
        <c:axPos val="l"/>
        <c:majorGridlines/>
        <c:numFmt formatCode="_(* #,##0_);_(* \(#,##0\);_(* &quot;-&quot;??_);_(@_)" sourceLinked="1"/>
        <c:majorTickMark val="out"/>
        <c:minorTickMark val="none"/>
        <c:tickLblPos val="nextTo"/>
        <c:txPr>
          <a:bodyPr/>
          <a:lstStyle/>
          <a:p>
            <a:pPr>
              <a:defRPr sz="800"/>
            </a:pPr>
            <a:endParaRPr lang="en-US"/>
          </a:p>
        </c:txPr>
        <c:crossAx val="132509328"/>
        <c:crosses val="autoZero"/>
        <c:crossBetween val="between"/>
        <c:majorUnit val="10000"/>
      </c:valAx>
    </c:plotArea>
    <c:plotVisOnly val="1"/>
    <c:dispBlanksAs val="gap"/>
    <c:showDLblsOverMax val="0"/>
  </c:chart>
  <c:externalData r:id="rId2">
    <c:autoUpdate val="0"/>
  </c:externalData>
  <c:userShapes r:id="rId3"/>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02CCC3-F61C-4AE6-B8E4-66009A136457}" type="doc">
      <dgm:prSet loTypeId="urn:microsoft.com/office/officeart/2005/8/layout/arrow2" loCatId="process" qsTypeId="urn:microsoft.com/office/officeart/2005/8/quickstyle/simple1" qsCatId="simple" csTypeId="urn:microsoft.com/office/officeart/2005/8/colors/accent1_2" csCatId="accent1" phldr="1"/>
      <dgm:spPr/>
    </dgm:pt>
    <dgm:pt modelId="{1D2A706B-F540-4071-A20B-5F1F4BAF5EB2}">
      <dgm:prSet phldrT="[Text]" custT="1"/>
      <dgm:spPr/>
      <dgm:t>
        <a:bodyPr/>
        <a:lstStyle/>
        <a:p>
          <a:r>
            <a:rPr lang="en-US" sz="1050" b="1" dirty="0"/>
            <a:t>31 Cities</a:t>
          </a:r>
        </a:p>
        <a:p>
          <a:r>
            <a:rPr lang="en-US" sz="1050" b="1" dirty="0"/>
            <a:t>(21 Standalone &amp; 10 Clusters)</a:t>
          </a:r>
        </a:p>
      </dgm:t>
    </dgm:pt>
    <dgm:pt modelId="{E149F83A-E41D-44D0-8CC0-EBA5CF85EE7B}" type="parTrans" cxnId="{E2B15824-7562-4F5A-A01F-D61E25D0C713}">
      <dgm:prSet/>
      <dgm:spPr/>
      <dgm:t>
        <a:bodyPr/>
        <a:lstStyle/>
        <a:p>
          <a:endParaRPr lang="en-US"/>
        </a:p>
      </dgm:t>
    </dgm:pt>
    <dgm:pt modelId="{974A02CE-1C66-4E30-B7DE-5948111BE9B0}" type="sibTrans" cxnId="{E2B15824-7562-4F5A-A01F-D61E25D0C713}">
      <dgm:prSet/>
      <dgm:spPr/>
      <dgm:t>
        <a:bodyPr/>
        <a:lstStyle/>
        <a:p>
          <a:endParaRPr lang="en-US"/>
        </a:p>
      </dgm:t>
    </dgm:pt>
    <dgm:pt modelId="{029ACBE6-2492-476E-88E1-655BB044D787}">
      <dgm:prSet phldrT="[Text]" custT="1"/>
      <dgm:spPr/>
      <dgm:t>
        <a:bodyPr/>
        <a:lstStyle/>
        <a:p>
          <a:r>
            <a:rPr lang="en-US" sz="1050" b="1" dirty="0"/>
            <a:t>4 Days to Arrival</a:t>
          </a:r>
        </a:p>
        <a:p>
          <a:r>
            <a:rPr lang="en-US" sz="1050" b="1" dirty="0"/>
            <a:t>Buckets</a:t>
          </a:r>
        </a:p>
      </dgm:t>
    </dgm:pt>
    <dgm:pt modelId="{A9387BE5-9871-4D87-84E2-6CE6E05C11C3}" type="parTrans" cxnId="{F3783F75-B3BA-4961-B8EB-D2DCFAFA01E1}">
      <dgm:prSet/>
      <dgm:spPr/>
      <dgm:t>
        <a:bodyPr/>
        <a:lstStyle/>
        <a:p>
          <a:endParaRPr lang="en-US"/>
        </a:p>
      </dgm:t>
    </dgm:pt>
    <dgm:pt modelId="{01FD36B0-6FCE-468D-B0B0-9699A2530E00}" type="sibTrans" cxnId="{F3783F75-B3BA-4961-B8EB-D2DCFAFA01E1}">
      <dgm:prSet/>
      <dgm:spPr/>
      <dgm:t>
        <a:bodyPr/>
        <a:lstStyle/>
        <a:p>
          <a:endParaRPr lang="en-US"/>
        </a:p>
      </dgm:t>
    </dgm:pt>
    <dgm:pt modelId="{08B421C6-011D-436A-BD60-BADF910C4A11}">
      <dgm:prSet phldrT="[Text]" custT="1"/>
      <dgm:spPr/>
      <dgm:t>
        <a:bodyPr/>
        <a:lstStyle/>
        <a:p>
          <a:r>
            <a:rPr lang="en-US" sz="1050" b="1" dirty="0"/>
            <a:t>Alpha</a:t>
          </a:r>
        </a:p>
      </dgm:t>
    </dgm:pt>
    <dgm:pt modelId="{ABC8FED4-501B-4AB2-8836-071E97C4E82C}" type="parTrans" cxnId="{908F7264-45FB-4623-8825-A771CA1B8AB3}">
      <dgm:prSet/>
      <dgm:spPr/>
      <dgm:t>
        <a:bodyPr/>
        <a:lstStyle/>
        <a:p>
          <a:endParaRPr lang="en-US"/>
        </a:p>
      </dgm:t>
    </dgm:pt>
    <dgm:pt modelId="{870396EF-ED09-461B-AC49-3FA9C6214E13}" type="sibTrans" cxnId="{908F7264-45FB-4623-8825-A771CA1B8AB3}">
      <dgm:prSet/>
      <dgm:spPr/>
      <dgm:t>
        <a:bodyPr/>
        <a:lstStyle/>
        <a:p>
          <a:endParaRPr lang="en-US"/>
        </a:p>
      </dgm:t>
    </dgm:pt>
    <dgm:pt modelId="{5B67D79D-6E35-44BA-A4F4-84C6D2C875B0}" type="pres">
      <dgm:prSet presAssocID="{FC02CCC3-F61C-4AE6-B8E4-66009A136457}" presName="arrowDiagram" presStyleCnt="0">
        <dgm:presLayoutVars>
          <dgm:chMax val="5"/>
          <dgm:dir/>
          <dgm:resizeHandles val="exact"/>
        </dgm:presLayoutVars>
      </dgm:prSet>
      <dgm:spPr/>
    </dgm:pt>
    <dgm:pt modelId="{C8351C9A-CBF7-48AB-BF80-39DD3B5B8655}" type="pres">
      <dgm:prSet presAssocID="{FC02CCC3-F61C-4AE6-B8E4-66009A136457}" presName="arrow" presStyleLbl="bgShp" presStyleIdx="0" presStyleCnt="1" custLinFactNeighborX="715" custLinFactNeighborY="-26317"/>
      <dgm:spPr/>
    </dgm:pt>
    <dgm:pt modelId="{94C7A09B-2AE1-48BB-B27D-C06B4CFB015A}" type="pres">
      <dgm:prSet presAssocID="{FC02CCC3-F61C-4AE6-B8E4-66009A136457}" presName="arrowDiagram3" presStyleCnt="0"/>
      <dgm:spPr/>
    </dgm:pt>
    <dgm:pt modelId="{54E1339C-8F0E-4EAA-8774-149A11F6CE91}" type="pres">
      <dgm:prSet presAssocID="{1D2A706B-F540-4071-A20B-5F1F4BAF5EB2}" presName="bullet3a" presStyleLbl="node1" presStyleIdx="0" presStyleCnt="3" custLinFactX="281885" custLinFactY="-500000" custLinFactNeighborX="300000" custLinFactNeighborY="-527683"/>
      <dgm:spPr/>
    </dgm:pt>
    <dgm:pt modelId="{FA0EC3CE-6FB8-492F-889F-2EB571D685E0}" type="pres">
      <dgm:prSet presAssocID="{1D2A706B-F540-4071-A20B-5F1F4BAF5EB2}" presName="textBox3a" presStyleLbl="revTx" presStyleIdx="0" presStyleCnt="3" custScaleX="180029" custScaleY="270003" custLinFactNeighborX="42883" custLinFactNeighborY="-30921">
        <dgm:presLayoutVars>
          <dgm:bulletEnabled val="1"/>
        </dgm:presLayoutVars>
      </dgm:prSet>
      <dgm:spPr/>
    </dgm:pt>
    <dgm:pt modelId="{DE697A90-9259-4639-BE68-1C89964A9BC2}" type="pres">
      <dgm:prSet presAssocID="{029ACBE6-2492-476E-88E1-655BB044D787}" presName="bullet3b" presStyleLbl="node1" presStyleIdx="1" presStyleCnt="3" custScaleX="91063" custScaleY="122598" custLinFactX="100000" custLinFactY="-200000" custLinFactNeighborX="110668" custLinFactNeighborY="-237573"/>
      <dgm:spPr/>
    </dgm:pt>
    <dgm:pt modelId="{ED506357-B6B2-4822-B387-A2E2D7D5AA60}" type="pres">
      <dgm:prSet presAssocID="{029ACBE6-2492-476E-88E1-655BB044D787}" presName="textBox3b" presStyleLbl="revTx" presStyleIdx="1" presStyleCnt="3" custScaleX="156927" custLinFactNeighborX="56237" custLinFactNeighborY="-41284">
        <dgm:presLayoutVars>
          <dgm:bulletEnabled val="1"/>
        </dgm:presLayoutVars>
      </dgm:prSet>
      <dgm:spPr/>
    </dgm:pt>
    <dgm:pt modelId="{9D52B087-FE59-49E5-AF59-324E90CE8403}" type="pres">
      <dgm:prSet presAssocID="{08B421C6-011D-436A-BD60-BADF910C4A11}" presName="bullet3c" presStyleLbl="node1" presStyleIdx="2" presStyleCnt="3" custLinFactY="-100000" custLinFactNeighborY="-174270"/>
      <dgm:spPr/>
    </dgm:pt>
    <dgm:pt modelId="{85B1BFD4-904A-4CA6-90BD-C783359A6E0C}" type="pres">
      <dgm:prSet presAssocID="{08B421C6-011D-436A-BD60-BADF910C4A11}" presName="textBox3c" presStyleLbl="revTx" presStyleIdx="2" presStyleCnt="3" custScaleX="153193" custScaleY="60626" custLinFactNeighborX="16344" custLinFactNeighborY="-44952">
        <dgm:presLayoutVars>
          <dgm:bulletEnabled val="1"/>
        </dgm:presLayoutVars>
      </dgm:prSet>
      <dgm:spPr/>
    </dgm:pt>
  </dgm:ptLst>
  <dgm:cxnLst>
    <dgm:cxn modelId="{E2B15824-7562-4F5A-A01F-D61E25D0C713}" srcId="{FC02CCC3-F61C-4AE6-B8E4-66009A136457}" destId="{1D2A706B-F540-4071-A20B-5F1F4BAF5EB2}" srcOrd="0" destOrd="0" parTransId="{E149F83A-E41D-44D0-8CC0-EBA5CF85EE7B}" sibTransId="{974A02CE-1C66-4E30-B7DE-5948111BE9B0}"/>
    <dgm:cxn modelId="{908F7264-45FB-4623-8825-A771CA1B8AB3}" srcId="{FC02CCC3-F61C-4AE6-B8E4-66009A136457}" destId="{08B421C6-011D-436A-BD60-BADF910C4A11}" srcOrd="2" destOrd="0" parTransId="{ABC8FED4-501B-4AB2-8836-071E97C4E82C}" sibTransId="{870396EF-ED09-461B-AC49-3FA9C6214E13}"/>
    <dgm:cxn modelId="{BE500B4D-0F73-1C45-841E-D65968A83CBB}" type="presOf" srcId="{1D2A706B-F540-4071-A20B-5F1F4BAF5EB2}" destId="{FA0EC3CE-6FB8-492F-889F-2EB571D685E0}" srcOrd="0" destOrd="0" presId="urn:microsoft.com/office/officeart/2005/8/layout/arrow2"/>
    <dgm:cxn modelId="{D115C14E-FF4C-7E45-99C0-66A9F64FD6CE}" type="presOf" srcId="{FC02CCC3-F61C-4AE6-B8E4-66009A136457}" destId="{5B67D79D-6E35-44BA-A4F4-84C6D2C875B0}" srcOrd="0" destOrd="0" presId="urn:microsoft.com/office/officeart/2005/8/layout/arrow2"/>
    <dgm:cxn modelId="{F3783F75-B3BA-4961-B8EB-D2DCFAFA01E1}" srcId="{FC02CCC3-F61C-4AE6-B8E4-66009A136457}" destId="{029ACBE6-2492-476E-88E1-655BB044D787}" srcOrd="1" destOrd="0" parTransId="{A9387BE5-9871-4D87-84E2-6CE6E05C11C3}" sibTransId="{01FD36B0-6FCE-468D-B0B0-9699A2530E00}"/>
    <dgm:cxn modelId="{979DD793-4B75-CB48-8D1C-E7042E6061AC}" type="presOf" srcId="{029ACBE6-2492-476E-88E1-655BB044D787}" destId="{ED506357-B6B2-4822-B387-A2E2D7D5AA60}" srcOrd="0" destOrd="0" presId="urn:microsoft.com/office/officeart/2005/8/layout/arrow2"/>
    <dgm:cxn modelId="{2BB222B2-2C66-C94D-892B-2BC29482481E}" type="presOf" srcId="{08B421C6-011D-436A-BD60-BADF910C4A11}" destId="{85B1BFD4-904A-4CA6-90BD-C783359A6E0C}" srcOrd="0" destOrd="0" presId="urn:microsoft.com/office/officeart/2005/8/layout/arrow2"/>
    <dgm:cxn modelId="{ED81830E-C602-874D-84CF-4B77C0433735}" type="presParOf" srcId="{5B67D79D-6E35-44BA-A4F4-84C6D2C875B0}" destId="{C8351C9A-CBF7-48AB-BF80-39DD3B5B8655}" srcOrd="0" destOrd="0" presId="urn:microsoft.com/office/officeart/2005/8/layout/arrow2"/>
    <dgm:cxn modelId="{DF9A480F-41F5-B44F-B1F6-9894D78C4A48}" type="presParOf" srcId="{5B67D79D-6E35-44BA-A4F4-84C6D2C875B0}" destId="{94C7A09B-2AE1-48BB-B27D-C06B4CFB015A}" srcOrd="1" destOrd="0" presId="urn:microsoft.com/office/officeart/2005/8/layout/arrow2"/>
    <dgm:cxn modelId="{F97C7ED5-D348-504F-BE36-DBCD476CF921}" type="presParOf" srcId="{94C7A09B-2AE1-48BB-B27D-C06B4CFB015A}" destId="{54E1339C-8F0E-4EAA-8774-149A11F6CE91}" srcOrd="0" destOrd="0" presId="urn:microsoft.com/office/officeart/2005/8/layout/arrow2"/>
    <dgm:cxn modelId="{110019E3-DE95-884C-9DF7-2D626482C5A9}" type="presParOf" srcId="{94C7A09B-2AE1-48BB-B27D-C06B4CFB015A}" destId="{FA0EC3CE-6FB8-492F-889F-2EB571D685E0}" srcOrd="1" destOrd="0" presId="urn:microsoft.com/office/officeart/2005/8/layout/arrow2"/>
    <dgm:cxn modelId="{922A05D4-0D22-4249-B9FD-994D423A78F0}" type="presParOf" srcId="{94C7A09B-2AE1-48BB-B27D-C06B4CFB015A}" destId="{DE697A90-9259-4639-BE68-1C89964A9BC2}" srcOrd="2" destOrd="0" presId="urn:microsoft.com/office/officeart/2005/8/layout/arrow2"/>
    <dgm:cxn modelId="{EAACC8CB-CE49-CD4F-A737-96D126AC0C37}" type="presParOf" srcId="{94C7A09B-2AE1-48BB-B27D-C06B4CFB015A}" destId="{ED506357-B6B2-4822-B387-A2E2D7D5AA60}" srcOrd="3" destOrd="0" presId="urn:microsoft.com/office/officeart/2005/8/layout/arrow2"/>
    <dgm:cxn modelId="{BC6886EA-B15B-324A-B9E6-0E4F40F0CD8F}" type="presParOf" srcId="{94C7A09B-2AE1-48BB-B27D-C06B4CFB015A}" destId="{9D52B087-FE59-49E5-AF59-324E90CE8403}" srcOrd="4" destOrd="0" presId="urn:microsoft.com/office/officeart/2005/8/layout/arrow2"/>
    <dgm:cxn modelId="{013A5E04-682A-D94A-912B-31CFB8E42FA6}" type="presParOf" srcId="{94C7A09B-2AE1-48BB-B27D-C06B4CFB015A}" destId="{85B1BFD4-904A-4CA6-90BD-C783359A6E0C}"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AC5B98-498B-41EF-B5DB-DD10A2C1582E}" type="doc">
      <dgm:prSet loTypeId="urn:microsoft.com/office/officeart/2005/8/layout/pyramid3" loCatId="pyramid" qsTypeId="urn:microsoft.com/office/officeart/2005/8/quickstyle/simple1" qsCatId="simple" csTypeId="urn:microsoft.com/office/officeart/2005/8/colors/accent1_2" csCatId="accent1" phldr="1"/>
      <dgm:spPr/>
    </dgm:pt>
    <dgm:pt modelId="{C194268E-37FF-4EB0-9B7E-6704C2DA780C}">
      <dgm:prSet phldrT="[Text]" custT="1"/>
      <dgm:spPr>
        <a:xfrm rot="10800000">
          <a:off x="0" y="0"/>
          <a:ext cx="2924377" cy="485389"/>
        </a:xfrm>
        <a:solidFill>
          <a:srgbClr val="2F3542">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IN" sz="1100" dirty="0">
              <a:solidFill>
                <a:srgbClr val="FFFFFF"/>
              </a:solidFill>
              <a:latin typeface="Segoe UI Light" panose="020B0502040204020203" pitchFamily="34" charset="0"/>
              <a:ea typeface="+mn-ea"/>
              <a:cs typeface="+mn-cs"/>
            </a:rPr>
            <a:t>380     Identified Flavours     100</a:t>
          </a:r>
          <a:endParaRPr lang="en-US" sz="1100" dirty="0">
            <a:solidFill>
              <a:srgbClr val="FFFFFF"/>
            </a:solidFill>
            <a:latin typeface="Segoe UI Light" panose="020B0502040204020203" pitchFamily="34" charset="0"/>
            <a:ea typeface="+mn-ea"/>
            <a:cs typeface="+mn-cs"/>
          </a:endParaRPr>
        </a:p>
      </dgm:t>
    </dgm:pt>
    <dgm:pt modelId="{81CA6B3D-E686-402D-BFFA-70E98F000572}" type="parTrans" cxnId="{0E27BED3-318E-4E59-B9E4-157353F1F78E}">
      <dgm:prSet/>
      <dgm:spPr/>
      <dgm:t>
        <a:bodyPr/>
        <a:lstStyle/>
        <a:p>
          <a:endParaRPr lang="en-US"/>
        </a:p>
      </dgm:t>
    </dgm:pt>
    <dgm:pt modelId="{B29961D5-8A15-481B-85DC-C25D542AEB23}" type="sibTrans" cxnId="{0E27BED3-318E-4E59-B9E4-157353F1F78E}">
      <dgm:prSet/>
      <dgm:spPr/>
      <dgm:t>
        <a:bodyPr/>
        <a:lstStyle/>
        <a:p>
          <a:endParaRPr lang="en-US"/>
        </a:p>
      </dgm:t>
    </dgm:pt>
    <dgm:pt modelId="{1EFF2C68-9E74-4FE1-940A-D20690B05C4D}">
      <dgm:prSet phldrT="[Text]" custT="1"/>
      <dgm:spPr>
        <a:xfrm rot="10800000">
          <a:off x="292437" y="485389"/>
          <a:ext cx="2339501" cy="485389"/>
        </a:xfrm>
        <a:solidFill>
          <a:srgbClr val="2F3542">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IN" sz="1100" dirty="0">
              <a:solidFill>
                <a:srgbClr val="FFFFFF"/>
              </a:solidFill>
              <a:latin typeface="Segoe UI Light" panose="020B0502040204020203" pitchFamily="34" charset="0"/>
              <a:ea typeface="+mn-ea"/>
              <a:cs typeface="+mn-cs"/>
            </a:rPr>
            <a:t>238     Validation     63</a:t>
          </a:r>
          <a:endParaRPr lang="en-US" sz="1100" dirty="0">
            <a:solidFill>
              <a:srgbClr val="FFFFFF"/>
            </a:solidFill>
            <a:latin typeface="Segoe UI Light" panose="020B0502040204020203" pitchFamily="34" charset="0"/>
            <a:ea typeface="+mn-ea"/>
            <a:cs typeface="+mn-cs"/>
          </a:endParaRPr>
        </a:p>
      </dgm:t>
    </dgm:pt>
    <dgm:pt modelId="{2B6C61F0-8C29-4F81-88DD-948CE925C976}" type="parTrans" cxnId="{FEC85C0D-653E-4DD2-B60C-3DB5D0B858C5}">
      <dgm:prSet/>
      <dgm:spPr/>
      <dgm:t>
        <a:bodyPr/>
        <a:lstStyle/>
        <a:p>
          <a:endParaRPr lang="en-US"/>
        </a:p>
      </dgm:t>
    </dgm:pt>
    <dgm:pt modelId="{9396232B-6A95-4B41-912B-469CAB45750A}" type="sibTrans" cxnId="{FEC85C0D-653E-4DD2-B60C-3DB5D0B858C5}">
      <dgm:prSet/>
      <dgm:spPr/>
      <dgm:t>
        <a:bodyPr/>
        <a:lstStyle/>
        <a:p>
          <a:endParaRPr lang="en-US"/>
        </a:p>
      </dgm:t>
    </dgm:pt>
    <dgm:pt modelId="{D40914D3-2BA2-4C04-A401-38E75F40F08C}">
      <dgm:prSet phldrT="[Text]" custT="1"/>
      <dgm:spPr>
        <a:xfrm rot="10800000">
          <a:off x="584875" y="970778"/>
          <a:ext cx="1754626" cy="485389"/>
        </a:xfrm>
        <a:solidFill>
          <a:srgbClr val="2F3542">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IN" sz="900" dirty="0">
            <a:solidFill>
              <a:srgbClr val="FFFFFF"/>
            </a:solidFill>
            <a:latin typeface="Segoe UI Light" panose="020B0502040204020203" pitchFamily="34" charset="0"/>
            <a:ea typeface="+mn-ea"/>
            <a:cs typeface="+mn-cs"/>
          </a:endParaRPr>
        </a:p>
        <a:p>
          <a:r>
            <a:rPr lang="en-US" sz="900" dirty="0">
              <a:solidFill>
                <a:srgbClr val="FFFFFF"/>
              </a:solidFill>
              <a:latin typeface="Segoe UI Light" panose="020B0502040204020203" pitchFamily="34" charset="0"/>
              <a:ea typeface="+mn-ea"/>
              <a:cs typeface="+mn-cs"/>
            </a:rPr>
            <a:t>Seasonal/Emerging</a:t>
          </a:r>
        </a:p>
        <a:p>
          <a:r>
            <a:rPr lang="en-US" sz="900" dirty="0">
              <a:solidFill>
                <a:srgbClr val="FFFFFF"/>
              </a:solidFill>
              <a:latin typeface="Segoe UI Light" panose="020B0502040204020203" pitchFamily="34" charset="0"/>
              <a:ea typeface="+mn-ea"/>
              <a:cs typeface="+mn-cs"/>
            </a:rPr>
            <a:t>111         -         48</a:t>
          </a:r>
        </a:p>
        <a:p>
          <a:endParaRPr lang="en-US" sz="900" dirty="0">
            <a:solidFill>
              <a:srgbClr val="FFFFFF"/>
            </a:solidFill>
            <a:latin typeface="Segoe UI Light" panose="020B0502040204020203" pitchFamily="34" charset="0"/>
            <a:ea typeface="+mn-ea"/>
            <a:cs typeface="+mn-cs"/>
          </a:endParaRPr>
        </a:p>
      </dgm:t>
    </dgm:pt>
    <dgm:pt modelId="{D08C5040-808E-4246-AA59-22D8A9AA0B37}" type="parTrans" cxnId="{B8887286-3D06-4B84-81D1-1FC9773F7BE6}">
      <dgm:prSet/>
      <dgm:spPr/>
      <dgm:t>
        <a:bodyPr/>
        <a:lstStyle/>
        <a:p>
          <a:endParaRPr lang="en-US"/>
        </a:p>
      </dgm:t>
    </dgm:pt>
    <dgm:pt modelId="{A8ED68C7-6AB3-460B-9787-926BE8AA0A9A}" type="sibTrans" cxnId="{B8887286-3D06-4B84-81D1-1FC9773F7BE6}">
      <dgm:prSet/>
      <dgm:spPr/>
      <dgm:t>
        <a:bodyPr/>
        <a:lstStyle/>
        <a:p>
          <a:endParaRPr lang="en-US"/>
        </a:p>
      </dgm:t>
    </dgm:pt>
    <dgm:pt modelId="{4F777D81-7D6D-4E6B-9D8E-DA96BEBDB7C8}">
      <dgm:prSet phldrT="[Text]" custT="1"/>
      <dgm:spPr>
        <a:xfrm rot="10800000">
          <a:off x="877313" y="1456167"/>
          <a:ext cx="1169750" cy="485389"/>
        </a:xfrm>
        <a:solidFill>
          <a:srgbClr val="2F3542">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IN" sz="900" dirty="0">
              <a:solidFill>
                <a:srgbClr val="FFFFFF"/>
              </a:solidFill>
              <a:latin typeface="Segoe UI Light" panose="020B0502040204020203" pitchFamily="34" charset="0"/>
              <a:ea typeface="+mn-ea"/>
              <a:cs typeface="+mn-cs"/>
            </a:rPr>
            <a:t>Bucketing</a:t>
          </a:r>
        </a:p>
        <a:p>
          <a:r>
            <a:rPr lang="en-IN" sz="800" dirty="0">
              <a:solidFill>
                <a:srgbClr val="FFFFFF"/>
              </a:solidFill>
              <a:latin typeface="Segoe UI Light" panose="020B0502040204020203" pitchFamily="34" charset="0"/>
              <a:ea typeface="+mn-ea"/>
              <a:cs typeface="+mn-cs"/>
            </a:rPr>
            <a:t> 29-13</a:t>
          </a:r>
        </a:p>
      </dgm:t>
    </dgm:pt>
    <dgm:pt modelId="{78C678AE-7DEA-4CA0-86C9-5813ACD2149B}" type="parTrans" cxnId="{54532C40-8FFC-4D0A-9789-593D8628CC37}">
      <dgm:prSet/>
      <dgm:spPr/>
      <dgm:t>
        <a:bodyPr/>
        <a:lstStyle/>
        <a:p>
          <a:endParaRPr lang="en-US"/>
        </a:p>
      </dgm:t>
    </dgm:pt>
    <dgm:pt modelId="{B872BBDB-6FB6-4626-B852-909C6311ED58}" type="sibTrans" cxnId="{54532C40-8FFC-4D0A-9789-593D8628CC37}">
      <dgm:prSet/>
      <dgm:spPr/>
      <dgm:t>
        <a:bodyPr/>
        <a:lstStyle/>
        <a:p>
          <a:endParaRPr lang="en-US"/>
        </a:p>
      </dgm:t>
    </dgm:pt>
    <dgm:pt modelId="{29F34FB2-D90B-4270-8C6A-B2E4B1665DFA}" type="pres">
      <dgm:prSet presAssocID="{D8AC5B98-498B-41EF-B5DB-DD10A2C1582E}" presName="Name0" presStyleCnt="0">
        <dgm:presLayoutVars>
          <dgm:dir/>
          <dgm:animLvl val="lvl"/>
          <dgm:resizeHandles val="exact"/>
        </dgm:presLayoutVars>
      </dgm:prSet>
      <dgm:spPr/>
    </dgm:pt>
    <dgm:pt modelId="{578786C0-93C1-4112-A0FF-50A9355E34FF}" type="pres">
      <dgm:prSet presAssocID="{C194268E-37FF-4EB0-9B7E-6704C2DA780C}" presName="Name8" presStyleCnt="0"/>
      <dgm:spPr/>
    </dgm:pt>
    <dgm:pt modelId="{4935FC91-6694-4E9F-A5C4-DCA5259D0476}" type="pres">
      <dgm:prSet presAssocID="{C194268E-37FF-4EB0-9B7E-6704C2DA780C}" presName="level" presStyleLbl="node1" presStyleIdx="0" presStyleCnt="4">
        <dgm:presLayoutVars>
          <dgm:chMax val="1"/>
          <dgm:bulletEnabled val="1"/>
        </dgm:presLayoutVars>
      </dgm:prSet>
      <dgm:spPr>
        <a:prstGeom prst="trapezoid">
          <a:avLst>
            <a:gd name="adj" fmla="val 60248"/>
          </a:avLst>
        </a:prstGeom>
      </dgm:spPr>
    </dgm:pt>
    <dgm:pt modelId="{83924082-CD07-4A4F-BE19-FC8B36C1F3D4}" type="pres">
      <dgm:prSet presAssocID="{C194268E-37FF-4EB0-9B7E-6704C2DA780C}" presName="levelTx" presStyleLbl="revTx" presStyleIdx="0" presStyleCnt="0">
        <dgm:presLayoutVars>
          <dgm:chMax val="1"/>
          <dgm:bulletEnabled val="1"/>
        </dgm:presLayoutVars>
      </dgm:prSet>
      <dgm:spPr/>
    </dgm:pt>
    <dgm:pt modelId="{DAC6E421-C5B6-4AE2-A76A-69AB6336DBE0}" type="pres">
      <dgm:prSet presAssocID="{1EFF2C68-9E74-4FE1-940A-D20690B05C4D}" presName="Name8" presStyleCnt="0"/>
      <dgm:spPr/>
    </dgm:pt>
    <dgm:pt modelId="{1E2F150C-903E-4DB0-9788-B5BF7174300B}" type="pres">
      <dgm:prSet presAssocID="{1EFF2C68-9E74-4FE1-940A-D20690B05C4D}" presName="level" presStyleLbl="node1" presStyleIdx="1" presStyleCnt="4">
        <dgm:presLayoutVars>
          <dgm:chMax val="1"/>
          <dgm:bulletEnabled val="1"/>
        </dgm:presLayoutVars>
      </dgm:prSet>
      <dgm:spPr>
        <a:prstGeom prst="trapezoid">
          <a:avLst>
            <a:gd name="adj" fmla="val 60248"/>
          </a:avLst>
        </a:prstGeom>
      </dgm:spPr>
    </dgm:pt>
    <dgm:pt modelId="{9B02F555-6DC2-4EEB-9ECE-81E3970BE5EE}" type="pres">
      <dgm:prSet presAssocID="{1EFF2C68-9E74-4FE1-940A-D20690B05C4D}" presName="levelTx" presStyleLbl="revTx" presStyleIdx="0" presStyleCnt="0">
        <dgm:presLayoutVars>
          <dgm:chMax val="1"/>
          <dgm:bulletEnabled val="1"/>
        </dgm:presLayoutVars>
      </dgm:prSet>
      <dgm:spPr/>
    </dgm:pt>
    <dgm:pt modelId="{757382B7-873B-4CF0-8D63-AEA1EB9DA9D2}" type="pres">
      <dgm:prSet presAssocID="{D40914D3-2BA2-4C04-A401-38E75F40F08C}" presName="Name8" presStyleCnt="0"/>
      <dgm:spPr/>
    </dgm:pt>
    <dgm:pt modelId="{9CC39095-0A21-42AF-B418-D891E90F83DB}" type="pres">
      <dgm:prSet presAssocID="{D40914D3-2BA2-4C04-A401-38E75F40F08C}" presName="level" presStyleLbl="node1" presStyleIdx="2" presStyleCnt="4">
        <dgm:presLayoutVars>
          <dgm:chMax val="1"/>
          <dgm:bulletEnabled val="1"/>
        </dgm:presLayoutVars>
      </dgm:prSet>
      <dgm:spPr>
        <a:prstGeom prst="trapezoid">
          <a:avLst>
            <a:gd name="adj" fmla="val 60248"/>
          </a:avLst>
        </a:prstGeom>
      </dgm:spPr>
    </dgm:pt>
    <dgm:pt modelId="{CFA2AB6B-3ABB-4B6D-ABF7-6DCA08420449}" type="pres">
      <dgm:prSet presAssocID="{D40914D3-2BA2-4C04-A401-38E75F40F08C}" presName="levelTx" presStyleLbl="revTx" presStyleIdx="0" presStyleCnt="0">
        <dgm:presLayoutVars>
          <dgm:chMax val="1"/>
          <dgm:bulletEnabled val="1"/>
        </dgm:presLayoutVars>
      </dgm:prSet>
      <dgm:spPr/>
    </dgm:pt>
    <dgm:pt modelId="{F0B81F40-8773-4B90-982C-C6D575A44369}" type="pres">
      <dgm:prSet presAssocID="{4F777D81-7D6D-4E6B-9D8E-DA96BEBDB7C8}" presName="Name8" presStyleCnt="0"/>
      <dgm:spPr/>
    </dgm:pt>
    <dgm:pt modelId="{FD86618A-241F-4B2B-9F87-69660EF10FF7}" type="pres">
      <dgm:prSet presAssocID="{4F777D81-7D6D-4E6B-9D8E-DA96BEBDB7C8}" presName="level" presStyleLbl="node1" presStyleIdx="3" presStyleCnt="4">
        <dgm:presLayoutVars>
          <dgm:chMax val="1"/>
          <dgm:bulletEnabled val="1"/>
        </dgm:presLayoutVars>
      </dgm:prSet>
      <dgm:spPr>
        <a:prstGeom prst="trapezoid">
          <a:avLst>
            <a:gd name="adj" fmla="val 60248"/>
          </a:avLst>
        </a:prstGeom>
      </dgm:spPr>
    </dgm:pt>
    <dgm:pt modelId="{C6E34039-1822-4F75-B7CA-5A1D4E35C117}" type="pres">
      <dgm:prSet presAssocID="{4F777D81-7D6D-4E6B-9D8E-DA96BEBDB7C8}" presName="levelTx" presStyleLbl="revTx" presStyleIdx="0" presStyleCnt="0">
        <dgm:presLayoutVars>
          <dgm:chMax val="1"/>
          <dgm:bulletEnabled val="1"/>
        </dgm:presLayoutVars>
      </dgm:prSet>
      <dgm:spPr/>
    </dgm:pt>
  </dgm:ptLst>
  <dgm:cxnLst>
    <dgm:cxn modelId="{6C615701-FBB3-8F48-9326-F8B01976B891}" type="presOf" srcId="{C194268E-37FF-4EB0-9B7E-6704C2DA780C}" destId="{83924082-CD07-4A4F-BE19-FC8B36C1F3D4}" srcOrd="1" destOrd="0" presId="urn:microsoft.com/office/officeart/2005/8/layout/pyramid3"/>
    <dgm:cxn modelId="{FEC85C0D-653E-4DD2-B60C-3DB5D0B858C5}" srcId="{D8AC5B98-498B-41EF-B5DB-DD10A2C1582E}" destId="{1EFF2C68-9E74-4FE1-940A-D20690B05C4D}" srcOrd="1" destOrd="0" parTransId="{2B6C61F0-8C29-4F81-88DD-948CE925C976}" sibTransId="{9396232B-6A95-4B41-912B-469CAB45750A}"/>
    <dgm:cxn modelId="{7D13B818-FBD4-A946-9A8A-3D17F432295F}" type="presOf" srcId="{C194268E-37FF-4EB0-9B7E-6704C2DA780C}" destId="{4935FC91-6694-4E9F-A5C4-DCA5259D0476}" srcOrd="0" destOrd="0" presId="urn:microsoft.com/office/officeart/2005/8/layout/pyramid3"/>
    <dgm:cxn modelId="{6BCC0E2A-D1DA-9D43-A946-0D53C91C6C18}" type="presOf" srcId="{4F777D81-7D6D-4E6B-9D8E-DA96BEBDB7C8}" destId="{C6E34039-1822-4F75-B7CA-5A1D4E35C117}" srcOrd="1" destOrd="0" presId="urn:microsoft.com/office/officeart/2005/8/layout/pyramid3"/>
    <dgm:cxn modelId="{63827030-6332-A043-9810-0C3B1766A14D}" type="presOf" srcId="{D40914D3-2BA2-4C04-A401-38E75F40F08C}" destId="{CFA2AB6B-3ABB-4B6D-ABF7-6DCA08420449}" srcOrd="1" destOrd="0" presId="urn:microsoft.com/office/officeart/2005/8/layout/pyramid3"/>
    <dgm:cxn modelId="{54532C40-8FFC-4D0A-9789-593D8628CC37}" srcId="{D8AC5B98-498B-41EF-B5DB-DD10A2C1582E}" destId="{4F777D81-7D6D-4E6B-9D8E-DA96BEBDB7C8}" srcOrd="3" destOrd="0" parTransId="{78C678AE-7DEA-4CA0-86C9-5813ACD2149B}" sibTransId="{B872BBDB-6FB6-4626-B852-909C6311ED58}"/>
    <dgm:cxn modelId="{72B10043-5108-9540-826A-D675E080BC76}" type="presOf" srcId="{4F777D81-7D6D-4E6B-9D8E-DA96BEBDB7C8}" destId="{FD86618A-241F-4B2B-9F87-69660EF10FF7}" srcOrd="0" destOrd="0" presId="urn:microsoft.com/office/officeart/2005/8/layout/pyramid3"/>
    <dgm:cxn modelId="{891F9547-64B1-8C42-BBB0-D29F2D34DB11}" type="presOf" srcId="{1EFF2C68-9E74-4FE1-940A-D20690B05C4D}" destId="{9B02F555-6DC2-4EEB-9ECE-81E3970BE5EE}" srcOrd="1" destOrd="0" presId="urn:microsoft.com/office/officeart/2005/8/layout/pyramid3"/>
    <dgm:cxn modelId="{B8887286-3D06-4B84-81D1-1FC9773F7BE6}" srcId="{D8AC5B98-498B-41EF-B5DB-DD10A2C1582E}" destId="{D40914D3-2BA2-4C04-A401-38E75F40F08C}" srcOrd="2" destOrd="0" parTransId="{D08C5040-808E-4246-AA59-22D8A9AA0B37}" sibTransId="{A8ED68C7-6AB3-460B-9787-926BE8AA0A9A}"/>
    <dgm:cxn modelId="{8386D38B-3C86-C54E-843C-9FB94B3AB2C5}" type="presOf" srcId="{1EFF2C68-9E74-4FE1-940A-D20690B05C4D}" destId="{1E2F150C-903E-4DB0-9788-B5BF7174300B}" srcOrd="0" destOrd="0" presId="urn:microsoft.com/office/officeart/2005/8/layout/pyramid3"/>
    <dgm:cxn modelId="{CD7B48A6-D0AD-9B43-B42A-93EBBB80D951}" type="presOf" srcId="{D40914D3-2BA2-4C04-A401-38E75F40F08C}" destId="{9CC39095-0A21-42AF-B418-D891E90F83DB}" srcOrd="0" destOrd="0" presId="urn:microsoft.com/office/officeart/2005/8/layout/pyramid3"/>
    <dgm:cxn modelId="{ABE2C4C2-54A5-FD47-B5CF-F9382C3DBBB9}" type="presOf" srcId="{D8AC5B98-498B-41EF-B5DB-DD10A2C1582E}" destId="{29F34FB2-D90B-4270-8C6A-B2E4B1665DFA}" srcOrd="0" destOrd="0" presId="urn:microsoft.com/office/officeart/2005/8/layout/pyramid3"/>
    <dgm:cxn modelId="{0E27BED3-318E-4E59-B9E4-157353F1F78E}" srcId="{D8AC5B98-498B-41EF-B5DB-DD10A2C1582E}" destId="{C194268E-37FF-4EB0-9B7E-6704C2DA780C}" srcOrd="0" destOrd="0" parTransId="{81CA6B3D-E686-402D-BFFA-70E98F000572}" sibTransId="{B29961D5-8A15-481B-85DC-C25D542AEB23}"/>
    <dgm:cxn modelId="{963DA21B-D85E-BE4E-B755-30970815254B}" type="presParOf" srcId="{29F34FB2-D90B-4270-8C6A-B2E4B1665DFA}" destId="{578786C0-93C1-4112-A0FF-50A9355E34FF}" srcOrd="0" destOrd="0" presId="urn:microsoft.com/office/officeart/2005/8/layout/pyramid3"/>
    <dgm:cxn modelId="{65C1225E-4076-BD46-B85A-6470B508F56F}" type="presParOf" srcId="{578786C0-93C1-4112-A0FF-50A9355E34FF}" destId="{4935FC91-6694-4E9F-A5C4-DCA5259D0476}" srcOrd="0" destOrd="0" presId="urn:microsoft.com/office/officeart/2005/8/layout/pyramid3"/>
    <dgm:cxn modelId="{A694C04E-FAC8-6449-99B5-791801A888F2}" type="presParOf" srcId="{578786C0-93C1-4112-A0FF-50A9355E34FF}" destId="{83924082-CD07-4A4F-BE19-FC8B36C1F3D4}" srcOrd="1" destOrd="0" presId="urn:microsoft.com/office/officeart/2005/8/layout/pyramid3"/>
    <dgm:cxn modelId="{525D6B14-C487-6C4C-A8B0-74D351FAADB9}" type="presParOf" srcId="{29F34FB2-D90B-4270-8C6A-B2E4B1665DFA}" destId="{DAC6E421-C5B6-4AE2-A76A-69AB6336DBE0}" srcOrd="1" destOrd="0" presId="urn:microsoft.com/office/officeart/2005/8/layout/pyramid3"/>
    <dgm:cxn modelId="{29679224-F6D9-2344-A6E7-F77E37A4EA0A}" type="presParOf" srcId="{DAC6E421-C5B6-4AE2-A76A-69AB6336DBE0}" destId="{1E2F150C-903E-4DB0-9788-B5BF7174300B}" srcOrd="0" destOrd="0" presId="urn:microsoft.com/office/officeart/2005/8/layout/pyramid3"/>
    <dgm:cxn modelId="{898F0BEC-C3DB-7143-B21C-E8AAD2132B0A}" type="presParOf" srcId="{DAC6E421-C5B6-4AE2-A76A-69AB6336DBE0}" destId="{9B02F555-6DC2-4EEB-9ECE-81E3970BE5EE}" srcOrd="1" destOrd="0" presId="urn:microsoft.com/office/officeart/2005/8/layout/pyramid3"/>
    <dgm:cxn modelId="{76048AD6-E653-6A48-969F-9F283BD50423}" type="presParOf" srcId="{29F34FB2-D90B-4270-8C6A-B2E4B1665DFA}" destId="{757382B7-873B-4CF0-8D63-AEA1EB9DA9D2}" srcOrd="2" destOrd="0" presId="urn:microsoft.com/office/officeart/2005/8/layout/pyramid3"/>
    <dgm:cxn modelId="{32640813-80C0-B249-929B-C93E273D7747}" type="presParOf" srcId="{757382B7-873B-4CF0-8D63-AEA1EB9DA9D2}" destId="{9CC39095-0A21-42AF-B418-D891E90F83DB}" srcOrd="0" destOrd="0" presId="urn:microsoft.com/office/officeart/2005/8/layout/pyramid3"/>
    <dgm:cxn modelId="{FB6BF4E6-C882-C04C-9348-E13FF38020A2}" type="presParOf" srcId="{757382B7-873B-4CF0-8D63-AEA1EB9DA9D2}" destId="{CFA2AB6B-3ABB-4B6D-ABF7-6DCA08420449}" srcOrd="1" destOrd="0" presId="urn:microsoft.com/office/officeart/2005/8/layout/pyramid3"/>
    <dgm:cxn modelId="{7E09C4FD-480D-7D4F-BD80-33AD6EA3BE70}" type="presParOf" srcId="{29F34FB2-D90B-4270-8C6A-B2E4B1665DFA}" destId="{F0B81F40-8773-4B90-982C-C6D575A44369}" srcOrd="3" destOrd="0" presId="urn:microsoft.com/office/officeart/2005/8/layout/pyramid3"/>
    <dgm:cxn modelId="{9A6395F2-35FA-8C42-8CDC-66A14BEB14B1}" type="presParOf" srcId="{F0B81F40-8773-4B90-982C-C6D575A44369}" destId="{FD86618A-241F-4B2B-9F87-69660EF10FF7}" srcOrd="0" destOrd="0" presId="urn:microsoft.com/office/officeart/2005/8/layout/pyramid3"/>
    <dgm:cxn modelId="{6261CAD0-B588-3B40-BB6E-DBA08E573007}" type="presParOf" srcId="{F0B81F40-8773-4B90-982C-C6D575A44369}" destId="{C6E34039-1822-4F75-B7CA-5A1D4E35C11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8EA6CC-CFB3-41AD-AB01-B820CF9CE7EE}" type="doc">
      <dgm:prSet loTypeId="urn:microsoft.com/office/officeart/2008/layout/HorizontalMultiLevelHierarchy" loCatId="hierarchy" qsTypeId="urn:microsoft.com/office/officeart/2005/8/quickstyle/simple5" qsCatId="simple" csTypeId="urn:microsoft.com/office/officeart/2005/8/colors/colorful1" csCatId="colorful" phldr="1"/>
      <dgm:spPr/>
      <dgm:t>
        <a:bodyPr/>
        <a:lstStyle/>
        <a:p>
          <a:endParaRPr lang="en-US"/>
        </a:p>
      </dgm:t>
    </dgm:pt>
    <dgm:pt modelId="{942ABC0F-08C9-476C-AA60-1E98873BF985}">
      <dgm:prSet phldrT="[Text]" custT="1"/>
      <dgm:spPr/>
      <dgm:t>
        <a:bodyPr/>
        <a:lstStyle/>
        <a:p>
          <a:r>
            <a:rPr lang="en-US" sz="1050" dirty="0"/>
            <a:t>Pipeline</a:t>
          </a:r>
        </a:p>
      </dgm:t>
    </dgm:pt>
    <dgm:pt modelId="{F420DC49-BFE1-4F88-AB9B-3A24437A9FB6}" type="parTrans" cxnId="{7DD84E04-B38E-4287-8B74-EC19F184B40F}">
      <dgm:prSet/>
      <dgm:spPr/>
      <dgm:t>
        <a:bodyPr/>
        <a:lstStyle/>
        <a:p>
          <a:endParaRPr lang="en-US" sz="1050"/>
        </a:p>
      </dgm:t>
    </dgm:pt>
    <dgm:pt modelId="{91D70D53-7428-4CAD-B667-39636B1551C4}" type="sibTrans" cxnId="{7DD84E04-B38E-4287-8B74-EC19F184B40F}">
      <dgm:prSet/>
      <dgm:spPr/>
      <dgm:t>
        <a:bodyPr/>
        <a:lstStyle/>
        <a:p>
          <a:endParaRPr lang="en-US" sz="1050"/>
        </a:p>
      </dgm:t>
    </dgm:pt>
    <dgm:pt modelId="{F65FA9FA-D716-4005-9704-C9F8353534E1}">
      <dgm:prSet phldrT="[Text]" custT="1"/>
      <dgm:spPr/>
      <dgm:t>
        <a:bodyPr/>
        <a:lstStyle/>
        <a:p>
          <a:r>
            <a:rPr lang="en-US" sz="1050" dirty="0"/>
            <a:t>Media</a:t>
          </a:r>
        </a:p>
      </dgm:t>
    </dgm:pt>
    <dgm:pt modelId="{CCD51CAF-7E80-4104-9B06-8D4EAD0E81F8}" type="parTrans" cxnId="{564C4DE8-30D8-4848-9184-E03985330FB5}">
      <dgm:prSet/>
      <dgm:spPr/>
      <dgm:t>
        <a:bodyPr/>
        <a:lstStyle/>
        <a:p>
          <a:endParaRPr lang="en-US" sz="1050"/>
        </a:p>
      </dgm:t>
    </dgm:pt>
    <dgm:pt modelId="{556703DC-EC5C-4B11-9D87-BB4FFC643660}" type="sibTrans" cxnId="{564C4DE8-30D8-4848-9184-E03985330FB5}">
      <dgm:prSet/>
      <dgm:spPr/>
      <dgm:t>
        <a:bodyPr/>
        <a:lstStyle/>
        <a:p>
          <a:endParaRPr lang="en-US" sz="1050"/>
        </a:p>
      </dgm:t>
    </dgm:pt>
    <dgm:pt modelId="{7D161A92-F58D-4665-A8AA-03336118C11C}">
      <dgm:prSet phldrT="[Text]" custT="1"/>
      <dgm:spPr/>
      <dgm:t>
        <a:bodyPr/>
        <a:lstStyle/>
        <a:p>
          <a:r>
            <a:rPr lang="en-US" sz="900" dirty="0"/>
            <a:t>Events</a:t>
          </a:r>
        </a:p>
      </dgm:t>
    </dgm:pt>
    <dgm:pt modelId="{9A9603B4-EF82-43F8-9051-529DA7C1A9B3}" type="parTrans" cxnId="{DFA1DB6D-B80C-43C2-A908-E61BE4497245}">
      <dgm:prSet/>
      <dgm:spPr/>
      <dgm:t>
        <a:bodyPr/>
        <a:lstStyle/>
        <a:p>
          <a:endParaRPr lang="en-US" sz="1050"/>
        </a:p>
      </dgm:t>
    </dgm:pt>
    <dgm:pt modelId="{7670F125-AE09-4432-B76C-EB6BF4BE7319}" type="sibTrans" cxnId="{DFA1DB6D-B80C-43C2-A908-E61BE4497245}">
      <dgm:prSet/>
      <dgm:spPr/>
      <dgm:t>
        <a:bodyPr/>
        <a:lstStyle/>
        <a:p>
          <a:endParaRPr lang="en-US" sz="1050"/>
        </a:p>
      </dgm:t>
    </dgm:pt>
    <dgm:pt modelId="{F07594B4-3D6C-44E6-BCF4-BF3C24AFE1DF}">
      <dgm:prSet phldrT="[Text]" custT="1"/>
      <dgm:spPr/>
      <dgm:t>
        <a:bodyPr/>
        <a:lstStyle/>
        <a:p>
          <a:r>
            <a:rPr lang="en-US" sz="1050" dirty="0"/>
            <a:t>Channel Marketing</a:t>
          </a:r>
        </a:p>
      </dgm:t>
    </dgm:pt>
    <dgm:pt modelId="{43032542-67CF-42AD-B574-2E6396C09228}" type="parTrans" cxnId="{66C2E0C1-A3D1-4471-8F88-2E83EAED4329}">
      <dgm:prSet/>
      <dgm:spPr/>
      <dgm:t>
        <a:bodyPr/>
        <a:lstStyle/>
        <a:p>
          <a:endParaRPr lang="en-US" sz="1050"/>
        </a:p>
      </dgm:t>
    </dgm:pt>
    <dgm:pt modelId="{5D567F4C-CCA9-4CCE-86C2-B33ED809B070}" type="sibTrans" cxnId="{66C2E0C1-A3D1-4471-8F88-2E83EAED4329}">
      <dgm:prSet/>
      <dgm:spPr/>
      <dgm:t>
        <a:bodyPr/>
        <a:lstStyle/>
        <a:p>
          <a:endParaRPr lang="en-US" sz="1050"/>
        </a:p>
      </dgm:t>
    </dgm:pt>
    <dgm:pt modelId="{80FD8303-C335-48DE-9A5F-B081C1C1C17F}">
      <dgm:prSet phldrT="[Text]" custT="1"/>
      <dgm:spPr/>
      <dgm:t>
        <a:bodyPr/>
        <a:lstStyle/>
        <a:p>
          <a:r>
            <a:rPr lang="en-US" sz="900" dirty="0"/>
            <a:t>Events</a:t>
          </a:r>
        </a:p>
      </dgm:t>
    </dgm:pt>
    <dgm:pt modelId="{D143F27C-BC0A-4C41-88F2-510BDAF2C84B}" type="parTrans" cxnId="{7782B11F-3507-4663-8EB7-0EFAFD50B301}">
      <dgm:prSet/>
      <dgm:spPr/>
      <dgm:t>
        <a:bodyPr/>
        <a:lstStyle/>
        <a:p>
          <a:endParaRPr lang="en-US" sz="1050"/>
        </a:p>
      </dgm:t>
    </dgm:pt>
    <dgm:pt modelId="{E7493569-61B9-4707-A22A-51A27E30A351}" type="sibTrans" cxnId="{7782B11F-3507-4663-8EB7-0EFAFD50B301}">
      <dgm:prSet/>
      <dgm:spPr/>
      <dgm:t>
        <a:bodyPr/>
        <a:lstStyle/>
        <a:p>
          <a:endParaRPr lang="en-US" sz="1050"/>
        </a:p>
      </dgm:t>
    </dgm:pt>
    <dgm:pt modelId="{94387C3A-D7D9-4506-AF8E-1D8074689D1A}">
      <dgm:prSet phldrT="[Text]" custT="1"/>
      <dgm:spPr/>
      <dgm:t>
        <a:bodyPr/>
        <a:lstStyle/>
        <a:p>
          <a:r>
            <a:rPr lang="en-US" sz="1050" dirty="0"/>
            <a:t>Field Marketing</a:t>
          </a:r>
        </a:p>
      </dgm:t>
    </dgm:pt>
    <dgm:pt modelId="{1AD9CB72-1EBC-4695-9E75-C880EAD41B35}" type="sibTrans" cxnId="{A606DDAD-C360-4C04-A1A2-474892B8A82A}">
      <dgm:prSet/>
      <dgm:spPr/>
      <dgm:t>
        <a:bodyPr/>
        <a:lstStyle/>
        <a:p>
          <a:endParaRPr lang="en-US" sz="1050"/>
        </a:p>
      </dgm:t>
    </dgm:pt>
    <dgm:pt modelId="{BD4545AE-E203-4C7E-A752-42E85C199CED}" type="parTrans" cxnId="{A606DDAD-C360-4C04-A1A2-474892B8A82A}">
      <dgm:prSet/>
      <dgm:spPr/>
      <dgm:t>
        <a:bodyPr/>
        <a:lstStyle/>
        <a:p>
          <a:endParaRPr lang="en-US" sz="1050"/>
        </a:p>
      </dgm:t>
    </dgm:pt>
    <dgm:pt modelId="{784400AD-849D-4CE6-9879-CB7740612119}">
      <dgm:prSet phldrT="[Text]" custT="1"/>
      <dgm:spPr/>
      <dgm:t>
        <a:bodyPr/>
        <a:lstStyle/>
        <a:p>
          <a:r>
            <a:rPr lang="en-US" sz="900" dirty="0"/>
            <a:t>Paid Search</a:t>
          </a:r>
        </a:p>
      </dgm:t>
    </dgm:pt>
    <dgm:pt modelId="{EDACD1E8-368D-4396-BFF8-D5858CFB1A17}" type="parTrans" cxnId="{CA2555E0-B98B-41C1-A040-5996F6F2F57E}">
      <dgm:prSet/>
      <dgm:spPr/>
      <dgm:t>
        <a:bodyPr/>
        <a:lstStyle/>
        <a:p>
          <a:endParaRPr lang="en-US" sz="1050"/>
        </a:p>
      </dgm:t>
    </dgm:pt>
    <dgm:pt modelId="{29CF61C6-5EBA-4E08-BDDB-B604BE493BC9}" type="sibTrans" cxnId="{CA2555E0-B98B-41C1-A040-5996F6F2F57E}">
      <dgm:prSet/>
      <dgm:spPr/>
      <dgm:t>
        <a:bodyPr/>
        <a:lstStyle/>
        <a:p>
          <a:endParaRPr lang="en-US" sz="1050"/>
        </a:p>
      </dgm:t>
    </dgm:pt>
    <dgm:pt modelId="{5BF08E96-461E-4B7E-9339-6584874D9BE5}">
      <dgm:prSet phldrT="[Text]" custT="1"/>
      <dgm:spPr/>
      <dgm:t>
        <a:bodyPr/>
        <a:lstStyle/>
        <a:p>
          <a:r>
            <a:rPr lang="en-US" sz="900" dirty="0"/>
            <a:t>Banner/ Display</a:t>
          </a:r>
        </a:p>
      </dgm:t>
    </dgm:pt>
    <dgm:pt modelId="{6361CC70-4C3F-468E-8F03-1EEAA96B9344}" type="parTrans" cxnId="{F6C60C83-6616-4B70-B565-D8C6137A9762}">
      <dgm:prSet/>
      <dgm:spPr/>
      <dgm:t>
        <a:bodyPr/>
        <a:lstStyle/>
        <a:p>
          <a:endParaRPr lang="en-US"/>
        </a:p>
      </dgm:t>
    </dgm:pt>
    <dgm:pt modelId="{677AC4F3-F1C9-4D47-8645-28C9BC09D6D3}" type="sibTrans" cxnId="{F6C60C83-6616-4B70-B565-D8C6137A9762}">
      <dgm:prSet/>
      <dgm:spPr/>
      <dgm:t>
        <a:bodyPr/>
        <a:lstStyle/>
        <a:p>
          <a:endParaRPr lang="en-US"/>
        </a:p>
      </dgm:t>
    </dgm:pt>
    <dgm:pt modelId="{0D576924-82A8-4852-8472-C419752978DA}">
      <dgm:prSet phldrT="[Text]" custT="1"/>
      <dgm:spPr/>
      <dgm:t>
        <a:bodyPr/>
        <a:lstStyle/>
        <a:p>
          <a:r>
            <a:rPr lang="en-US" sz="900" dirty="0"/>
            <a:t>Paid Social</a:t>
          </a:r>
        </a:p>
      </dgm:t>
    </dgm:pt>
    <dgm:pt modelId="{5532CDB2-3E24-4001-892D-4C733A5E4C43}" type="parTrans" cxnId="{252C8E44-28BD-407C-BAD4-E91A22D83F80}">
      <dgm:prSet/>
      <dgm:spPr/>
      <dgm:t>
        <a:bodyPr/>
        <a:lstStyle/>
        <a:p>
          <a:endParaRPr lang="en-US"/>
        </a:p>
      </dgm:t>
    </dgm:pt>
    <dgm:pt modelId="{6F02E374-CED1-4FDB-A8C5-90156011F6BE}" type="sibTrans" cxnId="{252C8E44-28BD-407C-BAD4-E91A22D83F80}">
      <dgm:prSet/>
      <dgm:spPr/>
      <dgm:t>
        <a:bodyPr/>
        <a:lstStyle/>
        <a:p>
          <a:endParaRPr lang="en-US"/>
        </a:p>
      </dgm:t>
    </dgm:pt>
    <dgm:pt modelId="{7C62E346-E3BE-40D8-99A7-93F82DEBD979}">
      <dgm:prSet phldrT="[Text]" custT="1"/>
      <dgm:spPr/>
      <dgm:t>
        <a:bodyPr/>
        <a:lstStyle/>
        <a:p>
          <a:r>
            <a:rPr lang="en-US" sz="900" dirty="0"/>
            <a:t>Traditional Media</a:t>
          </a:r>
        </a:p>
      </dgm:t>
    </dgm:pt>
    <dgm:pt modelId="{0268B711-C935-4F1C-86CF-E6B158D0EC34}" type="parTrans" cxnId="{DE9271E5-0C8F-4E5F-BACB-159280C3F19B}">
      <dgm:prSet/>
      <dgm:spPr/>
      <dgm:t>
        <a:bodyPr/>
        <a:lstStyle/>
        <a:p>
          <a:endParaRPr lang="en-US"/>
        </a:p>
      </dgm:t>
    </dgm:pt>
    <dgm:pt modelId="{FDD79E88-CDFE-491F-9D3A-5F1119F85E3C}" type="sibTrans" cxnId="{DE9271E5-0C8F-4E5F-BACB-159280C3F19B}">
      <dgm:prSet/>
      <dgm:spPr/>
      <dgm:t>
        <a:bodyPr/>
        <a:lstStyle/>
        <a:p>
          <a:endParaRPr lang="en-US"/>
        </a:p>
      </dgm:t>
    </dgm:pt>
    <dgm:pt modelId="{2F46B938-5612-4099-8124-FCB15CA9A8D3}">
      <dgm:prSet phldrT="[Text]" custT="1"/>
      <dgm:spPr/>
      <dgm:t>
        <a:bodyPr/>
        <a:lstStyle/>
        <a:p>
          <a:r>
            <a:rPr lang="en-US" sz="900" dirty="0"/>
            <a:t>Outbound Calling</a:t>
          </a:r>
        </a:p>
      </dgm:t>
    </dgm:pt>
    <dgm:pt modelId="{882CA500-9246-4D42-BBB0-F77331D17BE3}" type="parTrans" cxnId="{579A1A2B-59A0-48D2-9185-C16FB1492CC2}">
      <dgm:prSet/>
      <dgm:spPr/>
      <dgm:t>
        <a:bodyPr/>
        <a:lstStyle/>
        <a:p>
          <a:endParaRPr lang="en-US"/>
        </a:p>
      </dgm:t>
    </dgm:pt>
    <dgm:pt modelId="{EC39A1B4-6F86-4143-913C-408CDBBC1A50}" type="sibTrans" cxnId="{579A1A2B-59A0-48D2-9185-C16FB1492CC2}">
      <dgm:prSet/>
      <dgm:spPr/>
      <dgm:t>
        <a:bodyPr/>
        <a:lstStyle/>
        <a:p>
          <a:endParaRPr lang="en-US"/>
        </a:p>
      </dgm:t>
    </dgm:pt>
    <dgm:pt modelId="{CD6A43D9-1406-4C4F-8556-85D26700B403}">
      <dgm:prSet phldrT="[Text]" custT="1"/>
      <dgm:spPr/>
      <dgm:t>
        <a:bodyPr/>
        <a:lstStyle/>
        <a:p>
          <a:r>
            <a:rPr lang="en-US" sz="900" dirty="0"/>
            <a:t>Others</a:t>
          </a:r>
        </a:p>
      </dgm:t>
    </dgm:pt>
    <dgm:pt modelId="{4283E765-0DEE-4D53-A6A4-0153D87A1E74}" type="parTrans" cxnId="{6CE14342-3CD5-4E4A-9A3B-ECD11338ADC3}">
      <dgm:prSet/>
      <dgm:spPr/>
      <dgm:t>
        <a:bodyPr/>
        <a:lstStyle/>
        <a:p>
          <a:endParaRPr lang="en-US"/>
        </a:p>
      </dgm:t>
    </dgm:pt>
    <dgm:pt modelId="{486F60B0-1C64-40B5-AFBE-562991AE6A0A}" type="sibTrans" cxnId="{6CE14342-3CD5-4E4A-9A3B-ECD11338ADC3}">
      <dgm:prSet/>
      <dgm:spPr/>
      <dgm:t>
        <a:bodyPr/>
        <a:lstStyle/>
        <a:p>
          <a:endParaRPr lang="en-US"/>
        </a:p>
      </dgm:t>
    </dgm:pt>
    <dgm:pt modelId="{4FEE5895-F1A4-4F3B-942E-C2F8B0C4AB90}">
      <dgm:prSet phldrT="[Text]" custT="1"/>
      <dgm:spPr/>
      <dgm:t>
        <a:bodyPr/>
        <a:lstStyle/>
        <a:p>
          <a:r>
            <a:rPr lang="en-US" sz="900" dirty="0"/>
            <a:t>Telemarketing</a:t>
          </a:r>
        </a:p>
      </dgm:t>
    </dgm:pt>
    <dgm:pt modelId="{2E69CBBC-41DE-4459-B055-FB7243D6EBCE}" type="parTrans" cxnId="{9092D338-14A3-4C41-830E-A19B6F9D20C0}">
      <dgm:prSet/>
      <dgm:spPr/>
      <dgm:t>
        <a:bodyPr/>
        <a:lstStyle/>
        <a:p>
          <a:endParaRPr lang="en-US"/>
        </a:p>
      </dgm:t>
    </dgm:pt>
    <dgm:pt modelId="{7BFFEDD2-4AAA-4402-A0E7-4DF4CD5A56B9}" type="sibTrans" cxnId="{9092D338-14A3-4C41-830E-A19B6F9D20C0}">
      <dgm:prSet/>
      <dgm:spPr/>
      <dgm:t>
        <a:bodyPr/>
        <a:lstStyle/>
        <a:p>
          <a:endParaRPr lang="en-US"/>
        </a:p>
      </dgm:t>
    </dgm:pt>
    <dgm:pt modelId="{0095C4AD-82ED-4E72-83C5-A512D775E5F3}">
      <dgm:prSet phldrT="[Text]" custT="1"/>
      <dgm:spPr/>
      <dgm:t>
        <a:bodyPr/>
        <a:lstStyle/>
        <a:p>
          <a:r>
            <a:rPr lang="en-US" sz="900" dirty="0"/>
            <a:t>Digital</a:t>
          </a:r>
        </a:p>
      </dgm:t>
    </dgm:pt>
    <dgm:pt modelId="{73AFA351-602E-4D45-9897-9EEA4C7D1D86}" type="parTrans" cxnId="{7B69DA7E-3818-4F2E-B371-0D34564A9932}">
      <dgm:prSet/>
      <dgm:spPr/>
      <dgm:t>
        <a:bodyPr/>
        <a:lstStyle/>
        <a:p>
          <a:endParaRPr lang="en-US"/>
        </a:p>
      </dgm:t>
    </dgm:pt>
    <dgm:pt modelId="{823B05E5-CC4C-437B-9698-8CA08E16D4BD}" type="sibTrans" cxnId="{7B69DA7E-3818-4F2E-B371-0D34564A9932}">
      <dgm:prSet/>
      <dgm:spPr/>
      <dgm:t>
        <a:bodyPr/>
        <a:lstStyle/>
        <a:p>
          <a:endParaRPr lang="en-US"/>
        </a:p>
      </dgm:t>
    </dgm:pt>
    <dgm:pt modelId="{F563D329-D1F0-4068-B700-07C439082CC5}">
      <dgm:prSet phldrT="[Text]" custT="1"/>
      <dgm:spPr/>
      <dgm:t>
        <a:bodyPr/>
        <a:lstStyle/>
        <a:p>
          <a:r>
            <a:rPr lang="en-US" sz="900" dirty="0"/>
            <a:t>Others</a:t>
          </a:r>
        </a:p>
      </dgm:t>
    </dgm:pt>
    <dgm:pt modelId="{1D54A0E7-795A-4321-969C-337D1DF42D83}" type="parTrans" cxnId="{28309C28-0551-4E69-812F-2BE22220D1A6}">
      <dgm:prSet/>
      <dgm:spPr/>
      <dgm:t>
        <a:bodyPr/>
        <a:lstStyle/>
        <a:p>
          <a:endParaRPr lang="en-US"/>
        </a:p>
      </dgm:t>
    </dgm:pt>
    <dgm:pt modelId="{46E54D2F-2CC9-40D5-93AB-7699ADDB8470}" type="sibTrans" cxnId="{28309C28-0551-4E69-812F-2BE22220D1A6}">
      <dgm:prSet/>
      <dgm:spPr/>
      <dgm:t>
        <a:bodyPr/>
        <a:lstStyle/>
        <a:p>
          <a:endParaRPr lang="en-US"/>
        </a:p>
      </dgm:t>
    </dgm:pt>
    <dgm:pt modelId="{F33B8A7A-9622-4D36-9C9F-3F28D6F0E4D1}" type="pres">
      <dgm:prSet presAssocID="{E28EA6CC-CFB3-41AD-AB01-B820CF9CE7EE}" presName="Name0" presStyleCnt="0">
        <dgm:presLayoutVars>
          <dgm:chPref val="1"/>
          <dgm:dir/>
          <dgm:animOne val="branch"/>
          <dgm:animLvl val="lvl"/>
          <dgm:resizeHandles val="exact"/>
        </dgm:presLayoutVars>
      </dgm:prSet>
      <dgm:spPr/>
    </dgm:pt>
    <dgm:pt modelId="{C543CCBA-25A4-479C-9E29-14713D902C3C}" type="pres">
      <dgm:prSet presAssocID="{942ABC0F-08C9-476C-AA60-1E98873BF985}" presName="root1" presStyleCnt="0"/>
      <dgm:spPr/>
    </dgm:pt>
    <dgm:pt modelId="{DF552341-1A01-4E37-8D55-9D2B613A78C6}" type="pres">
      <dgm:prSet presAssocID="{942ABC0F-08C9-476C-AA60-1E98873BF985}" presName="LevelOneTextNode" presStyleLbl="node0" presStyleIdx="0" presStyleCnt="1" custScaleX="103966" custScaleY="128376">
        <dgm:presLayoutVars>
          <dgm:chPref val="3"/>
        </dgm:presLayoutVars>
      </dgm:prSet>
      <dgm:spPr/>
    </dgm:pt>
    <dgm:pt modelId="{A5878EA9-8C0B-4401-B09F-C180D21F8C1F}" type="pres">
      <dgm:prSet presAssocID="{942ABC0F-08C9-476C-AA60-1E98873BF985}" presName="level2hierChild" presStyleCnt="0"/>
      <dgm:spPr/>
    </dgm:pt>
    <dgm:pt modelId="{75DA4C44-E5A7-489C-8DC3-392B6727B6A6}" type="pres">
      <dgm:prSet presAssocID="{CCD51CAF-7E80-4104-9B06-8D4EAD0E81F8}" presName="conn2-1" presStyleLbl="parChTrans1D2" presStyleIdx="0" presStyleCnt="3"/>
      <dgm:spPr/>
    </dgm:pt>
    <dgm:pt modelId="{D34BD5E3-681E-426E-A795-62447E699682}" type="pres">
      <dgm:prSet presAssocID="{CCD51CAF-7E80-4104-9B06-8D4EAD0E81F8}" presName="connTx" presStyleLbl="parChTrans1D2" presStyleIdx="0" presStyleCnt="3"/>
      <dgm:spPr/>
    </dgm:pt>
    <dgm:pt modelId="{5F75A96F-44AA-40B8-AD61-1AE270E36196}" type="pres">
      <dgm:prSet presAssocID="{F65FA9FA-D716-4005-9704-C9F8353534E1}" presName="root2" presStyleCnt="0"/>
      <dgm:spPr/>
    </dgm:pt>
    <dgm:pt modelId="{6273D2F9-C376-436F-BF98-B81001C1462D}" type="pres">
      <dgm:prSet presAssocID="{F65FA9FA-D716-4005-9704-C9F8353534E1}" presName="LevelTwoTextNode" presStyleLbl="node2" presStyleIdx="0" presStyleCnt="3" custScaleX="134122" custScaleY="75349">
        <dgm:presLayoutVars>
          <dgm:chPref val="3"/>
        </dgm:presLayoutVars>
      </dgm:prSet>
      <dgm:spPr/>
    </dgm:pt>
    <dgm:pt modelId="{8160A7F6-3F3D-4390-B898-20CC01BAAF1D}" type="pres">
      <dgm:prSet presAssocID="{F65FA9FA-D716-4005-9704-C9F8353534E1}" presName="level3hierChild" presStyleCnt="0"/>
      <dgm:spPr/>
    </dgm:pt>
    <dgm:pt modelId="{48665EB1-FB96-45A8-9457-CE2C8F404332}" type="pres">
      <dgm:prSet presAssocID="{EDACD1E8-368D-4396-BFF8-D5858CFB1A17}" presName="conn2-1" presStyleLbl="parChTrans1D3" presStyleIdx="0" presStyleCnt="11"/>
      <dgm:spPr/>
    </dgm:pt>
    <dgm:pt modelId="{1A242102-13F5-4E50-B74A-74279C88215A}" type="pres">
      <dgm:prSet presAssocID="{EDACD1E8-368D-4396-BFF8-D5858CFB1A17}" presName="connTx" presStyleLbl="parChTrans1D3" presStyleIdx="0" presStyleCnt="11"/>
      <dgm:spPr/>
    </dgm:pt>
    <dgm:pt modelId="{8EEFF480-8B5E-4721-BD80-1F29478313C5}" type="pres">
      <dgm:prSet presAssocID="{784400AD-849D-4CE6-9879-CB7740612119}" presName="root2" presStyleCnt="0"/>
      <dgm:spPr/>
    </dgm:pt>
    <dgm:pt modelId="{2EA6149E-1024-4B2B-B5DB-A43DAD85BA3D}" type="pres">
      <dgm:prSet presAssocID="{784400AD-849D-4CE6-9879-CB7740612119}" presName="LevelTwoTextNode" presStyleLbl="node3" presStyleIdx="0" presStyleCnt="11" custScaleX="156476" custScaleY="56512">
        <dgm:presLayoutVars>
          <dgm:chPref val="3"/>
        </dgm:presLayoutVars>
      </dgm:prSet>
      <dgm:spPr/>
    </dgm:pt>
    <dgm:pt modelId="{BBAA6066-14AF-4BAD-97F0-DA5D941A4D46}" type="pres">
      <dgm:prSet presAssocID="{784400AD-849D-4CE6-9879-CB7740612119}" presName="level3hierChild" presStyleCnt="0"/>
      <dgm:spPr/>
    </dgm:pt>
    <dgm:pt modelId="{699DF1A3-E5CA-4A03-AF83-B3333E3ED98F}" type="pres">
      <dgm:prSet presAssocID="{6361CC70-4C3F-468E-8F03-1EEAA96B9344}" presName="conn2-1" presStyleLbl="parChTrans1D3" presStyleIdx="1" presStyleCnt="11"/>
      <dgm:spPr/>
    </dgm:pt>
    <dgm:pt modelId="{9CC62243-42AF-4F3E-850A-FB2EE407E312}" type="pres">
      <dgm:prSet presAssocID="{6361CC70-4C3F-468E-8F03-1EEAA96B9344}" presName="connTx" presStyleLbl="parChTrans1D3" presStyleIdx="1" presStyleCnt="11"/>
      <dgm:spPr/>
    </dgm:pt>
    <dgm:pt modelId="{2D47D91E-BA09-4FE7-8EED-DCA7210B5C25}" type="pres">
      <dgm:prSet presAssocID="{5BF08E96-461E-4B7E-9339-6584874D9BE5}" presName="root2" presStyleCnt="0"/>
      <dgm:spPr/>
    </dgm:pt>
    <dgm:pt modelId="{7C3FBC6B-BD63-4F45-8BEE-86A3E612C28D}" type="pres">
      <dgm:prSet presAssocID="{5BF08E96-461E-4B7E-9339-6584874D9BE5}" presName="LevelTwoTextNode" presStyleLbl="node3" presStyleIdx="1" presStyleCnt="11" custScaleX="156476" custScaleY="56512">
        <dgm:presLayoutVars>
          <dgm:chPref val="3"/>
        </dgm:presLayoutVars>
      </dgm:prSet>
      <dgm:spPr/>
    </dgm:pt>
    <dgm:pt modelId="{111C12C4-2435-4C89-8B48-5E9E7F74FC9E}" type="pres">
      <dgm:prSet presAssocID="{5BF08E96-461E-4B7E-9339-6584874D9BE5}" presName="level3hierChild" presStyleCnt="0"/>
      <dgm:spPr/>
    </dgm:pt>
    <dgm:pt modelId="{7B2FB915-72E6-4944-9A0C-E62F22509A12}" type="pres">
      <dgm:prSet presAssocID="{5532CDB2-3E24-4001-892D-4C733A5E4C43}" presName="conn2-1" presStyleLbl="parChTrans1D3" presStyleIdx="2" presStyleCnt="11"/>
      <dgm:spPr/>
    </dgm:pt>
    <dgm:pt modelId="{34214DED-8171-4BC8-A12C-6EE0FA9148AE}" type="pres">
      <dgm:prSet presAssocID="{5532CDB2-3E24-4001-892D-4C733A5E4C43}" presName="connTx" presStyleLbl="parChTrans1D3" presStyleIdx="2" presStyleCnt="11"/>
      <dgm:spPr/>
    </dgm:pt>
    <dgm:pt modelId="{4FD30F27-1E0C-42BA-BA24-36CB090E48D6}" type="pres">
      <dgm:prSet presAssocID="{0D576924-82A8-4852-8472-C419752978DA}" presName="root2" presStyleCnt="0"/>
      <dgm:spPr/>
    </dgm:pt>
    <dgm:pt modelId="{F89DCEF0-D44D-4BEC-839D-2E994AB00DBF}" type="pres">
      <dgm:prSet presAssocID="{0D576924-82A8-4852-8472-C419752978DA}" presName="LevelTwoTextNode" presStyleLbl="node3" presStyleIdx="2" presStyleCnt="11" custScaleX="156476" custScaleY="56512">
        <dgm:presLayoutVars>
          <dgm:chPref val="3"/>
        </dgm:presLayoutVars>
      </dgm:prSet>
      <dgm:spPr/>
    </dgm:pt>
    <dgm:pt modelId="{FBA903ED-9123-47C4-BFCD-2E94D35BC099}" type="pres">
      <dgm:prSet presAssocID="{0D576924-82A8-4852-8472-C419752978DA}" presName="level3hierChild" presStyleCnt="0"/>
      <dgm:spPr/>
    </dgm:pt>
    <dgm:pt modelId="{5860CCE9-139D-407D-9AC5-CDA979AAC4EE}" type="pres">
      <dgm:prSet presAssocID="{0268B711-C935-4F1C-86CF-E6B158D0EC34}" presName="conn2-1" presStyleLbl="parChTrans1D3" presStyleIdx="3" presStyleCnt="11"/>
      <dgm:spPr/>
    </dgm:pt>
    <dgm:pt modelId="{A74AF311-A3A4-4D53-B41E-A2675A60266D}" type="pres">
      <dgm:prSet presAssocID="{0268B711-C935-4F1C-86CF-E6B158D0EC34}" presName="connTx" presStyleLbl="parChTrans1D3" presStyleIdx="3" presStyleCnt="11"/>
      <dgm:spPr/>
    </dgm:pt>
    <dgm:pt modelId="{855DFA70-98AC-455C-B781-6C986924560A}" type="pres">
      <dgm:prSet presAssocID="{7C62E346-E3BE-40D8-99A7-93F82DEBD979}" presName="root2" presStyleCnt="0"/>
      <dgm:spPr/>
    </dgm:pt>
    <dgm:pt modelId="{855FF6FA-B9FD-4EA5-900F-643B8CF282A3}" type="pres">
      <dgm:prSet presAssocID="{7C62E346-E3BE-40D8-99A7-93F82DEBD979}" presName="LevelTwoTextNode" presStyleLbl="node3" presStyleIdx="3" presStyleCnt="11" custScaleX="156476" custScaleY="56512">
        <dgm:presLayoutVars>
          <dgm:chPref val="3"/>
        </dgm:presLayoutVars>
      </dgm:prSet>
      <dgm:spPr/>
    </dgm:pt>
    <dgm:pt modelId="{A3C0562F-CB16-4052-A221-9459564B8E3C}" type="pres">
      <dgm:prSet presAssocID="{7C62E346-E3BE-40D8-99A7-93F82DEBD979}" presName="level3hierChild" presStyleCnt="0"/>
      <dgm:spPr/>
    </dgm:pt>
    <dgm:pt modelId="{24B24FCF-E2EA-4DFD-8887-EF5C322E70BE}" type="pres">
      <dgm:prSet presAssocID="{BD4545AE-E203-4C7E-A752-42E85C199CED}" presName="conn2-1" presStyleLbl="parChTrans1D2" presStyleIdx="1" presStyleCnt="3"/>
      <dgm:spPr/>
    </dgm:pt>
    <dgm:pt modelId="{7B001232-3485-4959-BE1F-433ACD432907}" type="pres">
      <dgm:prSet presAssocID="{BD4545AE-E203-4C7E-A752-42E85C199CED}" presName="connTx" presStyleLbl="parChTrans1D2" presStyleIdx="1" presStyleCnt="3"/>
      <dgm:spPr/>
    </dgm:pt>
    <dgm:pt modelId="{0C32889F-83AB-4506-B1F4-A98C6ABBCF3F}" type="pres">
      <dgm:prSet presAssocID="{94387C3A-D7D9-4506-AF8E-1D8074689D1A}" presName="root2" presStyleCnt="0"/>
      <dgm:spPr/>
    </dgm:pt>
    <dgm:pt modelId="{377B5D84-97DA-4B96-AD67-2B222FD6285D}" type="pres">
      <dgm:prSet presAssocID="{94387C3A-D7D9-4506-AF8E-1D8074689D1A}" presName="LevelTwoTextNode" presStyleLbl="node2" presStyleIdx="1" presStyleCnt="3" custScaleX="134122" custScaleY="75349">
        <dgm:presLayoutVars>
          <dgm:chPref val="3"/>
        </dgm:presLayoutVars>
      </dgm:prSet>
      <dgm:spPr/>
    </dgm:pt>
    <dgm:pt modelId="{2B39C335-3C29-4006-8A54-BE43AA9CE9DB}" type="pres">
      <dgm:prSet presAssocID="{94387C3A-D7D9-4506-AF8E-1D8074689D1A}" presName="level3hierChild" presStyleCnt="0"/>
      <dgm:spPr/>
    </dgm:pt>
    <dgm:pt modelId="{B2464F88-666A-4F02-B7CA-66837D4F415D}" type="pres">
      <dgm:prSet presAssocID="{9A9603B4-EF82-43F8-9051-529DA7C1A9B3}" presName="conn2-1" presStyleLbl="parChTrans1D3" presStyleIdx="4" presStyleCnt="11"/>
      <dgm:spPr/>
    </dgm:pt>
    <dgm:pt modelId="{01AB6945-9B2A-4D27-B9A6-7A45BE0C683F}" type="pres">
      <dgm:prSet presAssocID="{9A9603B4-EF82-43F8-9051-529DA7C1A9B3}" presName="connTx" presStyleLbl="parChTrans1D3" presStyleIdx="4" presStyleCnt="11"/>
      <dgm:spPr/>
    </dgm:pt>
    <dgm:pt modelId="{8935C0EF-8A7F-428F-980D-0AA39D43B7DB}" type="pres">
      <dgm:prSet presAssocID="{7D161A92-F58D-4665-A8AA-03336118C11C}" presName="root2" presStyleCnt="0"/>
      <dgm:spPr/>
    </dgm:pt>
    <dgm:pt modelId="{A71625FF-2A6F-43AC-A6AE-B62A7520DE0A}" type="pres">
      <dgm:prSet presAssocID="{7D161A92-F58D-4665-A8AA-03336118C11C}" presName="LevelTwoTextNode" presStyleLbl="node3" presStyleIdx="4" presStyleCnt="11" custScaleX="156476" custScaleY="56512">
        <dgm:presLayoutVars>
          <dgm:chPref val="3"/>
        </dgm:presLayoutVars>
      </dgm:prSet>
      <dgm:spPr/>
    </dgm:pt>
    <dgm:pt modelId="{3A9EA16B-523B-4273-8FB5-1A7A0E374E8C}" type="pres">
      <dgm:prSet presAssocID="{7D161A92-F58D-4665-A8AA-03336118C11C}" presName="level3hierChild" presStyleCnt="0"/>
      <dgm:spPr/>
    </dgm:pt>
    <dgm:pt modelId="{DD1CB91A-71E8-49F5-BB58-A2CCFB2B782A}" type="pres">
      <dgm:prSet presAssocID="{882CA500-9246-4D42-BBB0-F77331D17BE3}" presName="conn2-1" presStyleLbl="parChTrans1D3" presStyleIdx="5" presStyleCnt="11"/>
      <dgm:spPr/>
    </dgm:pt>
    <dgm:pt modelId="{5BF630B3-0CBC-49FE-BD06-3AFEFBCB4A5B}" type="pres">
      <dgm:prSet presAssocID="{882CA500-9246-4D42-BBB0-F77331D17BE3}" presName="connTx" presStyleLbl="parChTrans1D3" presStyleIdx="5" presStyleCnt="11"/>
      <dgm:spPr/>
    </dgm:pt>
    <dgm:pt modelId="{86DBAFFE-0E6E-4008-8411-10D1288340D9}" type="pres">
      <dgm:prSet presAssocID="{2F46B938-5612-4099-8124-FCB15CA9A8D3}" presName="root2" presStyleCnt="0"/>
      <dgm:spPr/>
    </dgm:pt>
    <dgm:pt modelId="{AEC1E75D-BF92-4A7B-A4D1-FBC27574221F}" type="pres">
      <dgm:prSet presAssocID="{2F46B938-5612-4099-8124-FCB15CA9A8D3}" presName="LevelTwoTextNode" presStyleLbl="node3" presStyleIdx="5" presStyleCnt="11" custScaleX="156476" custScaleY="56512">
        <dgm:presLayoutVars>
          <dgm:chPref val="3"/>
        </dgm:presLayoutVars>
      </dgm:prSet>
      <dgm:spPr/>
    </dgm:pt>
    <dgm:pt modelId="{CFC45383-181C-433E-9350-595104334D67}" type="pres">
      <dgm:prSet presAssocID="{2F46B938-5612-4099-8124-FCB15CA9A8D3}" presName="level3hierChild" presStyleCnt="0"/>
      <dgm:spPr/>
    </dgm:pt>
    <dgm:pt modelId="{2233E352-AB88-40B7-897E-D9892B5FA0AD}" type="pres">
      <dgm:prSet presAssocID="{4283E765-0DEE-4D53-A6A4-0153D87A1E74}" presName="conn2-1" presStyleLbl="parChTrans1D3" presStyleIdx="6" presStyleCnt="11"/>
      <dgm:spPr/>
    </dgm:pt>
    <dgm:pt modelId="{11FEBED7-8056-4C03-9D3B-46D552347138}" type="pres">
      <dgm:prSet presAssocID="{4283E765-0DEE-4D53-A6A4-0153D87A1E74}" presName="connTx" presStyleLbl="parChTrans1D3" presStyleIdx="6" presStyleCnt="11"/>
      <dgm:spPr/>
    </dgm:pt>
    <dgm:pt modelId="{E127260C-4684-49A6-A26D-8984D7F4F4A1}" type="pres">
      <dgm:prSet presAssocID="{CD6A43D9-1406-4C4F-8556-85D26700B403}" presName="root2" presStyleCnt="0"/>
      <dgm:spPr/>
    </dgm:pt>
    <dgm:pt modelId="{FA59555A-57C9-413B-AE00-3063FED3BC6B}" type="pres">
      <dgm:prSet presAssocID="{CD6A43D9-1406-4C4F-8556-85D26700B403}" presName="LevelTwoTextNode" presStyleLbl="node3" presStyleIdx="6" presStyleCnt="11" custScaleX="156476" custScaleY="56512">
        <dgm:presLayoutVars>
          <dgm:chPref val="3"/>
        </dgm:presLayoutVars>
      </dgm:prSet>
      <dgm:spPr/>
    </dgm:pt>
    <dgm:pt modelId="{01B98864-815D-4B4E-9CB3-57ACA497EC32}" type="pres">
      <dgm:prSet presAssocID="{CD6A43D9-1406-4C4F-8556-85D26700B403}" presName="level3hierChild" presStyleCnt="0"/>
      <dgm:spPr/>
    </dgm:pt>
    <dgm:pt modelId="{F456AB7B-3C71-415F-9163-4692B276588B}" type="pres">
      <dgm:prSet presAssocID="{43032542-67CF-42AD-B574-2E6396C09228}" presName="conn2-1" presStyleLbl="parChTrans1D2" presStyleIdx="2" presStyleCnt="3"/>
      <dgm:spPr/>
    </dgm:pt>
    <dgm:pt modelId="{546B7BFB-DF62-4638-8E8F-60E729691577}" type="pres">
      <dgm:prSet presAssocID="{43032542-67CF-42AD-B574-2E6396C09228}" presName="connTx" presStyleLbl="parChTrans1D2" presStyleIdx="2" presStyleCnt="3"/>
      <dgm:spPr/>
    </dgm:pt>
    <dgm:pt modelId="{1D47BC3E-7DF3-4109-B6B8-6DBF27FC96D6}" type="pres">
      <dgm:prSet presAssocID="{F07594B4-3D6C-44E6-BCF4-BF3C24AFE1DF}" presName="root2" presStyleCnt="0"/>
      <dgm:spPr/>
    </dgm:pt>
    <dgm:pt modelId="{527692B0-F45F-473E-945D-248AA72DB9FD}" type="pres">
      <dgm:prSet presAssocID="{F07594B4-3D6C-44E6-BCF4-BF3C24AFE1DF}" presName="LevelTwoTextNode" presStyleLbl="node2" presStyleIdx="2" presStyleCnt="3" custScaleX="134122" custScaleY="75349">
        <dgm:presLayoutVars>
          <dgm:chPref val="3"/>
        </dgm:presLayoutVars>
      </dgm:prSet>
      <dgm:spPr/>
    </dgm:pt>
    <dgm:pt modelId="{5A49BF06-371F-4396-93EB-18474EE1D78E}" type="pres">
      <dgm:prSet presAssocID="{F07594B4-3D6C-44E6-BCF4-BF3C24AFE1DF}" presName="level3hierChild" presStyleCnt="0"/>
      <dgm:spPr/>
    </dgm:pt>
    <dgm:pt modelId="{D5A7C37F-B933-41D2-94FC-95A1B4AABAD4}" type="pres">
      <dgm:prSet presAssocID="{D143F27C-BC0A-4C41-88F2-510BDAF2C84B}" presName="conn2-1" presStyleLbl="parChTrans1D3" presStyleIdx="7" presStyleCnt="11"/>
      <dgm:spPr/>
    </dgm:pt>
    <dgm:pt modelId="{41AE869B-630B-49DF-B8AB-9259B37D400C}" type="pres">
      <dgm:prSet presAssocID="{D143F27C-BC0A-4C41-88F2-510BDAF2C84B}" presName="connTx" presStyleLbl="parChTrans1D3" presStyleIdx="7" presStyleCnt="11"/>
      <dgm:spPr/>
    </dgm:pt>
    <dgm:pt modelId="{4FFECAB5-9774-45DC-8451-30ED94F8D79B}" type="pres">
      <dgm:prSet presAssocID="{80FD8303-C335-48DE-9A5F-B081C1C1C17F}" presName="root2" presStyleCnt="0"/>
      <dgm:spPr/>
    </dgm:pt>
    <dgm:pt modelId="{832DFC16-21EE-409B-AC48-96B9AC02692D}" type="pres">
      <dgm:prSet presAssocID="{80FD8303-C335-48DE-9A5F-B081C1C1C17F}" presName="LevelTwoTextNode" presStyleLbl="node3" presStyleIdx="7" presStyleCnt="11" custScaleX="156476" custScaleY="56512">
        <dgm:presLayoutVars>
          <dgm:chPref val="3"/>
        </dgm:presLayoutVars>
      </dgm:prSet>
      <dgm:spPr/>
    </dgm:pt>
    <dgm:pt modelId="{DBA2F090-7859-407D-9B36-70C8F1BD03CB}" type="pres">
      <dgm:prSet presAssocID="{80FD8303-C335-48DE-9A5F-B081C1C1C17F}" presName="level3hierChild" presStyleCnt="0"/>
      <dgm:spPr/>
    </dgm:pt>
    <dgm:pt modelId="{B37A5E5B-9E42-4C28-8039-6933649C4099}" type="pres">
      <dgm:prSet presAssocID="{2E69CBBC-41DE-4459-B055-FB7243D6EBCE}" presName="conn2-1" presStyleLbl="parChTrans1D3" presStyleIdx="8" presStyleCnt="11"/>
      <dgm:spPr/>
    </dgm:pt>
    <dgm:pt modelId="{DD6CA9C5-795C-4686-B694-19ADB62F2D0D}" type="pres">
      <dgm:prSet presAssocID="{2E69CBBC-41DE-4459-B055-FB7243D6EBCE}" presName="connTx" presStyleLbl="parChTrans1D3" presStyleIdx="8" presStyleCnt="11"/>
      <dgm:spPr/>
    </dgm:pt>
    <dgm:pt modelId="{0B9024F8-1CFB-4F6C-B6D0-7D378E78D64E}" type="pres">
      <dgm:prSet presAssocID="{4FEE5895-F1A4-4F3B-942E-C2F8B0C4AB90}" presName="root2" presStyleCnt="0"/>
      <dgm:spPr/>
    </dgm:pt>
    <dgm:pt modelId="{9FB239BD-43DA-4E3F-9FDB-B3035CD3B78E}" type="pres">
      <dgm:prSet presAssocID="{4FEE5895-F1A4-4F3B-942E-C2F8B0C4AB90}" presName="LevelTwoTextNode" presStyleLbl="node3" presStyleIdx="8" presStyleCnt="11" custScaleX="156476" custScaleY="56512">
        <dgm:presLayoutVars>
          <dgm:chPref val="3"/>
        </dgm:presLayoutVars>
      </dgm:prSet>
      <dgm:spPr/>
    </dgm:pt>
    <dgm:pt modelId="{81E482BF-385E-4DA0-BADA-FCF2391D6572}" type="pres">
      <dgm:prSet presAssocID="{4FEE5895-F1A4-4F3B-942E-C2F8B0C4AB90}" presName="level3hierChild" presStyleCnt="0"/>
      <dgm:spPr/>
    </dgm:pt>
    <dgm:pt modelId="{1C938770-F009-415B-98DC-1AEC63595ACB}" type="pres">
      <dgm:prSet presAssocID="{73AFA351-602E-4D45-9897-9EEA4C7D1D86}" presName="conn2-1" presStyleLbl="parChTrans1D3" presStyleIdx="9" presStyleCnt="11"/>
      <dgm:spPr/>
    </dgm:pt>
    <dgm:pt modelId="{F350CD9A-AC20-4851-B209-3177CAD00848}" type="pres">
      <dgm:prSet presAssocID="{73AFA351-602E-4D45-9897-9EEA4C7D1D86}" presName="connTx" presStyleLbl="parChTrans1D3" presStyleIdx="9" presStyleCnt="11"/>
      <dgm:spPr/>
    </dgm:pt>
    <dgm:pt modelId="{5ECFA2D6-497A-45CF-850D-DC0CAC1C35A3}" type="pres">
      <dgm:prSet presAssocID="{0095C4AD-82ED-4E72-83C5-A512D775E5F3}" presName="root2" presStyleCnt="0"/>
      <dgm:spPr/>
    </dgm:pt>
    <dgm:pt modelId="{1FFCB4E4-379C-4123-BF9C-ED6BDCA018C7}" type="pres">
      <dgm:prSet presAssocID="{0095C4AD-82ED-4E72-83C5-A512D775E5F3}" presName="LevelTwoTextNode" presStyleLbl="node3" presStyleIdx="9" presStyleCnt="11" custScaleX="156476" custScaleY="56512">
        <dgm:presLayoutVars>
          <dgm:chPref val="3"/>
        </dgm:presLayoutVars>
      </dgm:prSet>
      <dgm:spPr/>
    </dgm:pt>
    <dgm:pt modelId="{9EC59610-D9EA-45C9-B661-FE9E9197E7C4}" type="pres">
      <dgm:prSet presAssocID="{0095C4AD-82ED-4E72-83C5-A512D775E5F3}" presName="level3hierChild" presStyleCnt="0"/>
      <dgm:spPr/>
    </dgm:pt>
    <dgm:pt modelId="{B103E9CB-0456-43F6-B13C-791EFA0BF3C0}" type="pres">
      <dgm:prSet presAssocID="{1D54A0E7-795A-4321-969C-337D1DF42D83}" presName="conn2-1" presStyleLbl="parChTrans1D3" presStyleIdx="10" presStyleCnt="11"/>
      <dgm:spPr/>
    </dgm:pt>
    <dgm:pt modelId="{F6C034F4-D59D-4DB3-AA46-FD96D5D37ACB}" type="pres">
      <dgm:prSet presAssocID="{1D54A0E7-795A-4321-969C-337D1DF42D83}" presName="connTx" presStyleLbl="parChTrans1D3" presStyleIdx="10" presStyleCnt="11"/>
      <dgm:spPr/>
    </dgm:pt>
    <dgm:pt modelId="{F6020EC6-62BA-473D-B6BA-EB5023ED480F}" type="pres">
      <dgm:prSet presAssocID="{F563D329-D1F0-4068-B700-07C439082CC5}" presName="root2" presStyleCnt="0"/>
      <dgm:spPr/>
    </dgm:pt>
    <dgm:pt modelId="{84C8CD8E-3877-403F-AAF0-45D6A051FADD}" type="pres">
      <dgm:prSet presAssocID="{F563D329-D1F0-4068-B700-07C439082CC5}" presName="LevelTwoTextNode" presStyleLbl="node3" presStyleIdx="10" presStyleCnt="11" custScaleX="156476" custScaleY="56512">
        <dgm:presLayoutVars>
          <dgm:chPref val="3"/>
        </dgm:presLayoutVars>
      </dgm:prSet>
      <dgm:spPr/>
    </dgm:pt>
    <dgm:pt modelId="{E270034F-50AB-4D3E-843C-FF55CA36D1A7}" type="pres">
      <dgm:prSet presAssocID="{F563D329-D1F0-4068-B700-07C439082CC5}" presName="level3hierChild" presStyleCnt="0"/>
      <dgm:spPr/>
    </dgm:pt>
  </dgm:ptLst>
  <dgm:cxnLst>
    <dgm:cxn modelId="{7DD84E04-B38E-4287-8B74-EC19F184B40F}" srcId="{E28EA6CC-CFB3-41AD-AB01-B820CF9CE7EE}" destId="{942ABC0F-08C9-476C-AA60-1E98873BF985}" srcOrd="0" destOrd="0" parTransId="{F420DC49-BFE1-4F88-AB9B-3A24437A9FB6}" sibTransId="{91D70D53-7428-4CAD-B667-39636B1551C4}"/>
    <dgm:cxn modelId="{58A29806-DAEB-DB4A-A5B6-0FEA1FFDF00E}" type="presOf" srcId="{CCD51CAF-7E80-4104-9B06-8D4EAD0E81F8}" destId="{D34BD5E3-681E-426E-A795-62447E699682}" srcOrd="1" destOrd="0" presId="urn:microsoft.com/office/officeart/2008/layout/HorizontalMultiLevelHierarchy"/>
    <dgm:cxn modelId="{20FAA30C-8197-E540-B093-7C1DDF10BB13}" type="presOf" srcId="{6361CC70-4C3F-468E-8F03-1EEAA96B9344}" destId="{699DF1A3-E5CA-4A03-AF83-B3333E3ED98F}" srcOrd="0" destOrd="0" presId="urn:microsoft.com/office/officeart/2008/layout/HorizontalMultiLevelHierarchy"/>
    <dgm:cxn modelId="{5AC3500F-CE1F-F248-BDAF-83257DB2CE3D}" type="presOf" srcId="{E28EA6CC-CFB3-41AD-AB01-B820CF9CE7EE}" destId="{F33B8A7A-9622-4D36-9C9F-3F28D6F0E4D1}" srcOrd="0" destOrd="0" presId="urn:microsoft.com/office/officeart/2008/layout/HorizontalMultiLevelHierarchy"/>
    <dgm:cxn modelId="{F526D812-4694-CC48-86BB-C2EBEB80B522}" type="presOf" srcId="{F65FA9FA-D716-4005-9704-C9F8353534E1}" destId="{6273D2F9-C376-436F-BF98-B81001C1462D}" srcOrd="0" destOrd="0" presId="urn:microsoft.com/office/officeart/2008/layout/HorizontalMultiLevelHierarchy"/>
    <dgm:cxn modelId="{5E3B7A13-5E40-9B47-83E6-F09EF827BB1B}" type="presOf" srcId="{CD6A43D9-1406-4C4F-8556-85D26700B403}" destId="{FA59555A-57C9-413B-AE00-3063FED3BC6B}" srcOrd="0" destOrd="0" presId="urn:microsoft.com/office/officeart/2008/layout/HorizontalMultiLevelHierarchy"/>
    <dgm:cxn modelId="{7782B11F-3507-4663-8EB7-0EFAFD50B301}" srcId="{F07594B4-3D6C-44E6-BCF4-BF3C24AFE1DF}" destId="{80FD8303-C335-48DE-9A5F-B081C1C1C17F}" srcOrd="0" destOrd="0" parTransId="{D143F27C-BC0A-4C41-88F2-510BDAF2C84B}" sibTransId="{E7493569-61B9-4707-A22A-51A27E30A351}"/>
    <dgm:cxn modelId="{28309C28-0551-4E69-812F-2BE22220D1A6}" srcId="{F07594B4-3D6C-44E6-BCF4-BF3C24AFE1DF}" destId="{F563D329-D1F0-4068-B700-07C439082CC5}" srcOrd="3" destOrd="0" parTransId="{1D54A0E7-795A-4321-969C-337D1DF42D83}" sibTransId="{46E54D2F-2CC9-40D5-93AB-7699ADDB8470}"/>
    <dgm:cxn modelId="{000EE929-128C-BD4A-9CF9-B95914C32A15}" type="presOf" srcId="{CCD51CAF-7E80-4104-9B06-8D4EAD0E81F8}" destId="{75DA4C44-E5A7-489C-8DC3-392B6727B6A6}" srcOrd="0" destOrd="0" presId="urn:microsoft.com/office/officeart/2008/layout/HorizontalMultiLevelHierarchy"/>
    <dgm:cxn modelId="{579A1A2B-59A0-48D2-9185-C16FB1492CC2}" srcId="{94387C3A-D7D9-4506-AF8E-1D8074689D1A}" destId="{2F46B938-5612-4099-8124-FCB15CA9A8D3}" srcOrd="1" destOrd="0" parTransId="{882CA500-9246-4D42-BBB0-F77331D17BE3}" sibTransId="{EC39A1B4-6F86-4143-913C-408CDBBC1A50}"/>
    <dgm:cxn modelId="{22C7512B-D9C7-004A-A7E8-A965BA6054F7}" type="presOf" srcId="{73AFA351-602E-4D45-9897-9EEA4C7D1D86}" destId="{F350CD9A-AC20-4851-B209-3177CAD00848}" srcOrd="1" destOrd="0" presId="urn:microsoft.com/office/officeart/2008/layout/HorizontalMultiLevelHierarchy"/>
    <dgm:cxn modelId="{585D032C-AAB4-9746-9E1E-67761E5E0B22}" type="presOf" srcId="{5532CDB2-3E24-4001-892D-4C733A5E4C43}" destId="{34214DED-8171-4BC8-A12C-6EE0FA9148AE}" srcOrd="1" destOrd="0" presId="urn:microsoft.com/office/officeart/2008/layout/HorizontalMultiLevelHierarchy"/>
    <dgm:cxn modelId="{9092D338-14A3-4C41-830E-A19B6F9D20C0}" srcId="{F07594B4-3D6C-44E6-BCF4-BF3C24AFE1DF}" destId="{4FEE5895-F1A4-4F3B-942E-C2F8B0C4AB90}" srcOrd="1" destOrd="0" parTransId="{2E69CBBC-41DE-4459-B055-FB7243D6EBCE}" sibTransId="{7BFFEDD2-4AAA-4402-A0E7-4DF4CD5A56B9}"/>
    <dgm:cxn modelId="{76A97A3E-3969-DB4E-B4B2-2DC311794C49}" type="presOf" srcId="{2E69CBBC-41DE-4459-B055-FB7243D6EBCE}" destId="{DD6CA9C5-795C-4686-B694-19ADB62F2D0D}" srcOrd="1" destOrd="0" presId="urn:microsoft.com/office/officeart/2008/layout/HorizontalMultiLevelHierarchy"/>
    <dgm:cxn modelId="{88872B40-B269-574E-B29B-4C61A17E0266}" type="presOf" srcId="{94387C3A-D7D9-4506-AF8E-1D8074689D1A}" destId="{377B5D84-97DA-4B96-AD67-2B222FD6285D}" srcOrd="0" destOrd="0" presId="urn:microsoft.com/office/officeart/2008/layout/HorizontalMultiLevelHierarchy"/>
    <dgm:cxn modelId="{6F90835F-0047-2043-AD3B-5D23089CFCA0}" type="presOf" srcId="{2E69CBBC-41DE-4459-B055-FB7243D6EBCE}" destId="{B37A5E5B-9E42-4C28-8039-6933649C4099}" srcOrd="0" destOrd="0" presId="urn:microsoft.com/office/officeart/2008/layout/HorizontalMultiLevelHierarchy"/>
    <dgm:cxn modelId="{6CE14342-3CD5-4E4A-9A3B-ECD11338ADC3}" srcId="{94387C3A-D7D9-4506-AF8E-1D8074689D1A}" destId="{CD6A43D9-1406-4C4F-8556-85D26700B403}" srcOrd="2" destOrd="0" parTransId="{4283E765-0DEE-4D53-A6A4-0153D87A1E74}" sibTransId="{486F60B0-1C64-40B5-AFBE-562991AE6A0A}"/>
    <dgm:cxn modelId="{252C8E44-28BD-407C-BAD4-E91A22D83F80}" srcId="{F65FA9FA-D716-4005-9704-C9F8353534E1}" destId="{0D576924-82A8-4852-8472-C419752978DA}" srcOrd="2" destOrd="0" parTransId="{5532CDB2-3E24-4001-892D-4C733A5E4C43}" sibTransId="{6F02E374-CED1-4FDB-A8C5-90156011F6BE}"/>
    <dgm:cxn modelId="{22820448-1E48-D447-B6D2-EF5DE94D9A96}" type="presOf" srcId="{7D161A92-F58D-4665-A8AA-03336118C11C}" destId="{A71625FF-2A6F-43AC-A6AE-B62A7520DE0A}" srcOrd="0" destOrd="0" presId="urn:microsoft.com/office/officeart/2008/layout/HorizontalMultiLevelHierarchy"/>
    <dgm:cxn modelId="{CB99FF6B-9353-674E-BB50-099FCE3F68A5}" type="presOf" srcId="{0268B711-C935-4F1C-86CF-E6B158D0EC34}" destId="{A74AF311-A3A4-4D53-B41E-A2675A60266D}" srcOrd="1" destOrd="0" presId="urn:microsoft.com/office/officeart/2008/layout/HorizontalMultiLevelHierarchy"/>
    <dgm:cxn modelId="{F528D46C-4DCC-5344-A1D3-9EFF451CF1B4}" type="presOf" srcId="{0D576924-82A8-4852-8472-C419752978DA}" destId="{F89DCEF0-D44D-4BEC-839D-2E994AB00DBF}" srcOrd="0" destOrd="0" presId="urn:microsoft.com/office/officeart/2008/layout/HorizontalMultiLevelHierarchy"/>
    <dgm:cxn modelId="{DFA1DB6D-B80C-43C2-A908-E61BE4497245}" srcId="{94387C3A-D7D9-4506-AF8E-1D8074689D1A}" destId="{7D161A92-F58D-4665-A8AA-03336118C11C}" srcOrd="0" destOrd="0" parTransId="{9A9603B4-EF82-43F8-9051-529DA7C1A9B3}" sibTransId="{7670F125-AE09-4432-B76C-EB6BF4BE7319}"/>
    <dgm:cxn modelId="{8507A36E-5596-964F-8202-F67825A60EEB}" type="presOf" srcId="{5532CDB2-3E24-4001-892D-4C733A5E4C43}" destId="{7B2FB915-72E6-4944-9A0C-E62F22509A12}" srcOrd="0" destOrd="0" presId="urn:microsoft.com/office/officeart/2008/layout/HorizontalMultiLevelHierarchy"/>
    <dgm:cxn modelId="{AB213C6F-3334-7B46-ABFA-CD0E83074683}" type="presOf" srcId="{D143F27C-BC0A-4C41-88F2-510BDAF2C84B}" destId="{41AE869B-630B-49DF-B8AB-9259B37D400C}" srcOrd="1" destOrd="0" presId="urn:microsoft.com/office/officeart/2008/layout/HorizontalMultiLevelHierarchy"/>
    <dgm:cxn modelId="{D4990A51-259E-064F-B93B-BB532C63E397}" type="presOf" srcId="{F563D329-D1F0-4068-B700-07C439082CC5}" destId="{84C8CD8E-3877-403F-AAF0-45D6A051FADD}" srcOrd="0" destOrd="0" presId="urn:microsoft.com/office/officeart/2008/layout/HorizontalMultiLevelHierarchy"/>
    <dgm:cxn modelId="{78F0AA53-8C21-0749-8D9A-E9A55AAE4754}" type="presOf" srcId="{EDACD1E8-368D-4396-BFF8-D5858CFB1A17}" destId="{1A242102-13F5-4E50-B74A-74279C88215A}" srcOrd="1" destOrd="0" presId="urn:microsoft.com/office/officeart/2008/layout/HorizontalMultiLevelHierarchy"/>
    <dgm:cxn modelId="{25084174-61B1-8043-85C8-1C27C24E1F30}" type="presOf" srcId="{1D54A0E7-795A-4321-969C-337D1DF42D83}" destId="{F6C034F4-D59D-4DB3-AA46-FD96D5D37ACB}" srcOrd="1" destOrd="0" presId="urn:microsoft.com/office/officeart/2008/layout/HorizontalMultiLevelHierarchy"/>
    <dgm:cxn modelId="{7401A05A-404E-F54D-ABC5-702065E89726}" type="presOf" srcId="{5BF08E96-461E-4B7E-9339-6584874D9BE5}" destId="{7C3FBC6B-BD63-4F45-8BEE-86A3E612C28D}" srcOrd="0" destOrd="0" presId="urn:microsoft.com/office/officeart/2008/layout/HorizontalMultiLevelHierarchy"/>
    <dgm:cxn modelId="{AE0CAB7C-C537-C64C-BF83-02282C39BF1A}" type="presOf" srcId="{6361CC70-4C3F-468E-8F03-1EEAA96B9344}" destId="{9CC62243-42AF-4F3E-850A-FB2EE407E312}" srcOrd="1" destOrd="0" presId="urn:microsoft.com/office/officeart/2008/layout/HorizontalMultiLevelHierarchy"/>
    <dgm:cxn modelId="{7B69DA7E-3818-4F2E-B371-0D34564A9932}" srcId="{F07594B4-3D6C-44E6-BCF4-BF3C24AFE1DF}" destId="{0095C4AD-82ED-4E72-83C5-A512D775E5F3}" srcOrd="2" destOrd="0" parTransId="{73AFA351-602E-4D45-9897-9EEA4C7D1D86}" sibTransId="{823B05E5-CC4C-437B-9698-8CA08E16D4BD}"/>
    <dgm:cxn modelId="{F6C60C83-6616-4B70-B565-D8C6137A9762}" srcId="{F65FA9FA-D716-4005-9704-C9F8353534E1}" destId="{5BF08E96-461E-4B7E-9339-6584874D9BE5}" srcOrd="1" destOrd="0" parTransId="{6361CC70-4C3F-468E-8F03-1EEAA96B9344}" sibTransId="{677AC4F3-F1C9-4D47-8645-28C9BC09D6D3}"/>
    <dgm:cxn modelId="{C2326387-7037-8547-828B-451E5E14D490}" type="presOf" srcId="{F07594B4-3D6C-44E6-BCF4-BF3C24AFE1DF}" destId="{527692B0-F45F-473E-945D-248AA72DB9FD}" srcOrd="0" destOrd="0" presId="urn:microsoft.com/office/officeart/2008/layout/HorizontalMultiLevelHierarchy"/>
    <dgm:cxn modelId="{6F1F1B8A-11A5-4943-9CF8-940BE44C2440}" type="presOf" srcId="{4283E765-0DEE-4D53-A6A4-0153D87A1E74}" destId="{2233E352-AB88-40B7-897E-D9892B5FA0AD}" srcOrd="0" destOrd="0" presId="urn:microsoft.com/office/officeart/2008/layout/HorizontalMultiLevelHierarchy"/>
    <dgm:cxn modelId="{FA194F8D-54A5-9547-BAF6-3B37E84C499A}" type="presOf" srcId="{BD4545AE-E203-4C7E-A752-42E85C199CED}" destId="{7B001232-3485-4959-BE1F-433ACD432907}" srcOrd="1" destOrd="0" presId="urn:microsoft.com/office/officeart/2008/layout/HorizontalMultiLevelHierarchy"/>
    <dgm:cxn modelId="{B8FC388F-7FE3-584F-9769-74FFF1A341C2}" type="presOf" srcId="{EDACD1E8-368D-4396-BFF8-D5858CFB1A17}" destId="{48665EB1-FB96-45A8-9457-CE2C8F404332}" srcOrd="0" destOrd="0" presId="urn:microsoft.com/office/officeart/2008/layout/HorizontalMultiLevelHierarchy"/>
    <dgm:cxn modelId="{F6E5AB91-B9F5-6340-8CC7-7FA0AB13ABBC}" type="presOf" srcId="{BD4545AE-E203-4C7E-A752-42E85C199CED}" destId="{24B24FCF-E2EA-4DFD-8887-EF5C322E70BE}" srcOrd="0" destOrd="0" presId="urn:microsoft.com/office/officeart/2008/layout/HorizontalMultiLevelHierarchy"/>
    <dgm:cxn modelId="{E6BF6A9C-760E-894D-8CBF-2C05BE74F70D}" type="presOf" srcId="{4283E765-0DEE-4D53-A6A4-0153D87A1E74}" destId="{11FEBED7-8056-4C03-9D3B-46D552347138}" srcOrd="1" destOrd="0" presId="urn:microsoft.com/office/officeart/2008/layout/HorizontalMultiLevelHierarchy"/>
    <dgm:cxn modelId="{86E5DCAA-ABE2-B041-ACC3-A622BD5A51C3}" type="presOf" srcId="{882CA500-9246-4D42-BBB0-F77331D17BE3}" destId="{DD1CB91A-71E8-49F5-BB58-A2CCFB2B782A}" srcOrd="0" destOrd="0" presId="urn:microsoft.com/office/officeart/2008/layout/HorizontalMultiLevelHierarchy"/>
    <dgm:cxn modelId="{42F2A7AC-69A5-A04C-B41D-2987A13FFB95}" type="presOf" srcId="{942ABC0F-08C9-476C-AA60-1E98873BF985}" destId="{DF552341-1A01-4E37-8D55-9D2B613A78C6}" srcOrd="0" destOrd="0" presId="urn:microsoft.com/office/officeart/2008/layout/HorizontalMultiLevelHierarchy"/>
    <dgm:cxn modelId="{A606DDAD-C360-4C04-A1A2-474892B8A82A}" srcId="{942ABC0F-08C9-476C-AA60-1E98873BF985}" destId="{94387C3A-D7D9-4506-AF8E-1D8074689D1A}" srcOrd="1" destOrd="0" parTransId="{BD4545AE-E203-4C7E-A752-42E85C199CED}" sibTransId="{1AD9CB72-1EBC-4695-9E75-C880EAD41B35}"/>
    <dgm:cxn modelId="{C69346B1-B1A0-974A-BE73-57D2B6639DE0}" type="presOf" srcId="{0268B711-C935-4F1C-86CF-E6B158D0EC34}" destId="{5860CCE9-139D-407D-9AC5-CDA979AAC4EE}" srcOrd="0" destOrd="0" presId="urn:microsoft.com/office/officeart/2008/layout/HorizontalMultiLevelHierarchy"/>
    <dgm:cxn modelId="{EF71B9B3-1E8C-0441-A1DF-F8ED648D5807}" type="presOf" srcId="{73AFA351-602E-4D45-9897-9EEA4C7D1D86}" destId="{1C938770-F009-415B-98DC-1AEC63595ACB}" srcOrd="0" destOrd="0" presId="urn:microsoft.com/office/officeart/2008/layout/HorizontalMultiLevelHierarchy"/>
    <dgm:cxn modelId="{33D32EBB-DFDA-8047-8D2A-D4194FEA8526}" type="presOf" srcId="{882CA500-9246-4D42-BBB0-F77331D17BE3}" destId="{5BF630B3-0CBC-49FE-BD06-3AFEFBCB4A5B}" srcOrd="1" destOrd="0" presId="urn:microsoft.com/office/officeart/2008/layout/HorizontalMultiLevelHierarchy"/>
    <dgm:cxn modelId="{66C2E0C1-A3D1-4471-8F88-2E83EAED4329}" srcId="{942ABC0F-08C9-476C-AA60-1E98873BF985}" destId="{F07594B4-3D6C-44E6-BCF4-BF3C24AFE1DF}" srcOrd="2" destOrd="0" parTransId="{43032542-67CF-42AD-B574-2E6396C09228}" sibTransId="{5D567F4C-CCA9-4CCE-86C2-B33ED809B070}"/>
    <dgm:cxn modelId="{D36AD6CA-0254-E54B-BFD8-F54966A90A2A}" type="presOf" srcId="{4FEE5895-F1A4-4F3B-942E-C2F8B0C4AB90}" destId="{9FB239BD-43DA-4E3F-9FDB-B3035CD3B78E}" srcOrd="0" destOrd="0" presId="urn:microsoft.com/office/officeart/2008/layout/HorizontalMultiLevelHierarchy"/>
    <dgm:cxn modelId="{773980CC-E57D-3E4A-8D05-18D75C79B719}" type="presOf" srcId="{9A9603B4-EF82-43F8-9051-529DA7C1A9B3}" destId="{01AB6945-9B2A-4D27-B9A6-7A45BE0C683F}" srcOrd="1" destOrd="0" presId="urn:microsoft.com/office/officeart/2008/layout/HorizontalMultiLevelHierarchy"/>
    <dgm:cxn modelId="{503510CD-F1C4-984E-81E1-D5A7AA93C007}" type="presOf" srcId="{9A9603B4-EF82-43F8-9051-529DA7C1A9B3}" destId="{B2464F88-666A-4F02-B7CA-66837D4F415D}" srcOrd="0" destOrd="0" presId="urn:microsoft.com/office/officeart/2008/layout/HorizontalMultiLevelHierarchy"/>
    <dgm:cxn modelId="{DA9F06D3-75F7-3242-86BA-61FBA0CA9156}" type="presOf" srcId="{784400AD-849D-4CE6-9879-CB7740612119}" destId="{2EA6149E-1024-4B2B-B5DB-A43DAD85BA3D}" srcOrd="0" destOrd="0" presId="urn:microsoft.com/office/officeart/2008/layout/HorizontalMultiLevelHierarchy"/>
    <dgm:cxn modelId="{36EDBFD4-89DD-0B45-8B4D-C65888BB60E4}" type="presOf" srcId="{7C62E346-E3BE-40D8-99A7-93F82DEBD979}" destId="{855FF6FA-B9FD-4EA5-900F-643B8CF282A3}" srcOrd="0" destOrd="0" presId="urn:microsoft.com/office/officeart/2008/layout/HorizontalMultiLevelHierarchy"/>
    <dgm:cxn modelId="{63731BD8-D208-8F42-AA71-733B808B1D3C}" type="presOf" srcId="{80FD8303-C335-48DE-9A5F-B081C1C1C17F}" destId="{832DFC16-21EE-409B-AC48-96B9AC02692D}" srcOrd="0" destOrd="0" presId="urn:microsoft.com/office/officeart/2008/layout/HorizontalMultiLevelHierarchy"/>
    <dgm:cxn modelId="{328DBCDA-900C-A148-9BC2-8482524C9F5E}" type="presOf" srcId="{2F46B938-5612-4099-8124-FCB15CA9A8D3}" destId="{AEC1E75D-BF92-4A7B-A4D1-FBC27574221F}" srcOrd="0" destOrd="0" presId="urn:microsoft.com/office/officeart/2008/layout/HorizontalMultiLevelHierarchy"/>
    <dgm:cxn modelId="{1CF57FDC-7D45-BA41-8E5E-830C407A5B15}" type="presOf" srcId="{43032542-67CF-42AD-B574-2E6396C09228}" destId="{F456AB7B-3C71-415F-9163-4692B276588B}" srcOrd="0" destOrd="0" presId="urn:microsoft.com/office/officeart/2008/layout/HorizontalMultiLevelHierarchy"/>
    <dgm:cxn modelId="{CA2555E0-B98B-41C1-A040-5996F6F2F57E}" srcId="{F65FA9FA-D716-4005-9704-C9F8353534E1}" destId="{784400AD-849D-4CE6-9879-CB7740612119}" srcOrd="0" destOrd="0" parTransId="{EDACD1E8-368D-4396-BFF8-D5858CFB1A17}" sibTransId="{29CF61C6-5EBA-4E08-BDDB-B604BE493BC9}"/>
    <dgm:cxn modelId="{6042A7E1-FBB8-954F-A627-250BABAFCB95}" type="presOf" srcId="{1D54A0E7-795A-4321-969C-337D1DF42D83}" destId="{B103E9CB-0456-43F6-B13C-791EFA0BF3C0}" srcOrd="0" destOrd="0" presId="urn:microsoft.com/office/officeart/2008/layout/HorizontalMultiLevelHierarchy"/>
    <dgm:cxn modelId="{B0FBC5E4-FFDA-7C4E-A420-7A928978C3F1}" type="presOf" srcId="{43032542-67CF-42AD-B574-2E6396C09228}" destId="{546B7BFB-DF62-4638-8E8F-60E729691577}" srcOrd="1" destOrd="0" presId="urn:microsoft.com/office/officeart/2008/layout/HorizontalMultiLevelHierarchy"/>
    <dgm:cxn modelId="{DE9271E5-0C8F-4E5F-BACB-159280C3F19B}" srcId="{F65FA9FA-D716-4005-9704-C9F8353534E1}" destId="{7C62E346-E3BE-40D8-99A7-93F82DEBD979}" srcOrd="3" destOrd="0" parTransId="{0268B711-C935-4F1C-86CF-E6B158D0EC34}" sibTransId="{FDD79E88-CDFE-491F-9D3A-5F1119F85E3C}"/>
    <dgm:cxn modelId="{564C4DE8-30D8-4848-9184-E03985330FB5}" srcId="{942ABC0F-08C9-476C-AA60-1E98873BF985}" destId="{F65FA9FA-D716-4005-9704-C9F8353534E1}" srcOrd="0" destOrd="0" parTransId="{CCD51CAF-7E80-4104-9B06-8D4EAD0E81F8}" sibTransId="{556703DC-EC5C-4B11-9D87-BB4FFC643660}"/>
    <dgm:cxn modelId="{7950F3F3-B4C1-274C-ABA6-0004119E8A0D}" type="presOf" srcId="{D143F27C-BC0A-4C41-88F2-510BDAF2C84B}" destId="{D5A7C37F-B933-41D2-94FC-95A1B4AABAD4}" srcOrd="0" destOrd="0" presId="urn:microsoft.com/office/officeart/2008/layout/HorizontalMultiLevelHierarchy"/>
    <dgm:cxn modelId="{E1FBA8FE-072E-D443-8659-D9C6DD9CB831}" type="presOf" srcId="{0095C4AD-82ED-4E72-83C5-A512D775E5F3}" destId="{1FFCB4E4-379C-4123-BF9C-ED6BDCA018C7}" srcOrd="0" destOrd="0" presId="urn:microsoft.com/office/officeart/2008/layout/HorizontalMultiLevelHierarchy"/>
    <dgm:cxn modelId="{4C6FF9CC-0DCD-964B-AF3F-32489F5980F5}" type="presParOf" srcId="{F33B8A7A-9622-4D36-9C9F-3F28D6F0E4D1}" destId="{C543CCBA-25A4-479C-9E29-14713D902C3C}" srcOrd="0" destOrd="0" presId="urn:microsoft.com/office/officeart/2008/layout/HorizontalMultiLevelHierarchy"/>
    <dgm:cxn modelId="{8851CBAB-9EA8-CB42-AB8C-0B6C038FFEB0}" type="presParOf" srcId="{C543CCBA-25A4-479C-9E29-14713D902C3C}" destId="{DF552341-1A01-4E37-8D55-9D2B613A78C6}" srcOrd="0" destOrd="0" presId="urn:microsoft.com/office/officeart/2008/layout/HorizontalMultiLevelHierarchy"/>
    <dgm:cxn modelId="{4756DBB9-680F-DF40-A034-59627A36C623}" type="presParOf" srcId="{C543CCBA-25A4-479C-9E29-14713D902C3C}" destId="{A5878EA9-8C0B-4401-B09F-C180D21F8C1F}" srcOrd="1" destOrd="0" presId="urn:microsoft.com/office/officeart/2008/layout/HorizontalMultiLevelHierarchy"/>
    <dgm:cxn modelId="{5C9031B6-CA8F-4849-BB64-CF789E940599}" type="presParOf" srcId="{A5878EA9-8C0B-4401-B09F-C180D21F8C1F}" destId="{75DA4C44-E5A7-489C-8DC3-392B6727B6A6}" srcOrd="0" destOrd="0" presId="urn:microsoft.com/office/officeart/2008/layout/HorizontalMultiLevelHierarchy"/>
    <dgm:cxn modelId="{C70EAB01-9C64-AD4A-8703-B228E4EF0D97}" type="presParOf" srcId="{75DA4C44-E5A7-489C-8DC3-392B6727B6A6}" destId="{D34BD5E3-681E-426E-A795-62447E699682}" srcOrd="0" destOrd="0" presId="urn:microsoft.com/office/officeart/2008/layout/HorizontalMultiLevelHierarchy"/>
    <dgm:cxn modelId="{5BD83ACA-4A24-994E-B736-F5F4B042D1EF}" type="presParOf" srcId="{A5878EA9-8C0B-4401-B09F-C180D21F8C1F}" destId="{5F75A96F-44AA-40B8-AD61-1AE270E36196}" srcOrd="1" destOrd="0" presId="urn:microsoft.com/office/officeart/2008/layout/HorizontalMultiLevelHierarchy"/>
    <dgm:cxn modelId="{7C23EDED-4F45-3A47-8DF6-18047DCCE66D}" type="presParOf" srcId="{5F75A96F-44AA-40B8-AD61-1AE270E36196}" destId="{6273D2F9-C376-436F-BF98-B81001C1462D}" srcOrd="0" destOrd="0" presId="urn:microsoft.com/office/officeart/2008/layout/HorizontalMultiLevelHierarchy"/>
    <dgm:cxn modelId="{D76DD174-AE90-4542-8ED9-3860A8E4EC95}" type="presParOf" srcId="{5F75A96F-44AA-40B8-AD61-1AE270E36196}" destId="{8160A7F6-3F3D-4390-B898-20CC01BAAF1D}" srcOrd="1" destOrd="0" presId="urn:microsoft.com/office/officeart/2008/layout/HorizontalMultiLevelHierarchy"/>
    <dgm:cxn modelId="{35030722-88A9-9F46-96EF-7E7F54D79B46}" type="presParOf" srcId="{8160A7F6-3F3D-4390-B898-20CC01BAAF1D}" destId="{48665EB1-FB96-45A8-9457-CE2C8F404332}" srcOrd="0" destOrd="0" presId="urn:microsoft.com/office/officeart/2008/layout/HorizontalMultiLevelHierarchy"/>
    <dgm:cxn modelId="{0313F456-612C-5340-B22C-D44B316FB46A}" type="presParOf" srcId="{48665EB1-FB96-45A8-9457-CE2C8F404332}" destId="{1A242102-13F5-4E50-B74A-74279C88215A}" srcOrd="0" destOrd="0" presId="urn:microsoft.com/office/officeart/2008/layout/HorizontalMultiLevelHierarchy"/>
    <dgm:cxn modelId="{2A3157DD-69A8-9F4D-A093-CD0EEB1EB866}" type="presParOf" srcId="{8160A7F6-3F3D-4390-B898-20CC01BAAF1D}" destId="{8EEFF480-8B5E-4721-BD80-1F29478313C5}" srcOrd="1" destOrd="0" presId="urn:microsoft.com/office/officeart/2008/layout/HorizontalMultiLevelHierarchy"/>
    <dgm:cxn modelId="{97896521-9859-A842-842A-9DDDB4CAC296}" type="presParOf" srcId="{8EEFF480-8B5E-4721-BD80-1F29478313C5}" destId="{2EA6149E-1024-4B2B-B5DB-A43DAD85BA3D}" srcOrd="0" destOrd="0" presId="urn:microsoft.com/office/officeart/2008/layout/HorizontalMultiLevelHierarchy"/>
    <dgm:cxn modelId="{4A39C594-323B-2A4C-AA65-94BD153EBBF3}" type="presParOf" srcId="{8EEFF480-8B5E-4721-BD80-1F29478313C5}" destId="{BBAA6066-14AF-4BAD-97F0-DA5D941A4D46}" srcOrd="1" destOrd="0" presId="urn:microsoft.com/office/officeart/2008/layout/HorizontalMultiLevelHierarchy"/>
    <dgm:cxn modelId="{60C88A0D-0AF3-754B-9F4A-5BBA6EDE13AC}" type="presParOf" srcId="{8160A7F6-3F3D-4390-B898-20CC01BAAF1D}" destId="{699DF1A3-E5CA-4A03-AF83-B3333E3ED98F}" srcOrd="2" destOrd="0" presId="urn:microsoft.com/office/officeart/2008/layout/HorizontalMultiLevelHierarchy"/>
    <dgm:cxn modelId="{4AF779F0-BD0D-FF4D-81CC-7C243C0A5BCE}" type="presParOf" srcId="{699DF1A3-E5CA-4A03-AF83-B3333E3ED98F}" destId="{9CC62243-42AF-4F3E-850A-FB2EE407E312}" srcOrd="0" destOrd="0" presId="urn:microsoft.com/office/officeart/2008/layout/HorizontalMultiLevelHierarchy"/>
    <dgm:cxn modelId="{A2F0F9CF-5214-6241-81F5-2C2229EA9DB6}" type="presParOf" srcId="{8160A7F6-3F3D-4390-B898-20CC01BAAF1D}" destId="{2D47D91E-BA09-4FE7-8EED-DCA7210B5C25}" srcOrd="3" destOrd="0" presId="urn:microsoft.com/office/officeart/2008/layout/HorizontalMultiLevelHierarchy"/>
    <dgm:cxn modelId="{2A388DE3-791F-2D40-A273-21994CDAFC56}" type="presParOf" srcId="{2D47D91E-BA09-4FE7-8EED-DCA7210B5C25}" destId="{7C3FBC6B-BD63-4F45-8BEE-86A3E612C28D}" srcOrd="0" destOrd="0" presId="urn:microsoft.com/office/officeart/2008/layout/HorizontalMultiLevelHierarchy"/>
    <dgm:cxn modelId="{D213747A-7AE7-6C41-96F3-B9968C06B7EF}" type="presParOf" srcId="{2D47D91E-BA09-4FE7-8EED-DCA7210B5C25}" destId="{111C12C4-2435-4C89-8B48-5E9E7F74FC9E}" srcOrd="1" destOrd="0" presId="urn:microsoft.com/office/officeart/2008/layout/HorizontalMultiLevelHierarchy"/>
    <dgm:cxn modelId="{B3E018FB-B92B-C649-9CB4-05DF063A5DC1}" type="presParOf" srcId="{8160A7F6-3F3D-4390-B898-20CC01BAAF1D}" destId="{7B2FB915-72E6-4944-9A0C-E62F22509A12}" srcOrd="4" destOrd="0" presId="urn:microsoft.com/office/officeart/2008/layout/HorizontalMultiLevelHierarchy"/>
    <dgm:cxn modelId="{8569C9F2-B71A-004D-9239-6F2CB0B2BF7A}" type="presParOf" srcId="{7B2FB915-72E6-4944-9A0C-E62F22509A12}" destId="{34214DED-8171-4BC8-A12C-6EE0FA9148AE}" srcOrd="0" destOrd="0" presId="urn:microsoft.com/office/officeart/2008/layout/HorizontalMultiLevelHierarchy"/>
    <dgm:cxn modelId="{CD7223A7-EB64-2B49-8FFE-3AB3A03FAF20}" type="presParOf" srcId="{8160A7F6-3F3D-4390-B898-20CC01BAAF1D}" destId="{4FD30F27-1E0C-42BA-BA24-36CB090E48D6}" srcOrd="5" destOrd="0" presId="urn:microsoft.com/office/officeart/2008/layout/HorizontalMultiLevelHierarchy"/>
    <dgm:cxn modelId="{DB2E8FD1-EF63-4D40-B63E-AE4835052276}" type="presParOf" srcId="{4FD30F27-1E0C-42BA-BA24-36CB090E48D6}" destId="{F89DCEF0-D44D-4BEC-839D-2E994AB00DBF}" srcOrd="0" destOrd="0" presId="urn:microsoft.com/office/officeart/2008/layout/HorizontalMultiLevelHierarchy"/>
    <dgm:cxn modelId="{324919CF-E87A-0D49-977C-453A1ACAE762}" type="presParOf" srcId="{4FD30F27-1E0C-42BA-BA24-36CB090E48D6}" destId="{FBA903ED-9123-47C4-BFCD-2E94D35BC099}" srcOrd="1" destOrd="0" presId="urn:microsoft.com/office/officeart/2008/layout/HorizontalMultiLevelHierarchy"/>
    <dgm:cxn modelId="{53E47D7F-8D7A-4F43-B19E-3BF5F024FB85}" type="presParOf" srcId="{8160A7F6-3F3D-4390-B898-20CC01BAAF1D}" destId="{5860CCE9-139D-407D-9AC5-CDA979AAC4EE}" srcOrd="6" destOrd="0" presId="urn:microsoft.com/office/officeart/2008/layout/HorizontalMultiLevelHierarchy"/>
    <dgm:cxn modelId="{5FBA7688-3E77-6D4D-8C9F-B302C1540D4E}" type="presParOf" srcId="{5860CCE9-139D-407D-9AC5-CDA979AAC4EE}" destId="{A74AF311-A3A4-4D53-B41E-A2675A60266D}" srcOrd="0" destOrd="0" presId="urn:microsoft.com/office/officeart/2008/layout/HorizontalMultiLevelHierarchy"/>
    <dgm:cxn modelId="{4AED970D-8C14-EB40-81DC-FF9C18505F0F}" type="presParOf" srcId="{8160A7F6-3F3D-4390-B898-20CC01BAAF1D}" destId="{855DFA70-98AC-455C-B781-6C986924560A}" srcOrd="7" destOrd="0" presId="urn:microsoft.com/office/officeart/2008/layout/HorizontalMultiLevelHierarchy"/>
    <dgm:cxn modelId="{8CCCABD7-941E-F448-AA6F-EF4D45454A29}" type="presParOf" srcId="{855DFA70-98AC-455C-B781-6C986924560A}" destId="{855FF6FA-B9FD-4EA5-900F-643B8CF282A3}" srcOrd="0" destOrd="0" presId="urn:microsoft.com/office/officeart/2008/layout/HorizontalMultiLevelHierarchy"/>
    <dgm:cxn modelId="{739A30A0-E4DD-3C43-A12F-334F6A2525E1}" type="presParOf" srcId="{855DFA70-98AC-455C-B781-6C986924560A}" destId="{A3C0562F-CB16-4052-A221-9459564B8E3C}" srcOrd="1" destOrd="0" presId="urn:microsoft.com/office/officeart/2008/layout/HorizontalMultiLevelHierarchy"/>
    <dgm:cxn modelId="{AD90D965-4479-814E-B10E-4F5FE7A412E1}" type="presParOf" srcId="{A5878EA9-8C0B-4401-B09F-C180D21F8C1F}" destId="{24B24FCF-E2EA-4DFD-8887-EF5C322E70BE}" srcOrd="2" destOrd="0" presId="urn:microsoft.com/office/officeart/2008/layout/HorizontalMultiLevelHierarchy"/>
    <dgm:cxn modelId="{AC9384F6-FD73-F042-AE7F-18A7FB707D12}" type="presParOf" srcId="{24B24FCF-E2EA-4DFD-8887-EF5C322E70BE}" destId="{7B001232-3485-4959-BE1F-433ACD432907}" srcOrd="0" destOrd="0" presId="urn:microsoft.com/office/officeart/2008/layout/HorizontalMultiLevelHierarchy"/>
    <dgm:cxn modelId="{1220EDC7-B0BD-6B4E-8A9A-9CBB02F5EDA7}" type="presParOf" srcId="{A5878EA9-8C0B-4401-B09F-C180D21F8C1F}" destId="{0C32889F-83AB-4506-B1F4-A98C6ABBCF3F}" srcOrd="3" destOrd="0" presId="urn:microsoft.com/office/officeart/2008/layout/HorizontalMultiLevelHierarchy"/>
    <dgm:cxn modelId="{8569D14E-2C83-C749-B6C3-F2CE991A404B}" type="presParOf" srcId="{0C32889F-83AB-4506-B1F4-A98C6ABBCF3F}" destId="{377B5D84-97DA-4B96-AD67-2B222FD6285D}" srcOrd="0" destOrd="0" presId="urn:microsoft.com/office/officeart/2008/layout/HorizontalMultiLevelHierarchy"/>
    <dgm:cxn modelId="{55EB82E1-5875-CA48-AFCA-FB2E0E836524}" type="presParOf" srcId="{0C32889F-83AB-4506-B1F4-A98C6ABBCF3F}" destId="{2B39C335-3C29-4006-8A54-BE43AA9CE9DB}" srcOrd="1" destOrd="0" presId="urn:microsoft.com/office/officeart/2008/layout/HorizontalMultiLevelHierarchy"/>
    <dgm:cxn modelId="{34296428-2273-0845-A91F-17DADE8B8886}" type="presParOf" srcId="{2B39C335-3C29-4006-8A54-BE43AA9CE9DB}" destId="{B2464F88-666A-4F02-B7CA-66837D4F415D}" srcOrd="0" destOrd="0" presId="urn:microsoft.com/office/officeart/2008/layout/HorizontalMultiLevelHierarchy"/>
    <dgm:cxn modelId="{05B8DC5E-AF8C-414F-9983-B4E089FBF7F2}" type="presParOf" srcId="{B2464F88-666A-4F02-B7CA-66837D4F415D}" destId="{01AB6945-9B2A-4D27-B9A6-7A45BE0C683F}" srcOrd="0" destOrd="0" presId="urn:microsoft.com/office/officeart/2008/layout/HorizontalMultiLevelHierarchy"/>
    <dgm:cxn modelId="{F0D70B6E-647C-0443-B306-094F8360B1B5}" type="presParOf" srcId="{2B39C335-3C29-4006-8A54-BE43AA9CE9DB}" destId="{8935C0EF-8A7F-428F-980D-0AA39D43B7DB}" srcOrd="1" destOrd="0" presId="urn:microsoft.com/office/officeart/2008/layout/HorizontalMultiLevelHierarchy"/>
    <dgm:cxn modelId="{DEF56A58-ECB1-394E-8E89-1130052D43CA}" type="presParOf" srcId="{8935C0EF-8A7F-428F-980D-0AA39D43B7DB}" destId="{A71625FF-2A6F-43AC-A6AE-B62A7520DE0A}" srcOrd="0" destOrd="0" presId="urn:microsoft.com/office/officeart/2008/layout/HorizontalMultiLevelHierarchy"/>
    <dgm:cxn modelId="{06D56A1E-6901-3543-A952-AB5D7363CB4A}" type="presParOf" srcId="{8935C0EF-8A7F-428F-980D-0AA39D43B7DB}" destId="{3A9EA16B-523B-4273-8FB5-1A7A0E374E8C}" srcOrd="1" destOrd="0" presId="urn:microsoft.com/office/officeart/2008/layout/HorizontalMultiLevelHierarchy"/>
    <dgm:cxn modelId="{E3D2E10C-BF84-7141-BFCB-06A5AA8C056D}" type="presParOf" srcId="{2B39C335-3C29-4006-8A54-BE43AA9CE9DB}" destId="{DD1CB91A-71E8-49F5-BB58-A2CCFB2B782A}" srcOrd="2" destOrd="0" presId="urn:microsoft.com/office/officeart/2008/layout/HorizontalMultiLevelHierarchy"/>
    <dgm:cxn modelId="{23615300-C4EF-2241-B916-0D2C0737C3F1}" type="presParOf" srcId="{DD1CB91A-71E8-49F5-BB58-A2CCFB2B782A}" destId="{5BF630B3-0CBC-49FE-BD06-3AFEFBCB4A5B}" srcOrd="0" destOrd="0" presId="urn:microsoft.com/office/officeart/2008/layout/HorizontalMultiLevelHierarchy"/>
    <dgm:cxn modelId="{BB2B8865-4A7C-CC48-84E0-4B6D0F383BCB}" type="presParOf" srcId="{2B39C335-3C29-4006-8A54-BE43AA9CE9DB}" destId="{86DBAFFE-0E6E-4008-8411-10D1288340D9}" srcOrd="3" destOrd="0" presId="urn:microsoft.com/office/officeart/2008/layout/HorizontalMultiLevelHierarchy"/>
    <dgm:cxn modelId="{856B994D-E4AB-C642-BE6D-474AA6C40FF1}" type="presParOf" srcId="{86DBAFFE-0E6E-4008-8411-10D1288340D9}" destId="{AEC1E75D-BF92-4A7B-A4D1-FBC27574221F}" srcOrd="0" destOrd="0" presId="urn:microsoft.com/office/officeart/2008/layout/HorizontalMultiLevelHierarchy"/>
    <dgm:cxn modelId="{A7C81CB6-84EF-DA48-9985-BA3C3ECFA017}" type="presParOf" srcId="{86DBAFFE-0E6E-4008-8411-10D1288340D9}" destId="{CFC45383-181C-433E-9350-595104334D67}" srcOrd="1" destOrd="0" presId="urn:microsoft.com/office/officeart/2008/layout/HorizontalMultiLevelHierarchy"/>
    <dgm:cxn modelId="{25B6A472-BFD6-D049-8F74-2C9B1FDFDBFA}" type="presParOf" srcId="{2B39C335-3C29-4006-8A54-BE43AA9CE9DB}" destId="{2233E352-AB88-40B7-897E-D9892B5FA0AD}" srcOrd="4" destOrd="0" presId="urn:microsoft.com/office/officeart/2008/layout/HorizontalMultiLevelHierarchy"/>
    <dgm:cxn modelId="{91DD69DF-453B-7F4D-B41B-6AC8E235E5A4}" type="presParOf" srcId="{2233E352-AB88-40B7-897E-D9892B5FA0AD}" destId="{11FEBED7-8056-4C03-9D3B-46D552347138}" srcOrd="0" destOrd="0" presId="urn:microsoft.com/office/officeart/2008/layout/HorizontalMultiLevelHierarchy"/>
    <dgm:cxn modelId="{2D7E6FFC-F3CD-744D-A9FA-21D5B8CD556D}" type="presParOf" srcId="{2B39C335-3C29-4006-8A54-BE43AA9CE9DB}" destId="{E127260C-4684-49A6-A26D-8984D7F4F4A1}" srcOrd="5" destOrd="0" presId="urn:microsoft.com/office/officeart/2008/layout/HorizontalMultiLevelHierarchy"/>
    <dgm:cxn modelId="{814A757D-8E53-4241-9BC3-F86F48BDAA00}" type="presParOf" srcId="{E127260C-4684-49A6-A26D-8984D7F4F4A1}" destId="{FA59555A-57C9-413B-AE00-3063FED3BC6B}" srcOrd="0" destOrd="0" presId="urn:microsoft.com/office/officeart/2008/layout/HorizontalMultiLevelHierarchy"/>
    <dgm:cxn modelId="{020D742F-2013-A947-83E1-5C7E882048F9}" type="presParOf" srcId="{E127260C-4684-49A6-A26D-8984D7F4F4A1}" destId="{01B98864-815D-4B4E-9CB3-57ACA497EC32}" srcOrd="1" destOrd="0" presId="urn:microsoft.com/office/officeart/2008/layout/HorizontalMultiLevelHierarchy"/>
    <dgm:cxn modelId="{8A4528B2-0939-7D40-B06D-BE692E3ECC1D}" type="presParOf" srcId="{A5878EA9-8C0B-4401-B09F-C180D21F8C1F}" destId="{F456AB7B-3C71-415F-9163-4692B276588B}" srcOrd="4" destOrd="0" presId="urn:microsoft.com/office/officeart/2008/layout/HorizontalMultiLevelHierarchy"/>
    <dgm:cxn modelId="{CB3CA7FD-CBDD-C748-A687-257940F564A4}" type="presParOf" srcId="{F456AB7B-3C71-415F-9163-4692B276588B}" destId="{546B7BFB-DF62-4638-8E8F-60E729691577}" srcOrd="0" destOrd="0" presId="urn:microsoft.com/office/officeart/2008/layout/HorizontalMultiLevelHierarchy"/>
    <dgm:cxn modelId="{FBE33FDC-8C03-BD4F-A4A5-5C781D2A7698}" type="presParOf" srcId="{A5878EA9-8C0B-4401-B09F-C180D21F8C1F}" destId="{1D47BC3E-7DF3-4109-B6B8-6DBF27FC96D6}" srcOrd="5" destOrd="0" presId="urn:microsoft.com/office/officeart/2008/layout/HorizontalMultiLevelHierarchy"/>
    <dgm:cxn modelId="{DF4C442A-A120-D14E-8CCF-D4EA151169EE}" type="presParOf" srcId="{1D47BC3E-7DF3-4109-B6B8-6DBF27FC96D6}" destId="{527692B0-F45F-473E-945D-248AA72DB9FD}" srcOrd="0" destOrd="0" presId="urn:microsoft.com/office/officeart/2008/layout/HorizontalMultiLevelHierarchy"/>
    <dgm:cxn modelId="{FE14E117-3016-164C-A006-FE0576BDCCFE}" type="presParOf" srcId="{1D47BC3E-7DF3-4109-B6B8-6DBF27FC96D6}" destId="{5A49BF06-371F-4396-93EB-18474EE1D78E}" srcOrd="1" destOrd="0" presId="urn:microsoft.com/office/officeart/2008/layout/HorizontalMultiLevelHierarchy"/>
    <dgm:cxn modelId="{9B941BB3-E13A-414D-8317-FE224BE3DF96}" type="presParOf" srcId="{5A49BF06-371F-4396-93EB-18474EE1D78E}" destId="{D5A7C37F-B933-41D2-94FC-95A1B4AABAD4}" srcOrd="0" destOrd="0" presId="urn:microsoft.com/office/officeart/2008/layout/HorizontalMultiLevelHierarchy"/>
    <dgm:cxn modelId="{28F4E2DE-3414-FB41-ACAC-46328D0CCBDB}" type="presParOf" srcId="{D5A7C37F-B933-41D2-94FC-95A1B4AABAD4}" destId="{41AE869B-630B-49DF-B8AB-9259B37D400C}" srcOrd="0" destOrd="0" presId="urn:microsoft.com/office/officeart/2008/layout/HorizontalMultiLevelHierarchy"/>
    <dgm:cxn modelId="{3768823D-6E81-904F-A0A6-049F301D8D28}" type="presParOf" srcId="{5A49BF06-371F-4396-93EB-18474EE1D78E}" destId="{4FFECAB5-9774-45DC-8451-30ED94F8D79B}" srcOrd="1" destOrd="0" presId="urn:microsoft.com/office/officeart/2008/layout/HorizontalMultiLevelHierarchy"/>
    <dgm:cxn modelId="{02A61003-1FDE-1C41-A81E-C83F5980C9EF}" type="presParOf" srcId="{4FFECAB5-9774-45DC-8451-30ED94F8D79B}" destId="{832DFC16-21EE-409B-AC48-96B9AC02692D}" srcOrd="0" destOrd="0" presId="urn:microsoft.com/office/officeart/2008/layout/HorizontalMultiLevelHierarchy"/>
    <dgm:cxn modelId="{C3DDE591-D4FD-D242-A761-FF455C49E09B}" type="presParOf" srcId="{4FFECAB5-9774-45DC-8451-30ED94F8D79B}" destId="{DBA2F090-7859-407D-9B36-70C8F1BD03CB}" srcOrd="1" destOrd="0" presId="urn:microsoft.com/office/officeart/2008/layout/HorizontalMultiLevelHierarchy"/>
    <dgm:cxn modelId="{17679B93-590B-9646-B2A3-A766AD10525E}" type="presParOf" srcId="{5A49BF06-371F-4396-93EB-18474EE1D78E}" destId="{B37A5E5B-9E42-4C28-8039-6933649C4099}" srcOrd="2" destOrd="0" presId="urn:microsoft.com/office/officeart/2008/layout/HorizontalMultiLevelHierarchy"/>
    <dgm:cxn modelId="{1C4818CF-9404-624E-BF06-DF85F1D1FDA6}" type="presParOf" srcId="{B37A5E5B-9E42-4C28-8039-6933649C4099}" destId="{DD6CA9C5-795C-4686-B694-19ADB62F2D0D}" srcOrd="0" destOrd="0" presId="urn:microsoft.com/office/officeart/2008/layout/HorizontalMultiLevelHierarchy"/>
    <dgm:cxn modelId="{7FA25FB6-88E3-F341-9C29-09AFB3BEB960}" type="presParOf" srcId="{5A49BF06-371F-4396-93EB-18474EE1D78E}" destId="{0B9024F8-1CFB-4F6C-B6D0-7D378E78D64E}" srcOrd="3" destOrd="0" presId="urn:microsoft.com/office/officeart/2008/layout/HorizontalMultiLevelHierarchy"/>
    <dgm:cxn modelId="{8D14B508-7407-EC45-B37C-37888CBDE905}" type="presParOf" srcId="{0B9024F8-1CFB-4F6C-B6D0-7D378E78D64E}" destId="{9FB239BD-43DA-4E3F-9FDB-B3035CD3B78E}" srcOrd="0" destOrd="0" presId="urn:microsoft.com/office/officeart/2008/layout/HorizontalMultiLevelHierarchy"/>
    <dgm:cxn modelId="{F69C89D7-B46C-D945-9A9D-3A28B3ED5C68}" type="presParOf" srcId="{0B9024F8-1CFB-4F6C-B6D0-7D378E78D64E}" destId="{81E482BF-385E-4DA0-BADA-FCF2391D6572}" srcOrd="1" destOrd="0" presId="urn:microsoft.com/office/officeart/2008/layout/HorizontalMultiLevelHierarchy"/>
    <dgm:cxn modelId="{B0521C75-190A-EA4E-B5FD-29E164555336}" type="presParOf" srcId="{5A49BF06-371F-4396-93EB-18474EE1D78E}" destId="{1C938770-F009-415B-98DC-1AEC63595ACB}" srcOrd="4" destOrd="0" presId="urn:microsoft.com/office/officeart/2008/layout/HorizontalMultiLevelHierarchy"/>
    <dgm:cxn modelId="{9AB130D5-E53C-7C47-BB4C-373788DDB5A8}" type="presParOf" srcId="{1C938770-F009-415B-98DC-1AEC63595ACB}" destId="{F350CD9A-AC20-4851-B209-3177CAD00848}" srcOrd="0" destOrd="0" presId="urn:microsoft.com/office/officeart/2008/layout/HorizontalMultiLevelHierarchy"/>
    <dgm:cxn modelId="{0F392249-D297-7A4F-A9C2-048ECE7DAED9}" type="presParOf" srcId="{5A49BF06-371F-4396-93EB-18474EE1D78E}" destId="{5ECFA2D6-497A-45CF-850D-DC0CAC1C35A3}" srcOrd="5" destOrd="0" presId="urn:microsoft.com/office/officeart/2008/layout/HorizontalMultiLevelHierarchy"/>
    <dgm:cxn modelId="{0F6A48A0-737E-9A47-85D8-49618E54E29C}" type="presParOf" srcId="{5ECFA2D6-497A-45CF-850D-DC0CAC1C35A3}" destId="{1FFCB4E4-379C-4123-BF9C-ED6BDCA018C7}" srcOrd="0" destOrd="0" presId="urn:microsoft.com/office/officeart/2008/layout/HorizontalMultiLevelHierarchy"/>
    <dgm:cxn modelId="{504DBD7D-5434-A347-8BBC-713A6A73C1EF}" type="presParOf" srcId="{5ECFA2D6-497A-45CF-850D-DC0CAC1C35A3}" destId="{9EC59610-D9EA-45C9-B661-FE9E9197E7C4}" srcOrd="1" destOrd="0" presId="urn:microsoft.com/office/officeart/2008/layout/HorizontalMultiLevelHierarchy"/>
    <dgm:cxn modelId="{11DC25EB-C3DD-9745-A7E6-7CBE31CC7821}" type="presParOf" srcId="{5A49BF06-371F-4396-93EB-18474EE1D78E}" destId="{B103E9CB-0456-43F6-B13C-791EFA0BF3C0}" srcOrd="6" destOrd="0" presId="urn:microsoft.com/office/officeart/2008/layout/HorizontalMultiLevelHierarchy"/>
    <dgm:cxn modelId="{0D1FCE9E-5B0C-4D43-A740-63FE6896A49E}" type="presParOf" srcId="{B103E9CB-0456-43F6-B13C-791EFA0BF3C0}" destId="{F6C034F4-D59D-4DB3-AA46-FD96D5D37ACB}" srcOrd="0" destOrd="0" presId="urn:microsoft.com/office/officeart/2008/layout/HorizontalMultiLevelHierarchy"/>
    <dgm:cxn modelId="{D66EA840-2788-A945-AE53-AAAD38AE0266}" type="presParOf" srcId="{5A49BF06-371F-4396-93EB-18474EE1D78E}" destId="{F6020EC6-62BA-473D-B6BA-EB5023ED480F}" srcOrd="7" destOrd="0" presId="urn:microsoft.com/office/officeart/2008/layout/HorizontalMultiLevelHierarchy"/>
    <dgm:cxn modelId="{ADCF613C-F10F-8D45-A168-9E34AD2F26CE}" type="presParOf" srcId="{F6020EC6-62BA-473D-B6BA-EB5023ED480F}" destId="{84C8CD8E-3877-403F-AAF0-45D6A051FADD}" srcOrd="0" destOrd="0" presId="urn:microsoft.com/office/officeart/2008/layout/HorizontalMultiLevelHierarchy"/>
    <dgm:cxn modelId="{540F974D-FFE3-154C-B2F0-3523ECEA280D}" type="presParOf" srcId="{F6020EC6-62BA-473D-B6BA-EB5023ED480F}" destId="{E270034F-50AB-4D3E-843C-FF55CA36D1A7}" srcOrd="1" destOrd="0" presId="urn:microsoft.com/office/officeart/2008/layout/HorizontalMultiLevelHierarchy"/>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51C9A-CBF7-48AB-BF80-39DD3B5B8655}">
      <dsp:nvSpPr>
        <dsp:cNvPr id="0" name=""/>
        <dsp:cNvSpPr/>
      </dsp:nvSpPr>
      <dsp:spPr>
        <a:xfrm>
          <a:off x="0" y="58916"/>
          <a:ext cx="1801130" cy="1125706"/>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1339C-8F0E-4EAA-8774-149A11F6CE91}">
      <dsp:nvSpPr>
        <dsp:cNvPr id="0" name=""/>
        <dsp:cNvSpPr/>
      </dsp:nvSpPr>
      <dsp:spPr>
        <a:xfrm>
          <a:off x="501236" y="650873"/>
          <a:ext cx="46829" cy="468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0EC3CE-6FB8-492F-889F-2EB571D685E0}">
      <dsp:nvSpPr>
        <dsp:cNvPr id="0" name=""/>
        <dsp:cNvSpPr/>
      </dsp:nvSpPr>
      <dsp:spPr>
        <a:xfrm>
          <a:off x="264196" y="778416"/>
          <a:ext cx="755515" cy="878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14" tIns="0" rIns="0" bIns="0" numCol="1" spcCol="1270" anchor="t" anchorCtr="0">
          <a:noAutofit/>
        </a:bodyPr>
        <a:lstStyle/>
        <a:p>
          <a:pPr marL="0" lvl="0" indent="0" algn="l" defTabSz="466725">
            <a:lnSpc>
              <a:spcPct val="90000"/>
            </a:lnSpc>
            <a:spcBef>
              <a:spcPct val="0"/>
            </a:spcBef>
            <a:spcAft>
              <a:spcPct val="35000"/>
            </a:spcAft>
            <a:buNone/>
          </a:pPr>
          <a:r>
            <a:rPr lang="en-US" sz="1050" b="1" kern="1200" dirty="0"/>
            <a:t>31 Cities</a:t>
          </a:r>
        </a:p>
        <a:p>
          <a:pPr marL="0" lvl="0" indent="0" algn="l" defTabSz="466725">
            <a:lnSpc>
              <a:spcPct val="90000"/>
            </a:lnSpc>
            <a:spcBef>
              <a:spcPct val="0"/>
            </a:spcBef>
            <a:spcAft>
              <a:spcPct val="35000"/>
            </a:spcAft>
            <a:buNone/>
          </a:pPr>
          <a:r>
            <a:rPr lang="en-US" sz="1050" b="1" kern="1200" dirty="0"/>
            <a:t>(21 Standalone &amp; 10 Clusters)</a:t>
          </a:r>
        </a:p>
      </dsp:txBody>
      <dsp:txXfrm>
        <a:off x="264196" y="778416"/>
        <a:ext cx="755515" cy="878398"/>
      </dsp:txXfrm>
    </dsp:sp>
    <dsp:sp modelId="{DE697A90-9259-4639-BE68-1C89964A9BC2}">
      <dsp:nvSpPr>
        <dsp:cNvPr id="0" name=""/>
        <dsp:cNvSpPr/>
      </dsp:nvSpPr>
      <dsp:spPr>
        <a:xfrm>
          <a:off x="824222" y="446180"/>
          <a:ext cx="77087" cy="1037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506357-B6B2-4822-B387-A2E2D7D5AA60}">
      <dsp:nvSpPr>
        <dsp:cNvPr id="0" name=""/>
        <dsp:cNvSpPr/>
      </dsp:nvSpPr>
      <dsp:spPr>
        <a:xfrm>
          <a:off x="804486" y="615674"/>
          <a:ext cx="678350" cy="61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856" tIns="0" rIns="0" bIns="0" numCol="1" spcCol="1270" anchor="t" anchorCtr="0">
          <a:noAutofit/>
        </a:bodyPr>
        <a:lstStyle/>
        <a:p>
          <a:pPr marL="0" lvl="0" indent="0" algn="l" defTabSz="466725">
            <a:lnSpc>
              <a:spcPct val="90000"/>
            </a:lnSpc>
            <a:spcBef>
              <a:spcPct val="0"/>
            </a:spcBef>
            <a:spcAft>
              <a:spcPct val="35000"/>
            </a:spcAft>
            <a:buNone/>
          </a:pPr>
          <a:r>
            <a:rPr lang="en-US" sz="1050" b="1" kern="1200" dirty="0"/>
            <a:t>4 Days to Arrival</a:t>
          </a:r>
        </a:p>
        <a:p>
          <a:pPr marL="0" lvl="0" indent="0" algn="l" defTabSz="466725">
            <a:lnSpc>
              <a:spcPct val="90000"/>
            </a:lnSpc>
            <a:spcBef>
              <a:spcPct val="0"/>
            </a:spcBef>
            <a:spcAft>
              <a:spcPct val="35000"/>
            </a:spcAft>
            <a:buNone/>
          </a:pPr>
          <a:r>
            <a:rPr lang="en-US" sz="1050" b="1" kern="1200" dirty="0"/>
            <a:t>Buckets</a:t>
          </a:r>
        </a:p>
      </dsp:txBody>
      <dsp:txXfrm>
        <a:off x="804486" y="615674"/>
        <a:ext cx="678350" cy="612384"/>
      </dsp:txXfrm>
    </dsp:sp>
    <dsp:sp modelId="{9D52B087-FE59-49E5-AF59-324E90CE8403}">
      <dsp:nvSpPr>
        <dsp:cNvPr id="0" name=""/>
        <dsp:cNvSpPr/>
      </dsp:nvSpPr>
      <dsp:spPr>
        <a:xfrm>
          <a:off x="1139214" y="318875"/>
          <a:ext cx="117073" cy="1170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B1BFD4-904A-4CA6-90BD-C783359A6E0C}">
      <dsp:nvSpPr>
        <dsp:cNvPr id="0" name=""/>
        <dsp:cNvSpPr/>
      </dsp:nvSpPr>
      <dsp:spPr>
        <a:xfrm>
          <a:off x="1138920" y="500844"/>
          <a:ext cx="662209" cy="474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35" tIns="0" rIns="0" bIns="0" numCol="1" spcCol="1270" anchor="t" anchorCtr="0">
          <a:noAutofit/>
        </a:bodyPr>
        <a:lstStyle/>
        <a:p>
          <a:pPr marL="0" lvl="0" indent="0" algn="l" defTabSz="466725">
            <a:lnSpc>
              <a:spcPct val="90000"/>
            </a:lnSpc>
            <a:spcBef>
              <a:spcPct val="0"/>
            </a:spcBef>
            <a:spcAft>
              <a:spcPct val="35000"/>
            </a:spcAft>
            <a:buNone/>
          </a:pPr>
          <a:r>
            <a:rPr lang="en-US" sz="1050" b="1" kern="1200" dirty="0"/>
            <a:t>Alpha</a:t>
          </a:r>
        </a:p>
      </dsp:txBody>
      <dsp:txXfrm>
        <a:off x="1138920" y="500844"/>
        <a:ext cx="662209" cy="474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5FC91-6694-4E9F-A5C4-DCA5259D0476}">
      <dsp:nvSpPr>
        <dsp:cNvPr id="0" name=""/>
        <dsp:cNvSpPr/>
      </dsp:nvSpPr>
      <dsp:spPr>
        <a:xfrm rot="10800000">
          <a:off x="0" y="0"/>
          <a:ext cx="3553698" cy="688236"/>
        </a:xfrm>
        <a:prstGeom prst="trapezoid">
          <a:avLst>
            <a:gd name="adj" fmla="val 60248"/>
          </a:avLst>
        </a:prstGeom>
        <a:solidFill>
          <a:srgbClr val="2F3542">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solidFill>
                <a:srgbClr val="FFFFFF"/>
              </a:solidFill>
              <a:latin typeface="Segoe UI Light" panose="020B0502040204020203" pitchFamily="34" charset="0"/>
              <a:ea typeface="+mn-ea"/>
              <a:cs typeface="+mn-cs"/>
            </a:rPr>
            <a:t>380     Identified Flavours     100</a:t>
          </a:r>
          <a:endParaRPr lang="en-US" sz="1100" kern="1200" dirty="0">
            <a:solidFill>
              <a:srgbClr val="FFFFFF"/>
            </a:solidFill>
            <a:latin typeface="Segoe UI Light" panose="020B0502040204020203" pitchFamily="34" charset="0"/>
            <a:ea typeface="+mn-ea"/>
            <a:cs typeface="+mn-cs"/>
          </a:endParaRPr>
        </a:p>
      </dsp:txBody>
      <dsp:txXfrm rot="-10800000">
        <a:off x="621897" y="0"/>
        <a:ext cx="2309903" cy="688236"/>
      </dsp:txXfrm>
    </dsp:sp>
    <dsp:sp modelId="{1E2F150C-903E-4DB0-9788-B5BF7174300B}">
      <dsp:nvSpPr>
        <dsp:cNvPr id="0" name=""/>
        <dsp:cNvSpPr/>
      </dsp:nvSpPr>
      <dsp:spPr>
        <a:xfrm rot="10800000">
          <a:off x="444212" y="688235"/>
          <a:ext cx="2665273" cy="688236"/>
        </a:xfrm>
        <a:prstGeom prst="trapezoid">
          <a:avLst>
            <a:gd name="adj" fmla="val 60248"/>
          </a:avLst>
        </a:prstGeom>
        <a:solidFill>
          <a:srgbClr val="2F3542">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solidFill>
                <a:srgbClr val="FFFFFF"/>
              </a:solidFill>
              <a:latin typeface="Segoe UI Light" panose="020B0502040204020203" pitchFamily="34" charset="0"/>
              <a:ea typeface="+mn-ea"/>
              <a:cs typeface="+mn-cs"/>
            </a:rPr>
            <a:t>238     Validation     63</a:t>
          </a:r>
          <a:endParaRPr lang="en-US" sz="1100" kern="1200" dirty="0">
            <a:solidFill>
              <a:srgbClr val="FFFFFF"/>
            </a:solidFill>
            <a:latin typeface="Segoe UI Light" panose="020B0502040204020203" pitchFamily="34" charset="0"/>
            <a:ea typeface="+mn-ea"/>
            <a:cs typeface="+mn-cs"/>
          </a:endParaRPr>
        </a:p>
      </dsp:txBody>
      <dsp:txXfrm rot="-10800000">
        <a:off x="910635" y="688235"/>
        <a:ext cx="1732427" cy="688236"/>
      </dsp:txXfrm>
    </dsp:sp>
    <dsp:sp modelId="{9CC39095-0A21-42AF-B418-D891E90F83DB}">
      <dsp:nvSpPr>
        <dsp:cNvPr id="0" name=""/>
        <dsp:cNvSpPr/>
      </dsp:nvSpPr>
      <dsp:spPr>
        <a:xfrm rot="10800000">
          <a:off x="888424" y="1376472"/>
          <a:ext cx="1776849" cy="688236"/>
        </a:xfrm>
        <a:prstGeom prst="trapezoid">
          <a:avLst>
            <a:gd name="adj" fmla="val 60248"/>
          </a:avLst>
        </a:prstGeom>
        <a:solidFill>
          <a:srgbClr val="2F3542">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endParaRPr lang="en-IN" sz="900" kern="1200" dirty="0">
            <a:solidFill>
              <a:srgbClr val="FFFFFF"/>
            </a:solidFill>
            <a:latin typeface="Segoe UI Light" panose="020B0502040204020203" pitchFamily="34" charset="0"/>
            <a:ea typeface="+mn-ea"/>
            <a:cs typeface="+mn-cs"/>
          </a:endParaRPr>
        </a:p>
        <a:p>
          <a:pPr marL="0" lvl="0" indent="0" algn="ctr" defTabSz="400050">
            <a:lnSpc>
              <a:spcPct val="90000"/>
            </a:lnSpc>
            <a:spcBef>
              <a:spcPct val="0"/>
            </a:spcBef>
            <a:spcAft>
              <a:spcPct val="35000"/>
            </a:spcAft>
            <a:buNone/>
          </a:pPr>
          <a:r>
            <a:rPr lang="en-US" sz="900" kern="1200" dirty="0">
              <a:solidFill>
                <a:srgbClr val="FFFFFF"/>
              </a:solidFill>
              <a:latin typeface="Segoe UI Light" panose="020B0502040204020203" pitchFamily="34" charset="0"/>
              <a:ea typeface="+mn-ea"/>
              <a:cs typeface="+mn-cs"/>
            </a:rPr>
            <a:t>Seasonal/Emerging</a:t>
          </a:r>
        </a:p>
        <a:p>
          <a:pPr marL="0" lvl="0" indent="0" algn="ctr" defTabSz="400050">
            <a:lnSpc>
              <a:spcPct val="90000"/>
            </a:lnSpc>
            <a:spcBef>
              <a:spcPct val="0"/>
            </a:spcBef>
            <a:spcAft>
              <a:spcPct val="35000"/>
            </a:spcAft>
            <a:buNone/>
          </a:pPr>
          <a:r>
            <a:rPr lang="en-US" sz="900" kern="1200" dirty="0">
              <a:solidFill>
                <a:srgbClr val="FFFFFF"/>
              </a:solidFill>
              <a:latin typeface="Segoe UI Light" panose="020B0502040204020203" pitchFamily="34" charset="0"/>
              <a:ea typeface="+mn-ea"/>
              <a:cs typeface="+mn-cs"/>
            </a:rPr>
            <a:t>111         -         48</a:t>
          </a:r>
        </a:p>
        <a:p>
          <a:pPr marL="0" lvl="0" indent="0" algn="ctr" defTabSz="400050">
            <a:lnSpc>
              <a:spcPct val="90000"/>
            </a:lnSpc>
            <a:spcBef>
              <a:spcPct val="0"/>
            </a:spcBef>
            <a:spcAft>
              <a:spcPct val="35000"/>
            </a:spcAft>
            <a:buNone/>
          </a:pPr>
          <a:endParaRPr lang="en-US" sz="900" kern="1200" dirty="0">
            <a:solidFill>
              <a:srgbClr val="FFFFFF"/>
            </a:solidFill>
            <a:latin typeface="Segoe UI Light" panose="020B0502040204020203" pitchFamily="34" charset="0"/>
            <a:ea typeface="+mn-ea"/>
            <a:cs typeface="+mn-cs"/>
          </a:endParaRPr>
        </a:p>
      </dsp:txBody>
      <dsp:txXfrm rot="-10800000">
        <a:off x="1199373" y="1376472"/>
        <a:ext cx="1154951" cy="688236"/>
      </dsp:txXfrm>
    </dsp:sp>
    <dsp:sp modelId="{FD86618A-241F-4B2B-9F87-69660EF10FF7}">
      <dsp:nvSpPr>
        <dsp:cNvPr id="0" name=""/>
        <dsp:cNvSpPr/>
      </dsp:nvSpPr>
      <dsp:spPr>
        <a:xfrm rot="10800000">
          <a:off x="1332636" y="2064708"/>
          <a:ext cx="888424" cy="688236"/>
        </a:xfrm>
        <a:prstGeom prst="trapezoid">
          <a:avLst>
            <a:gd name="adj" fmla="val 60248"/>
          </a:avLst>
        </a:prstGeom>
        <a:solidFill>
          <a:srgbClr val="2F3542">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solidFill>
                <a:srgbClr val="FFFFFF"/>
              </a:solidFill>
              <a:latin typeface="Segoe UI Light" panose="020B0502040204020203" pitchFamily="34" charset="0"/>
              <a:ea typeface="+mn-ea"/>
              <a:cs typeface="+mn-cs"/>
            </a:rPr>
            <a:t>Bucketing</a:t>
          </a:r>
        </a:p>
        <a:p>
          <a:pPr marL="0" lvl="0" indent="0" algn="ctr" defTabSz="400050">
            <a:lnSpc>
              <a:spcPct val="90000"/>
            </a:lnSpc>
            <a:spcBef>
              <a:spcPct val="0"/>
            </a:spcBef>
            <a:spcAft>
              <a:spcPct val="35000"/>
            </a:spcAft>
            <a:buNone/>
          </a:pPr>
          <a:r>
            <a:rPr lang="en-IN" sz="800" kern="1200" dirty="0">
              <a:solidFill>
                <a:srgbClr val="FFFFFF"/>
              </a:solidFill>
              <a:latin typeface="Segoe UI Light" panose="020B0502040204020203" pitchFamily="34" charset="0"/>
              <a:ea typeface="+mn-ea"/>
              <a:cs typeface="+mn-cs"/>
            </a:rPr>
            <a:t> 29-13</a:t>
          </a:r>
        </a:p>
      </dsp:txBody>
      <dsp:txXfrm rot="-10800000">
        <a:off x="1332636" y="2064708"/>
        <a:ext cx="888424" cy="688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3E9CB-0456-43F6-B13C-791EFA0BF3C0}">
      <dsp:nvSpPr>
        <dsp:cNvPr id="0" name=""/>
        <dsp:cNvSpPr/>
      </dsp:nvSpPr>
      <dsp:spPr>
        <a:xfrm>
          <a:off x="1500144" y="1994488"/>
          <a:ext cx="161106" cy="300277"/>
        </a:xfrm>
        <a:custGeom>
          <a:avLst/>
          <a:gdLst/>
          <a:ahLst/>
          <a:cxnLst/>
          <a:rect l="0" t="0" r="0" b="0"/>
          <a:pathLst>
            <a:path>
              <a:moveTo>
                <a:pt x="0" y="0"/>
              </a:moveTo>
              <a:lnTo>
                <a:pt x="80553" y="0"/>
              </a:lnTo>
              <a:lnTo>
                <a:pt x="80553" y="300277"/>
              </a:lnTo>
              <a:lnTo>
                <a:pt x="161106" y="30027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2178" y="2136107"/>
        <a:ext cx="17038" cy="17038"/>
      </dsp:txXfrm>
    </dsp:sp>
    <dsp:sp modelId="{1C938770-F009-415B-98DC-1AEC63595ACB}">
      <dsp:nvSpPr>
        <dsp:cNvPr id="0" name=""/>
        <dsp:cNvSpPr/>
      </dsp:nvSpPr>
      <dsp:spPr>
        <a:xfrm>
          <a:off x="1500144" y="1994488"/>
          <a:ext cx="161106" cy="100092"/>
        </a:xfrm>
        <a:custGeom>
          <a:avLst/>
          <a:gdLst/>
          <a:ahLst/>
          <a:cxnLst/>
          <a:rect l="0" t="0" r="0" b="0"/>
          <a:pathLst>
            <a:path>
              <a:moveTo>
                <a:pt x="0" y="0"/>
              </a:moveTo>
              <a:lnTo>
                <a:pt x="80553" y="0"/>
              </a:lnTo>
              <a:lnTo>
                <a:pt x="80553" y="100092"/>
              </a:lnTo>
              <a:lnTo>
                <a:pt x="161106" y="10009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5956" y="2039792"/>
        <a:ext cx="9483" cy="9483"/>
      </dsp:txXfrm>
    </dsp:sp>
    <dsp:sp modelId="{B37A5E5B-9E42-4C28-8039-6933649C4099}">
      <dsp:nvSpPr>
        <dsp:cNvPr id="0" name=""/>
        <dsp:cNvSpPr/>
      </dsp:nvSpPr>
      <dsp:spPr>
        <a:xfrm>
          <a:off x="1500144" y="1894395"/>
          <a:ext cx="161106" cy="100092"/>
        </a:xfrm>
        <a:custGeom>
          <a:avLst/>
          <a:gdLst/>
          <a:ahLst/>
          <a:cxnLst/>
          <a:rect l="0" t="0" r="0" b="0"/>
          <a:pathLst>
            <a:path>
              <a:moveTo>
                <a:pt x="0" y="100092"/>
              </a:moveTo>
              <a:lnTo>
                <a:pt x="80553" y="100092"/>
              </a:lnTo>
              <a:lnTo>
                <a:pt x="80553" y="0"/>
              </a:lnTo>
              <a:lnTo>
                <a:pt x="161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5956" y="1939700"/>
        <a:ext cx="9483" cy="9483"/>
      </dsp:txXfrm>
    </dsp:sp>
    <dsp:sp modelId="{D5A7C37F-B933-41D2-94FC-95A1B4AABAD4}">
      <dsp:nvSpPr>
        <dsp:cNvPr id="0" name=""/>
        <dsp:cNvSpPr/>
      </dsp:nvSpPr>
      <dsp:spPr>
        <a:xfrm>
          <a:off x="1500144" y="1694210"/>
          <a:ext cx="161106" cy="300277"/>
        </a:xfrm>
        <a:custGeom>
          <a:avLst/>
          <a:gdLst/>
          <a:ahLst/>
          <a:cxnLst/>
          <a:rect l="0" t="0" r="0" b="0"/>
          <a:pathLst>
            <a:path>
              <a:moveTo>
                <a:pt x="0" y="300277"/>
              </a:moveTo>
              <a:lnTo>
                <a:pt x="80553" y="300277"/>
              </a:lnTo>
              <a:lnTo>
                <a:pt x="80553" y="0"/>
              </a:lnTo>
              <a:lnTo>
                <a:pt x="161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2178" y="1835830"/>
        <a:ext cx="17038" cy="17038"/>
      </dsp:txXfrm>
    </dsp:sp>
    <dsp:sp modelId="{F456AB7B-3C71-415F-9163-4692B276588B}">
      <dsp:nvSpPr>
        <dsp:cNvPr id="0" name=""/>
        <dsp:cNvSpPr/>
      </dsp:nvSpPr>
      <dsp:spPr>
        <a:xfrm>
          <a:off x="258639" y="1293840"/>
          <a:ext cx="161106" cy="700647"/>
        </a:xfrm>
        <a:custGeom>
          <a:avLst/>
          <a:gdLst/>
          <a:ahLst/>
          <a:cxnLst/>
          <a:rect l="0" t="0" r="0" b="0"/>
          <a:pathLst>
            <a:path>
              <a:moveTo>
                <a:pt x="0" y="0"/>
              </a:moveTo>
              <a:lnTo>
                <a:pt x="80553" y="0"/>
              </a:lnTo>
              <a:lnTo>
                <a:pt x="80553" y="700647"/>
              </a:lnTo>
              <a:lnTo>
                <a:pt x="161106" y="70064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219" y="1626190"/>
        <a:ext cx="35946" cy="35946"/>
      </dsp:txXfrm>
    </dsp:sp>
    <dsp:sp modelId="{2233E352-AB88-40B7-897E-D9892B5FA0AD}">
      <dsp:nvSpPr>
        <dsp:cNvPr id="0" name=""/>
        <dsp:cNvSpPr/>
      </dsp:nvSpPr>
      <dsp:spPr>
        <a:xfrm>
          <a:off x="1500144" y="1293840"/>
          <a:ext cx="161106" cy="200185"/>
        </a:xfrm>
        <a:custGeom>
          <a:avLst/>
          <a:gdLst/>
          <a:ahLst/>
          <a:cxnLst/>
          <a:rect l="0" t="0" r="0" b="0"/>
          <a:pathLst>
            <a:path>
              <a:moveTo>
                <a:pt x="0" y="0"/>
              </a:moveTo>
              <a:lnTo>
                <a:pt x="80553" y="0"/>
              </a:lnTo>
              <a:lnTo>
                <a:pt x="80553" y="200185"/>
              </a:lnTo>
              <a:lnTo>
                <a:pt x="161106" y="20018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4273" y="1387508"/>
        <a:ext cx="12848" cy="12848"/>
      </dsp:txXfrm>
    </dsp:sp>
    <dsp:sp modelId="{DD1CB91A-71E8-49F5-BB58-A2CCFB2B782A}">
      <dsp:nvSpPr>
        <dsp:cNvPr id="0" name=""/>
        <dsp:cNvSpPr/>
      </dsp:nvSpPr>
      <dsp:spPr>
        <a:xfrm>
          <a:off x="1500144" y="1248120"/>
          <a:ext cx="161106" cy="91440"/>
        </a:xfrm>
        <a:custGeom>
          <a:avLst/>
          <a:gdLst/>
          <a:ahLst/>
          <a:cxnLst/>
          <a:rect l="0" t="0" r="0" b="0"/>
          <a:pathLst>
            <a:path>
              <a:moveTo>
                <a:pt x="0" y="45720"/>
              </a:moveTo>
              <a:lnTo>
                <a:pt x="161106"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6670" y="1289812"/>
        <a:ext cx="8055" cy="8055"/>
      </dsp:txXfrm>
    </dsp:sp>
    <dsp:sp modelId="{B2464F88-666A-4F02-B7CA-66837D4F415D}">
      <dsp:nvSpPr>
        <dsp:cNvPr id="0" name=""/>
        <dsp:cNvSpPr/>
      </dsp:nvSpPr>
      <dsp:spPr>
        <a:xfrm>
          <a:off x="1500144" y="1093655"/>
          <a:ext cx="161106" cy="200185"/>
        </a:xfrm>
        <a:custGeom>
          <a:avLst/>
          <a:gdLst/>
          <a:ahLst/>
          <a:cxnLst/>
          <a:rect l="0" t="0" r="0" b="0"/>
          <a:pathLst>
            <a:path>
              <a:moveTo>
                <a:pt x="0" y="200185"/>
              </a:moveTo>
              <a:lnTo>
                <a:pt x="80553" y="200185"/>
              </a:lnTo>
              <a:lnTo>
                <a:pt x="80553" y="0"/>
              </a:lnTo>
              <a:lnTo>
                <a:pt x="161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4273" y="1187323"/>
        <a:ext cx="12848" cy="12848"/>
      </dsp:txXfrm>
    </dsp:sp>
    <dsp:sp modelId="{24B24FCF-E2EA-4DFD-8887-EF5C322E70BE}">
      <dsp:nvSpPr>
        <dsp:cNvPr id="0" name=""/>
        <dsp:cNvSpPr/>
      </dsp:nvSpPr>
      <dsp:spPr>
        <a:xfrm>
          <a:off x="258639" y="1248120"/>
          <a:ext cx="161106" cy="91440"/>
        </a:xfrm>
        <a:custGeom>
          <a:avLst/>
          <a:gdLst/>
          <a:ahLst/>
          <a:cxnLst/>
          <a:rect l="0" t="0" r="0" b="0"/>
          <a:pathLst>
            <a:path>
              <a:moveTo>
                <a:pt x="0" y="45720"/>
              </a:moveTo>
              <a:lnTo>
                <a:pt x="161106"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164" y="1289812"/>
        <a:ext cx="8055" cy="8055"/>
      </dsp:txXfrm>
    </dsp:sp>
    <dsp:sp modelId="{5860CCE9-139D-407D-9AC5-CDA979AAC4EE}">
      <dsp:nvSpPr>
        <dsp:cNvPr id="0" name=""/>
        <dsp:cNvSpPr/>
      </dsp:nvSpPr>
      <dsp:spPr>
        <a:xfrm>
          <a:off x="1500144" y="593192"/>
          <a:ext cx="161106" cy="300277"/>
        </a:xfrm>
        <a:custGeom>
          <a:avLst/>
          <a:gdLst/>
          <a:ahLst/>
          <a:cxnLst/>
          <a:rect l="0" t="0" r="0" b="0"/>
          <a:pathLst>
            <a:path>
              <a:moveTo>
                <a:pt x="0" y="0"/>
              </a:moveTo>
              <a:lnTo>
                <a:pt x="80553" y="0"/>
              </a:lnTo>
              <a:lnTo>
                <a:pt x="80553" y="300277"/>
              </a:lnTo>
              <a:lnTo>
                <a:pt x="161106" y="30027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2178" y="734812"/>
        <a:ext cx="17038" cy="17038"/>
      </dsp:txXfrm>
    </dsp:sp>
    <dsp:sp modelId="{7B2FB915-72E6-4944-9A0C-E62F22509A12}">
      <dsp:nvSpPr>
        <dsp:cNvPr id="0" name=""/>
        <dsp:cNvSpPr/>
      </dsp:nvSpPr>
      <dsp:spPr>
        <a:xfrm>
          <a:off x="1500144" y="593192"/>
          <a:ext cx="161106" cy="100092"/>
        </a:xfrm>
        <a:custGeom>
          <a:avLst/>
          <a:gdLst/>
          <a:ahLst/>
          <a:cxnLst/>
          <a:rect l="0" t="0" r="0" b="0"/>
          <a:pathLst>
            <a:path>
              <a:moveTo>
                <a:pt x="0" y="0"/>
              </a:moveTo>
              <a:lnTo>
                <a:pt x="80553" y="0"/>
              </a:lnTo>
              <a:lnTo>
                <a:pt x="80553" y="100092"/>
              </a:lnTo>
              <a:lnTo>
                <a:pt x="161106" y="10009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5956" y="638497"/>
        <a:ext cx="9483" cy="9483"/>
      </dsp:txXfrm>
    </dsp:sp>
    <dsp:sp modelId="{699DF1A3-E5CA-4A03-AF83-B3333E3ED98F}">
      <dsp:nvSpPr>
        <dsp:cNvPr id="0" name=""/>
        <dsp:cNvSpPr/>
      </dsp:nvSpPr>
      <dsp:spPr>
        <a:xfrm>
          <a:off x="1500144" y="493100"/>
          <a:ext cx="161106" cy="100092"/>
        </a:xfrm>
        <a:custGeom>
          <a:avLst/>
          <a:gdLst/>
          <a:ahLst/>
          <a:cxnLst/>
          <a:rect l="0" t="0" r="0" b="0"/>
          <a:pathLst>
            <a:path>
              <a:moveTo>
                <a:pt x="0" y="100092"/>
              </a:moveTo>
              <a:lnTo>
                <a:pt x="80553" y="100092"/>
              </a:lnTo>
              <a:lnTo>
                <a:pt x="80553" y="0"/>
              </a:lnTo>
              <a:lnTo>
                <a:pt x="161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5956" y="538404"/>
        <a:ext cx="9483" cy="9483"/>
      </dsp:txXfrm>
    </dsp:sp>
    <dsp:sp modelId="{48665EB1-FB96-45A8-9457-CE2C8F404332}">
      <dsp:nvSpPr>
        <dsp:cNvPr id="0" name=""/>
        <dsp:cNvSpPr/>
      </dsp:nvSpPr>
      <dsp:spPr>
        <a:xfrm>
          <a:off x="1500144" y="292915"/>
          <a:ext cx="161106" cy="300277"/>
        </a:xfrm>
        <a:custGeom>
          <a:avLst/>
          <a:gdLst/>
          <a:ahLst/>
          <a:cxnLst/>
          <a:rect l="0" t="0" r="0" b="0"/>
          <a:pathLst>
            <a:path>
              <a:moveTo>
                <a:pt x="0" y="300277"/>
              </a:moveTo>
              <a:lnTo>
                <a:pt x="80553" y="300277"/>
              </a:lnTo>
              <a:lnTo>
                <a:pt x="80553" y="0"/>
              </a:lnTo>
              <a:lnTo>
                <a:pt x="161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2178" y="434535"/>
        <a:ext cx="17038" cy="17038"/>
      </dsp:txXfrm>
    </dsp:sp>
    <dsp:sp modelId="{75DA4C44-E5A7-489C-8DC3-392B6727B6A6}">
      <dsp:nvSpPr>
        <dsp:cNvPr id="0" name=""/>
        <dsp:cNvSpPr/>
      </dsp:nvSpPr>
      <dsp:spPr>
        <a:xfrm>
          <a:off x="258639" y="593192"/>
          <a:ext cx="161106" cy="700647"/>
        </a:xfrm>
        <a:custGeom>
          <a:avLst/>
          <a:gdLst/>
          <a:ahLst/>
          <a:cxnLst/>
          <a:rect l="0" t="0" r="0" b="0"/>
          <a:pathLst>
            <a:path>
              <a:moveTo>
                <a:pt x="0" y="700647"/>
              </a:moveTo>
              <a:lnTo>
                <a:pt x="80553" y="700647"/>
              </a:lnTo>
              <a:lnTo>
                <a:pt x="80553" y="0"/>
              </a:lnTo>
              <a:lnTo>
                <a:pt x="16110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219" y="925543"/>
        <a:ext cx="35946" cy="35946"/>
      </dsp:txXfrm>
    </dsp:sp>
    <dsp:sp modelId="{DF552341-1A01-4E37-8D55-9D2B613A78C6}">
      <dsp:nvSpPr>
        <dsp:cNvPr id="0" name=""/>
        <dsp:cNvSpPr/>
      </dsp:nvSpPr>
      <dsp:spPr>
        <a:xfrm rot="16200000">
          <a:off x="-698704" y="1166175"/>
          <a:ext cx="1659358" cy="25532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Pipeline</a:t>
          </a:r>
        </a:p>
      </dsp:txBody>
      <dsp:txXfrm>
        <a:off x="-698704" y="1166175"/>
        <a:ext cx="1659358" cy="255329"/>
      </dsp:txXfrm>
    </dsp:sp>
    <dsp:sp modelId="{6273D2F9-C376-436F-BF98-B81001C1462D}">
      <dsp:nvSpPr>
        <dsp:cNvPr id="0" name=""/>
        <dsp:cNvSpPr/>
      </dsp:nvSpPr>
      <dsp:spPr>
        <a:xfrm>
          <a:off x="419746" y="500668"/>
          <a:ext cx="1080398" cy="18504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Media</a:t>
          </a:r>
        </a:p>
      </dsp:txBody>
      <dsp:txXfrm>
        <a:off x="419746" y="500668"/>
        <a:ext cx="1080398" cy="185049"/>
      </dsp:txXfrm>
    </dsp:sp>
    <dsp:sp modelId="{2EA6149E-1024-4B2B-B5DB-A43DAD85BA3D}">
      <dsp:nvSpPr>
        <dsp:cNvPr id="0" name=""/>
        <dsp:cNvSpPr/>
      </dsp:nvSpPr>
      <dsp:spPr>
        <a:xfrm>
          <a:off x="1661251" y="22352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Paid Search</a:t>
          </a:r>
        </a:p>
      </dsp:txBody>
      <dsp:txXfrm>
        <a:off x="1661251" y="223521"/>
        <a:ext cx="1260467" cy="138787"/>
      </dsp:txXfrm>
    </dsp:sp>
    <dsp:sp modelId="{7C3FBC6B-BD63-4F45-8BEE-86A3E612C28D}">
      <dsp:nvSpPr>
        <dsp:cNvPr id="0" name=""/>
        <dsp:cNvSpPr/>
      </dsp:nvSpPr>
      <dsp:spPr>
        <a:xfrm>
          <a:off x="1661251" y="423706"/>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Banner/ Display</a:t>
          </a:r>
        </a:p>
      </dsp:txBody>
      <dsp:txXfrm>
        <a:off x="1661251" y="423706"/>
        <a:ext cx="1260467" cy="138787"/>
      </dsp:txXfrm>
    </dsp:sp>
    <dsp:sp modelId="{F89DCEF0-D44D-4BEC-839D-2E994AB00DBF}">
      <dsp:nvSpPr>
        <dsp:cNvPr id="0" name=""/>
        <dsp:cNvSpPr/>
      </dsp:nvSpPr>
      <dsp:spPr>
        <a:xfrm>
          <a:off x="1661251" y="62389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Paid Social</a:t>
          </a:r>
        </a:p>
      </dsp:txBody>
      <dsp:txXfrm>
        <a:off x="1661251" y="623891"/>
        <a:ext cx="1260467" cy="138787"/>
      </dsp:txXfrm>
    </dsp:sp>
    <dsp:sp modelId="{855FF6FA-B9FD-4EA5-900F-643B8CF282A3}">
      <dsp:nvSpPr>
        <dsp:cNvPr id="0" name=""/>
        <dsp:cNvSpPr/>
      </dsp:nvSpPr>
      <dsp:spPr>
        <a:xfrm>
          <a:off x="1661251" y="824076"/>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Traditional Media</a:t>
          </a:r>
        </a:p>
      </dsp:txBody>
      <dsp:txXfrm>
        <a:off x="1661251" y="824076"/>
        <a:ext cx="1260467" cy="138787"/>
      </dsp:txXfrm>
    </dsp:sp>
    <dsp:sp modelId="{377B5D84-97DA-4B96-AD67-2B222FD6285D}">
      <dsp:nvSpPr>
        <dsp:cNvPr id="0" name=""/>
        <dsp:cNvSpPr/>
      </dsp:nvSpPr>
      <dsp:spPr>
        <a:xfrm>
          <a:off x="419746" y="1201315"/>
          <a:ext cx="1080398" cy="18504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Field Marketing</a:t>
          </a:r>
        </a:p>
      </dsp:txBody>
      <dsp:txXfrm>
        <a:off x="419746" y="1201315"/>
        <a:ext cx="1080398" cy="185049"/>
      </dsp:txXfrm>
    </dsp:sp>
    <dsp:sp modelId="{A71625FF-2A6F-43AC-A6AE-B62A7520DE0A}">
      <dsp:nvSpPr>
        <dsp:cNvPr id="0" name=""/>
        <dsp:cNvSpPr/>
      </dsp:nvSpPr>
      <dsp:spPr>
        <a:xfrm>
          <a:off x="1661251" y="102426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Events</a:t>
          </a:r>
        </a:p>
      </dsp:txBody>
      <dsp:txXfrm>
        <a:off x="1661251" y="1024261"/>
        <a:ext cx="1260467" cy="138787"/>
      </dsp:txXfrm>
    </dsp:sp>
    <dsp:sp modelId="{AEC1E75D-BF92-4A7B-A4D1-FBC27574221F}">
      <dsp:nvSpPr>
        <dsp:cNvPr id="0" name=""/>
        <dsp:cNvSpPr/>
      </dsp:nvSpPr>
      <dsp:spPr>
        <a:xfrm>
          <a:off x="1661251" y="1224446"/>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Outbound Calling</a:t>
          </a:r>
        </a:p>
      </dsp:txBody>
      <dsp:txXfrm>
        <a:off x="1661251" y="1224446"/>
        <a:ext cx="1260467" cy="138787"/>
      </dsp:txXfrm>
    </dsp:sp>
    <dsp:sp modelId="{FA59555A-57C9-413B-AE00-3063FED3BC6B}">
      <dsp:nvSpPr>
        <dsp:cNvPr id="0" name=""/>
        <dsp:cNvSpPr/>
      </dsp:nvSpPr>
      <dsp:spPr>
        <a:xfrm>
          <a:off x="1661251" y="142463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Others</a:t>
          </a:r>
        </a:p>
      </dsp:txBody>
      <dsp:txXfrm>
        <a:off x="1661251" y="1424631"/>
        <a:ext cx="1260467" cy="138787"/>
      </dsp:txXfrm>
    </dsp:sp>
    <dsp:sp modelId="{527692B0-F45F-473E-945D-248AA72DB9FD}">
      <dsp:nvSpPr>
        <dsp:cNvPr id="0" name=""/>
        <dsp:cNvSpPr/>
      </dsp:nvSpPr>
      <dsp:spPr>
        <a:xfrm>
          <a:off x="419746" y="1901963"/>
          <a:ext cx="1080398" cy="18504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Channel Marketing</a:t>
          </a:r>
        </a:p>
      </dsp:txBody>
      <dsp:txXfrm>
        <a:off x="419746" y="1901963"/>
        <a:ext cx="1080398" cy="185049"/>
      </dsp:txXfrm>
    </dsp:sp>
    <dsp:sp modelId="{832DFC16-21EE-409B-AC48-96B9AC02692D}">
      <dsp:nvSpPr>
        <dsp:cNvPr id="0" name=""/>
        <dsp:cNvSpPr/>
      </dsp:nvSpPr>
      <dsp:spPr>
        <a:xfrm>
          <a:off x="1661251" y="1624816"/>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Events</a:t>
          </a:r>
        </a:p>
      </dsp:txBody>
      <dsp:txXfrm>
        <a:off x="1661251" y="1624816"/>
        <a:ext cx="1260467" cy="138787"/>
      </dsp:txXfrm>
    </dsp:sp>
    <dsp:sp modelId="{9FB239BD-43DA-4E3F-9FDB-B3035CD3B78E}">
      <dsp:nvSpPr>
        <dsp:cNvPr id="0" name=""/>
        <dsp:cNvSpPr/>
      </dsp:nvSpPr>
      <dsp:spPr>
        <a:xfrm>
          <a:off x="1661251" y="182500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Telemarketing</a:t>
          </a:r>
        </a:p>
      </dsp:txBody>
      <dsp:txXfrm>
        <a:off x="1661251" y="1825001"/>
        <a:ext cx="1260467" cy="138787"/>
      </dsp:txXfrm>
    </dsp:sp>
    <dsp:sp modelId="{1FFCB4E4-379C-4123-BF9C-ED6BDCA018C7}">
      <dsp:nvSpPr>
        <dsp:cNvPr id="0" name=""/>
        <dsp:cNvSpPr/>
      </dsp:nvSpPr>
      <dsp:spPr>
        <a:xfrm>
          <a:off x="1661251" y="2025186"/>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Digital</a:t>
          </a:r>
        </a:p>
      </dsp:txBody>
      <dsp:txXfrm>
        <a:off x="1661251" y="2025186"/>
        <a:ext cx="1260467" cy="138787"/>
      </dsp:txXfrm>
    </dsp:sp>
    <dsp:sp modelId="{84C8CD8E-3877-403F-AAF0-45D6A051FADD}">
      <dsp:nvSpPr>
        <dsp:cNvPr id="0" name=""/>
        <dsp:cNvSpPr/>
      </dsp:nvSpPr>
      <dsp:spPr>
        <a:xfrm>
          <a:off x="1661251" y="222537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Others</a:t>
          </a:r>
        </a:p>
      </dsp:txBody>
      <dsp:txXfrm>
        <a:off x="1661251" y="2225371"/>
        <a:ext cx="1260467" cy="13878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drawing1.xml><?xml version="1.0" encoding="utf-8"?>
<c:userShapes xmlns:c="http://schemas.openxmlformats.org/drawingml/2006/chart">
  <cdr:relSizeAnchor xmlns:cdr="http://schemas.openxmlformats.org/drawingml/2006/chartDrawing">
    <cdr:from>
      <cdr:x>0.40271</cdr:x>
      <cdr:y>0.38126</cdr:y>
    </cdr:from>
    <cdr:to>
      <cdr:x>0.64636</cdr:x>
      <cdr:y>0.54305</cdr:y>
    </cdr:to>
    <cdr:cxnSp macro="">
      <cdr:nvCxnSpPr>
        <cdr:cNvPr id="2" name="Straight Arrow Connector 1">
          <a:extLst xmlns:a="http://schemas.openxmlformats.org/drawingml/2006/main">
            <a:ext uri="{FF2B5EF4-FFF2-40B4-BE49-F238E27FC236}">
              <a16:creationId xmlns:a16="http://schemas.microsoft.com/office/drawing/2014/main" id="{B76F9CE9-E97A-4D14-8C55-26FAA6607D35}"/>
            </a:ext>
          </a:extLst>
        </cdr:cNvPr>
        <cdr:cNvCxnSpPr/>
      </cdr:nvCxnSpPr>
      <cdr:spPr>
        <a:xfrm xmlns:a="http://schemas.openxmlformats.org/drawingml/2006/main" flipV="1">
          <a:off x="1348830" y="651330"/>
          <a:ext cx="816086" cy="276393"/>
        </a:xfrm>
        <a:prstGeom xmlns:a="http://schemas.openxmlformats.org/drawingml/2006/main" prst="straightConnector1">
          <a:avLst/>
        </a:prstGeom>
        <a:ln xmlns:a="http://schemas.openxmlformats.org/drawingml/2006/main" w="12700">
          <a:solidFill>
            <a:srgbClr val="4F81BD"/>
          </a:solidFill>
          <a:tailEnd type="arrow"/>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C7A92-E1C9-4B79-85AC-4D6DC9DECBC5}" type="datetimeFigureOut">
              <a:rPr lang="en-US" smtClean="0"/>
              <a:t>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CDF90-CA59-4999-BA92-3F80B38037CC}" type="slidenum">
              <a:rPr lang="en-US" smtClean="0"/>
              <a:t>‹#›</a:t>
            </a:fld>
            <a:endParaRPr lang="en-US"/>
          </a:p>
        </p:txBody>
      </p:sp>
    </p:spTree>
    <p:extLst>
      <p:ext uri="{BB962C8B-B14F-4D97-AF65-F5344CB8AC3E}">
        <p14:creationId xmlns:p14="http://schemas.microsoft.com/office/powerpoint/2010/main" val="41757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ppsource.microsoft.com/en-us/product/cortana-intelligence/latentview.latentview-maf?tab=Over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AEDD699-994D-4874-8F77-46CDADC777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43153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r>
              <a:rPr lang="en-IN" b="1" dirty="0"/>
              <a:t>US Bank – Social Media Analysis - Youth</a:t>
            </a:r>
            <a:r>
              <a:rPr lang="en-IN" b="1" baseline="0" dirty="0"/>
              <a:t> Segment Perception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6559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HP Enterprises – Media Mix Modeling</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214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r>
              <a:rPr lang="en-IN" b="1" dirty="0"/>
              <a:t>Unilever – Trend</a:t>
            </a:r>
            <a:r>
              <a:rPr lang="en-IN" b="1" baseline="0" dirty="0"/>
              <a:t> Classification &amp; Anomaly Detection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0746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Levis - </a:t>
            </a:r>
            <a:r>
              <a:rPr lang="en-US" sz="1200" b="0" i="0" u="none" strike="noStrike" cap="none" dirty="0" err="1">
                <a:solidFill>
                  <a:schemeClr val="dk1"/>
                </a:solidFill>
                <a:latin typeface="Calibri"/>
                <a:ea typeface="Calibri"/>
                <a:cs typeface="Calibri"/>
                <a:sym typeface="Calibri"/>
              </a:rPr>
              <a:t>MatchView</a:t>
            </a: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4800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a:spcAft>
                <a:spcPts val="900"/>
              </a:spcAft>
            </a:pPr>
            <a:r>
              <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rPr>
              <a:t>MSFT – CMR - Modeling</a:t>
            </a:r>
            <a:r>
              <a:rPr lang="en-IN" sz="1200" b="1"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Automation Framework</a:t>
            </a:r>
          </a:p>
          <a:p>
            <a:pPr>
              <a:spcAft>
                <a:spcPts val="900"/>
              </a:spcAft>
            </a:pPr>
            <a:endParaRPr lang="en-IN" sz="1200" b="1" baseline="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spcAft>
                <a:spcPts val="900"/>
              </a:spcAft>
            </a:pPr>
            <a:r>
              <a:rPr lang="en-IN" sz="1200" b="0"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Application hosted in Microsoft App Portal:</a:t>
            </a:r>
          </a:p>
          <a:p>
            <a:pPr>
              <a:spcAft>
                <a:spcPts val="900"/>
              </a:spcAft>
            </a:pPr>
            <a:endParaRPr lang="en-IN" sz="1200" b="1" baseline="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spcAft>
                <a:spcPts val="900"/>
              </a:spcAft>
            </a:pPr>
            <a:r>
              <a:rPr lang="en-IN" sz="1200" b="0" i="0" kern="1200" dirty="0">
                <a:solidFill>
                  <a:schemeClr val="tx1"/>
                </a:solidFill>
                <a:effectLst/>
                <a:latin typeface="+mn-lt"/>
                <a:ea typeface="+mn-ea"/>
                <a:cs typeface="+mn-cs"/>
                <a:hlinkClick r:id="rId3"/>
              </a:rPr>
              <a:t>https://appsource.microsoft.com/en-us/product/cortana-intelligence/latentview.latentview-maf?tab=Overview</a:t>
            </a:r>
            <a:endPar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spcAft>
                <a:spcPts val="900"/>
              </a:spcAft>
            </a:pPr>
            <a:endPar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spcAft>
                <a:spcPts val="900"/>
              </a:spcAft>
            </a:pPr>
            <a:r>
              <a:rPr lang="en-IN" sz="1200" b="0" dirty="0">
                <a:solidFill>
                  <a:schemeClr val="bg1"/>
                </a:solidFill>
                <a:latin typeface="Segoe UI" panose="020B0502040204020203" pitchFamily="34" charset="0"/>
                <a:ea typeface="Segoe UI" panose="020B0502040204020203" pitchFamily="34" charset="0"/>
                <a:cs typeface="Segoe UI" panose="020B0502040204020203" pitchFamily="34" charset="0"/>
              </a:rPr>
              <a:t>Advantages of the Framework:</a:t>
            </a:r>
          </a:p>
          <a:p>
            <a:pPr marL="285750" indent="-285750">
              <a:spcAft>
                <a:spcPts val="900"/>
              </a:spcAft>
              <a:buFont typeface="Wingdings" panose="05000000000000000000" pitchFamily="2" charset="2"/>
              <a:buChar char="§"/>
            </a:pPr>
            <a:r>
              <a:rPr lang="en-IN" sz="1200" b="0" dirty="0">
                <a:solidFill>
                  <a:schemeClr val="bg1"/>
                </a:solidFill>
                <a:latin typeface="Segoe UI" panose="020B0502040204020203" pitchFamily="34" charset="0"/>
                <a:ea typeface="Segoe UI" panose="020B0502040204020203" pitchFamily="34" charset="0"/>
                <a:cs typeface="Segoe UI" panose="020B0502040204020203" pitchFamily="34" charset="0"/>
              </a:rPr>
              <a:t>End-to-End automation (working on live feeds, bottleneck on client side). Results obtained at a click of a button.</a:t>
            </a:r>
          </a:p>
          <a:p>
            <a:pPr marL="285750" indent="-285750">
              <a:spcAft>
                <a:spcPts val="900"/>
              </a:spcAft>
              <a:buFont typeface="Wingdings" panose="05000000000000000000" pitchFamily="2" charset="2"/>
              <a:buChar char="§"/>
            </a:pPr>
            <a:r>
              <a:rPr lang="en-IN" sz="1200" b="0" dirty="0">
                <a:solidFill>
                  <a:schemeClr val="bg1"/>
                </a:solidFill>
                <a:latin typeface="Segoe UI" panose="020B0502040204020203" pitchFamily="34" charset="0"/>
                <a:ea typeface="Segoe UI" panose="020B0502040204020203" pitchFamily="34" charset="0"/>
                <a:cs typeface="Segoe UI" panose="020B0502040204020203" pitchFamily="34" charset="0"/>
              </a:rPr>
              <a:t>Reduced the time spent in modelling from 1 week to 4 hours</a:t>
            </a:r>
          </a:p>
          <a:p>
            <a:pPr marL="285750" indent="-285750">
              <a:spcAft>
                <a:spcPts val="900"/>
              </a:spcAft>
              <a:buFont typeface="Wingdings" panose="05000000000000000000" pitchFamily="2" charset="2"/>
              <a:buChar char="§"/>
            </a:pPr>
            <a:r>
              <a:rPr lang="en-IN" sz="1200" b="0" dirty="0">
                <a:solidFill>
                  <a:schemeClr val="bg1"/>
                </a:solidFill>
                <a:latin typeface="Segoe UI" panose="020B0502040204020203" pitchFamily="34" charset="0"/>
                <a:ea typeface="Segoe UI" panose="020B0502040204020203" pitchFamily="34" charset="0"/>
                <a:cs typeface="Segoe UI" panose="020B0502040204020203" pitchFamily="34" charset="0"/>
              </a:rPr>
              <a:t>Every data stored in Microsoft cloud servers</a:t>
            </a:r>
          </a:p>
          <a:p>
            <a:pPr marL="285750" indent="-285750">
              <a:spcAft>
                <a:spcPts val="900"/>
              </a:spcAft>
              <a:buFont typeface="Wingdings" panose="05000000000000000000" pitchFamily="2" charset="2"/>
              <a:buChar char="§"/>
            </a:pPr>
            <a:r>
              <a:rPr lang="en-IN" sz="1200" b="0" dirty="0">
                <a:solidFill>
                  <a:schemeClr val="bg1"/>
                </a:solidFill>
                <a:latin typeface="Segoe UI" panose="020B0502040204020203" pitchFamily="34" charset="0"/>
                <a:ea typeface="Segoe UI" panose="020B0502040204020203" pitchFamily="34" charset="0"/>
                <a:cs typeface="Segoe UI" panose="020B0502040204020203" pitchFamily="34" charset="0"/>
              </a:rPr>
              <a:t>Using the full power of Machine learning for Modelling</a:t>
            </a:r>
          </a:p>
          <a:p>
            <a:pPr marL="285750" indent="-285750">
              <a:spcAft>
                <a:spcPts val="900"/>
              </a:spcAft>
              <a:buFont typeface="Wingdings" panose="05000000000000000000" pitchFamily="2" charset="2"/>
              <a:buChar char="§"/>
            </a:pPr>
            <a:r>
              <a:rPr lang="en-IN" sz="1200" b="0" dirty="0">
                <a:solidFill>
                  <a:schemeClr val="bg1"/>
                </a:solidFill>
                <a:latin typeface="Segoe UI" panose="020B0502040204020203" pitchFamily="34" charset="0"/>
                <a:ea typeface="Segoe UI" panose="020B0502040204020203" pitchFamily="34" charset="0"/>
                <a:cs typeface="Segoe UI" panose="020B0502040204020203" pitchFamily="34" charset="0"/>
              </a:rPr>
              <a:t>Manual Errors drastically reduced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 sz="1200" kern="0" dirty="0">
              <a:solidFill>
                <a:srgbClr val="000000"/>
              </a:solidFill>
              <a:latin typeface="+mn-lt"/>
              <a:ea typeface="Calibri"/>
              <a:cs typeface="Calibri"/>
              <a:rtl val="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kern="0" dirty="0" err="1">
                <a:solidFill>
                  <a:srgbClr val="000000"/>
                </a:solidFill>
                <a:latin typeface="+mn-lt"/>
                <a:ea typeface="Calibri"/>
                <a:cs typeface="Calibri"/>
                <a:rtl val="0"/>
              </a:rPr>
              <a:t>LatentView</a:t>
            </a:r>
            <a:r>
              <a:rPr lang="en-IN" sz="1200" kern="0" dirty="0">
                <a:solidFill>
                  <a:srgbClr val="000000"/>
                </a:solidFill>
                <a:latin typeface="+mn-lt"/>
                <a:ea typeface="Calibri"/>
                <a:cs typeface="Calibri"/>
                <a:rtl val="0"/>
              </a:rPr>
              <a:t> has come up with an entirely new model automation framework which helps in building thousands of models with an additional rule based engine layer that helps in choosing the best models. </a:t>
            </a:r>
            <a:r>
              <a:rPr lang="en-IN" sz="1200" kern="0" dirty="0" err="1">
                <a:solidFill>
                  <a:srgbClr val="000000"/>
                </a:solidFill>
                <a:latin typeface="+mn-lt"/>
                <a:ea typeface="Calibri"/>
                <a:cs typeface="Calibri"/>
                <a:rtl val="0"/>
              </a:rPr>
              <a:t>Latentview</a:t>
            </a:r>
            <a:r>
              <a:rPr lang="en-IN" sz="1200" kern="0" dirty="0">
                <a:solidFill>
                  <a:srgbClr val="000000"/>
                </a:solidFill>
                <a:latin typeface="+mn-lt"/>
                <a:ea typeface="Calibri"/>
                <a:cs typeface="Calibri"/>
                <a:rtl val="0"/>
              </a:rPr>
              <a:t> has built this solution for one of the leading Technology Companies, which develops, manufactures, licenses, support and sells computer software, consumer electronics, personal computers, and services. </a:t>
            </a:r>
            <a:r>
              <a:rPr lang="en-IN" sz="1200" kern="0" dirty="0" err="1">
                <a:solidFill>
                  <a:srgbClr val="000000"/>
                </a:solidFill>
                <a:latin typeface="+mn-lt"/>
                <a:ea typeface="Calibri"/>
                <a:cs typeface="Calibri"/>
                <a:rtl val="0"/>
              </a:rPr>
              <a:t>LatentView</a:t>
            </a:r>
            <a:r>
              <a:rPr lang="en-IN" sz="1200" kern="0" dirty="0">
                <a:solidFill>
                  <a:srgbClr val="000000"/>
                </a:solidFill>
                <a:latin typeface="+mn-lt"/>
                <a:ea typeface="Calibri"/>
                <a:cs typeface="Calibri"/>
                <a:rtl val="0"/>
              </a:rPr>
              <a:t> leverages MAF to tie data from multiple sources to provide a single stop solution to the stakeholders, perform analysis, generate insights and provide business recommendations.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200" kern="0" dirty="0">
              <a:solidFill>
                <a:srgbClr val="000000"/>
              </a:solidFill>
              <a:latin typeface="+mn-lt"/>
              <a:ea typeface="Calibri"/>
              <a:cs typeface="Calibri"/>
              <a:rtl val="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kern="0" dirty="0">
                <a:solidFill>
                  <a:srgbClr val="000000"/>
                </a:solidFill>
                <a:latin typeface="+mn-lt"/>
                <a:ea typeface="Calibri"/>
                <a:cs typeface="Calibri"/>
                <a:rtl val="0"/>
              </a:rPr>
              <a:t>The client’s Marketing team is primarily interested in understanding the effectiveness of their Advertising and Marketing budget in affecting consumer perceptions positively. . The primary data on consumer perceptions is obtained through surveys. LatentView’s MAF Solution would help stakeholders build statistical models to quantify the impact of spends and perceptions on the key metric. Additionally, stakeholders were interested in understanding the effectiveness of spends and to measure its impact at various levels of spends. This primarily helps to understand the inflection, optimal &amp; saturation points of spends. The solution would also be used to forecast the key metric and test various scenarios by altering spends, to understand its impact on sales.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 sz="1200" kern="0" dirty="0">
              <a:solidFill>
                <a:srgbClr val="000000"/>
              </a:solidFill>
              <a:latin typeface="+mn-lt"/>
              <a:ea typeface="Calibri"/>
              <a:cs typeface="Calibri"/>
              <a:rtl val="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kern="0" dirty="0">
                <a:solidFill>
                  <a:srgbClr val="000000"/>
                </a:solidFill>
                <a:latin typeface="+mn-lt"/>
                <a:ea typeface="Calibri"/>
                <a:cs typeface="Calibri"/>
                <a:rtl val="0"/>
              </a:rPr>
              <a:t>The standard approach used to take around one week to complete the above analysis and also had to churn out multiple cuts of the analysis. Additionally, for each combination (country, segment, time period, etc.), the entire process had to be repeated all over again. Since the client’s analytics team required support for multiple such requests, a robust solution which automates the entire process with substantial time reduction was the prime need of the hour.</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kern="0" dirty="0">
                <a:solidFill>
                  <a:srgbClr val="000000"/>
                </a:solidFill>
                <a:latin typeface="+mn-lt"/>
                <a:ea typeface="Calibri"/>
                <a:cs typeface="Calibri"/>
                <a:rtl val="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kern="0" dirty="0">
                <a:solidFill>
                  <a:srgbClr val="000000"/>
                </a:solidFill>
                <a:latin typeface="+mn-lt"/>
                <a:ea typeface="Calibri"/>
                <a:cs typeface="Calibri"/>
                <a:rtl val="0"/>
              </a:rPr>
              <a:t>MAF enables an end-to-end automation of the </a:t>
            </a:r>
            <a:r>
              <a:rPr lang="en-IN" sz="1200" kern="0" dirty="0" err="1">
                <a:solidFill>
                  <a:srgbClr val="000000"/>
                </a:solidFill>
                <a:latin typeface="+mn-lt"/>
                <a:ea typeface="Calibri"/>
                <a:cs typeface="Calibri"/>
                <a:rtl val="0"/>
              </a:rPr>
              <a:t>modeling</a:t>
            </a:r>
            <a:r>
              <a:rPr lang="en-IN" sz="1200" kern="0" dirty="0">
                <a:solidFill>
                  <a:srgbClr val="000000"/>
                </a:solidFill>
                <a:latin typeface="+mn-lt"/>
                <a:ea typeface="Calibri"/>
                <a:cs typeface="Calibri"/>
                <a:rtl val="0"/>
              </a:rPr>
              <a:t> process from variable selection, variable transformation, establishing relationships, feature selection, model building, model fine-tuning to selection of best models. The model outcomes are represented in a user interface.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200" kern="0" dirty="0">
              <a:solidFill>
                <a:srgbClr val="000000"/>
              </a:solidFill>
              <a:latin typeface="+mn-lt"/>
              <a:ea typeface="Calibri"/>
              <a:cs typeface="Calibri"/>
              <a:rtl val="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kern="0" dirty="0">
                <a:solidFill>
                  <a:srgbClr val="000000"/>
                </a:solidFill>
                <a:latin typeface="+mn-lt"/>
                <a:ea typeface="Calibri"/>
                <a:cs typeface="Calibri"/>
                <a:rtl val="0"/>
              </a:rPr>
              <a:t>The solution is developed as a modular framework to accommodate any future requirement changes. The user will also be able to select the dependent variable and the independent variables with which the model needs to be built. Additionally, there are options to select a subset of data for which we will need to run the model. The subset will be based on the date range selected and the population selected.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 sz="1200" kern="0" dirty="0">
              <a:solidFill>
                <a:srgbClr val="000000"/>
              </a:solidFill>
              <a:latin typeface="+mn-lt"/>
              <a:ea typeface="Calibri"/>
              <a:cs typeface="Calibri"/>
              <a:rtl val="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kern="1200" dirty="0">
                <a:solidFill>
                  <a:schemeClr val="tx1"/>
                </a:solidFill>
                <a:effectLst/>
                <a:latin typeface="+mn-lt"/>
                <a:ea typeface="+mn-ea"/>
                <a:cs typeface="+mn-cs"/>
              </a:rPr>
              <a:t>The user has the flexibility to select the model population, time period, target and predictor variables through the Azure ML interface. Azure ML fetches the data from the Azure SQL DB, transforms the data for establishing relationships and builds the model. From millions of models built, the best models are selected based on rule-based criteria. The final model results are stored in the DB and Power BI is used to visualize the model results.</a:t>
            </a: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4127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0" cap="none" spc="0" normalizeH="0" baseline="0" noProof="0" dirty="0">
                <a:ln>
                  <a:noFill/>
                </a:ln>
                <a:solidFill>
                  <a:sysClr val="windowText" lastClr="000000"/>
                </a:solidFill>
                <a:effectLst/>
                <a:uLnTx/>
                <a:uFillTx/>
              </a:rPr>
              <a:t>EBay-Global Customer Experience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0" cap="none" spc="0" normalizeH="0" baseline="0" noProof="0" dirty="0">
                <a:ln>
                  <a:noFill/>
                </a:ln>
                <a:solidFill>
                  <a:sysClr val="windowText" lastClr="000000"/>
                </a:solidFill>
                <a:effectLst/>
                <a:uLnTx/>
                <a:uFillTx/>
              </a:rPr>
              <a:t>Business Objective:</a:t>
            </a:r>
            <a:br>
              <a:rPr kumimoji="0" lang="en-US" sz="1200" b="1" i="0" u="none" strike="noStrike" kern="0" cap="none" spc="0" normalizeH="0" baseline="0" noProof="0" dirty="0">
                <a:ln>
                  <a:noFill/>
                </a:ln>
                <a:solidFill>
                  <a:sysClr val="windowText" lastClr="000000"/>
                </a:solidFill>
                <a:effectLst/>
                <a:uLnTx/>
                <a:uFillTx/>
              </a:rPr>
            </a:br>
            <a:r>
              <a:rPr lang="en-US" sz="1200" b="0" dirty="0">
                <a:solidFill>
                  <a:schemeClr val="tx2">
                    <a:lumMod val="50000"/>
                  </a:schemeClr>
                </a:solidFill>
              </a:rPr>
              <a:t>Increase customers value and prefer self-service channels to human interactions and provide a quick response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tx2">
                    <a:lumMod val="50000"/>
                  </a:schemeClr>
                </a:solidFill>
              </a:rPr>
              <a:t>To reduce the contacts which reaches the customer service representatives(staff group) </a:t>
            </a: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i="0" kern="1200" baseline="0" dirty="0">
              <a:solidFill>
                <a:schemeClr val="tx2"/>
              </a:solidFill>
              <a:effectLst/>
              <a:latin typeface="+mn-lt"/>
              <a:ea typeface="+mn-ea"/>
              <a:cs typeface="Segoe U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1" i="0" kern="1200" dirty="0" err="1">
                <a:solidFill>
                  <a:schemeClr val="tx1"/>
                </a:solidFill>
                <a:effectLst/>
                <a:latin typeface="+mn-lt"/>
                <a:ea typeface="+mn-ea"/>
                <a:cs typeface="+mn-cs"/>
              </a:rPr>
              <a:t>LatentView</a:t>
            </a:r>
            <a:r>
              <a:rPr lang="en-IN" sz="1400" b="1" i="0" kern="1200" baseline="0" dirty="0">
                <a:solidFill>
                  <a:schemeClr val="tx1"/>
                </a:solidFill>
                <a:effectLst/>
                <a:latin typeface="+mn-lt"/>
                <a:ea typeface="+mn-ea"/>
                <a:cs typeface="+mn-cs"/>
              </a:rPr>
              <a:t> Solution:</a:t>
            </a:r>
            <a:br>
              <a:rPr lang="en-IN" sz="1400" b="1" i="0" kern="1200" baseline="0" dirty="0">
                <a:solidFill>
                  <a:schemeClr val="tx1"/>
                </a:solidFill>
                <a:effectLst/>
                <a:latin typeface="+mn-lt"/>
                <a:ea typeface="+mn-ea"/>
                <a:cs typeface="+mn-cs"/>
              </a:rPr>
            </a:br>
            <a:endParaRPr lang="en-IN" sz="1400" b="1"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1" dirty="0">
                <a:solidFill>
                  <a:schemeClr val="tx1">
                    <a:lumMod val="65000"/>
                    <a:lumOff val="35000"/>
                  </a:schemeClr>
                </a:solidFill>
                <a:latin typeface="Arial" panose="020B0604020202020204" pitchFamily="34" charset="0"/>
                <a:cs typeface="Arial" panose="020B0604020202020204" pitchFamily="34" charset="0"/>
              </a:rPr>
              <a:t>Help Bot Metrics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1"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tx2"/>
                </a:solidFill>
              </a:rPr>
              <a:t>Developed a dashboard which monitors performance of help bots by using metrics like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bg1"/>
                </a:solidFill>
                <a:latin typeface="Arial" panose="020B0604020202020204" pitchFamily="34" charset="0"/>
                <a:cs typeface="Arial" panose="020B0604020202020204" pitchFamily="34" charset="0"/>
              </a:rPr>
              <a:t>Engagement Rate: </a:t>
            </a:r>
            <a:r>
              <a:rPr lang="en-US" sz="1200" b="0" dirty="0">
                <a:latin typeface="Arial" panose="020B0604020202020204" pitchFamily="34" charset="0"/>
                <a:cs typeface="Arial" panose="020B0604020202020204" pitchFamily="34" charset="0"/>
              </a:rPr>
              <a:t>How successful are we in getting users to interact with the bot</a:t>
            </a:r>
            <a:endParaRPr lang="en-US" sz="1200" b="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tx2"/>
                </a:solidFill>
              </a:rPr>
              <a:t>Contact metrics:</a:t>
            </a:r>
            <a:r>
              <a:rPr lang="en-US" sz="1200" b="0" baseline="0" dirty="0">
                <a:solidFill>
                  <a:schemeClr val="tx2"/>
                </a:solidFill>
              </a:rPr>
              <a:t> </a:t>
            </a:r>
            <a:r>
              <a:rPr lang="en-US" sz="1200" b="0" dirty="0">
                <a:latin typeface="Arial" panose="020B0604020202020204" pitchFamily="34" charset="0"/>
                <a:cs typeface="Arial" panose="020B0604020202020204" pitchFamily="34" charset="0"/>
              </a:rPr>
              <a:t>How frequently do users escalate to connect with a human through the bot. Also gives a reflection of how successful the bot is in providing self service.</a:t>
            </a:r>
            <a:endParaRPr lang="en-US" sz="1200" b="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tx2"/>
                </a:solidFill>
              </a:rPr>
              <a:t>Resolution rate:</a:t>
            </a:r>
            <a:r>
              <a:rPr lang="en-US" sz="1200" b="0" baseline="0" dirty="0">
                <a:solidFill>
                  <a:schemeClr val="tx2"/>
                </a:solidFill>
              </a:rPr>
              <a:t> </a:t>
            </a:r>
            <a:r>
              <a:rPr lang="en-US" sz="1200" b="0" dirty="0">
                <a:latin typeface="Arial" panose="020B0604020202020204" pitchFamily="34" charset="0"/>
                <a:cs typeface="Arial" panose="020B0604020202020204" pitchFamily="34" charset="0"/>
              </a:rPr>
              <a:t>The percentage of members who reported that the Help-Bot resolved their issue, according to an in-line survey</a:t>
            </a:r>
            <a:endParaRPr lang="en-US" sz="1200" b="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bg1"/>
                </a:solidFill>
                <a:latin typeface="Arial" panose="020B0604020202020204" pitchFamily="34" charset="0"/>
                <a:cs typeface="Arial" panose="020B0604020202020204" pitchFamily="34" charset="0"/>
              </a:rPr>
              <a:t>Satisfaction Score: </a:t>
            </a:r>
            <a:r>
              <a:rPr lang="en-US" sz="1200" b="0" dirty="0">
                <a:latin typeface="Arial" panose="020B0604020202020204" pitchFamily="34" charset="0"/>
                <a:cs typeface="Arial" panose="020B0604020202020204" pitchFamily="34" charset="0"/>
              </a:rPr>
              <a:t>Average satisfaction score from members who engaged with the Help-Bot, according to an in-line survey</a:t>
            </a:r>
            <a:endParaRPr lang="en-US" sz="1200" b="0" dirty="0">
              <a:solidFill>
                <a:schemeClr val="tx1">
                  <a:lumMod val="65000"/>
                  <a:lumOff val="3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chemeClr val="tx1">
                    <a:lumMod val="65000"/>
                    <a:lumOff val="35000"/>
                  </a:schemeClr>
                </a:solidFill>
                <a:latin typeface="Arial" panose="020B0604020202020204" pitchFamily="34" charset="0"/>
                <a:cs typeface="Arial" panose="020B0604020202020204" pitchFamily="34" charset="0"/>
              </a:rPr>
              <a:t>Service Delivery Metrics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br>
              <a:rPr lang="en-US" sz="1200" dirty="0">
                <a:solidFill>
                  <a:schemeClr val="tx2"/>
                </a:solidFill>
              </a:rPr>
            </a:br>
            <a:r>
              <a:rPr lang="en-US" sz="1200" dirty="0">
                <a:solidFill>
                  <a:schemeClr val="bg1"/>
                </a:solidFill>
                <a:latin typeface="Arial" panose="020B0604020202020204" pitchFamily="34" charset="0"/>
                <a:cs typeface="Arial" panose="020B0604020202020204" pitchFamily="34" charset="0"/>
              </a:rPr>
              <a:t>Chat Disconnects: </a:t>
            </a:r>
            <a:r>
              <a:rPr lang="en-US" sz="1200" dirty="0">
                <a:latin typeface="Arial" panose="020B0604020202020204" pitchFamily="34" charset="0"/>
                <a:cs typeface="Arial" panose="020B0604020202020204" pitchFamily="34" charset="0"/>
              </a:rPr>
              <a:t>The percentage of SR's (Service Request) escalated from the Help-Bot that were classified as Disconnect by a teammate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chemeClr val="bg1"/>
                </a:solidFill>
                <a:latin typeface="Arial" panose="020B0604020202020204" pitchFamily="34" charset="0"/>
                <a:cs typeface="Arial" panose="020B0604020202020204" pitchFamily="34" charset="0"/>
              </a:rPr>
              <a:t>Service Level:</a:t>
            </a:r>
            <a:r>
              <a:rPr lang="en-US" sz="1200" baseline="0" dirty="0">
                <a:solidFill>
                  <a:schemeClr val="bg1"/>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The percentage of SR's which were able to deliver the standard of service agreed upon in the Service Level Agreement (SLAs) provided to customers out of the total volume offered.</a:t>
            </a:r>
            <a:endParaRPr lang="en-US" sz="12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chemeClr val="bg1"/>
                </a:solidFill>
                <a:latin typeface="Arial" panose="020B0604020202020204" pitchFamily="34" charset="0"/>
                <a:cs typeface="Arial" panose="020B0604020202020204" pitchFamily="34" charset="0"/>
              </a:rPr>
              <a:t>AHT: </a:t>
            </a:r>
            <a:r>
              <a:rPr lang="en-US" sz="1200" dirty="0">
                <a:latin typeface="Arial" panose="020B0604020202020204" pitchFamily="34" charset="0"/>
                <a:cs typeface="Arial" panose="020B0604020202020204" pitchFamily="34" charset="0"/>
              </a:rPr>
              <a:t>Average time handled by staff groups for the SR's coming through help bot.</a:t>
            </a:r>
            <a:r>
              <a:rPr lang="en-US" sz="1200" baseline="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(Total handled duration/Total volume handled)</a:t>
            </a:r>
            <a:endParaRPr lang="en-US" sz="1200" dirty="0">
              <a:solidFill>
                <a:schemeClr val="tx1">
                  <a:lumMod val="65000"/>
                  <a:lumOff val="3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1" dirty="0">
                <a:solidFill>
                  <a:srgbClr val="44546A"/>
                </a:solidFill>
              </a:rPr>
              <a:t>Business Benefits: </a:t>
            </a:r>
            <a:r>
              <a:rPr lang="en-US" sz="1100" b="0" baseline="0" dirty="0">
                <a:solidFill>
                  <a:srgbClr val="44546A"/>
                </a:solidFill>
              </a:rPr>
              <a:t>Capacity planning based on adoption rate and number of escalations</a:t>
            </a:r>
            <a:endParaRPr lang="en-IN" sz="1200" kern="1200" dirty="0">
              <a:solidFill>
                <a:schemeClr val="tx1"/>
              </a:solidFill>
              <a:effectLst/>
              <a:latin typeface="+mn-lt"/>
              <a:ea typeface="+mn-ea"/>
              <a:cs typeface="+mn-cs"/>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0063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Revlon</a:t>
            </a:r>
            <a:r>
              <a:rPr lang="en-US" sz="1200" b="0" i="0" u="none" strike="noStrike" cap="none" baseline="0" dirty="0">
                <a:solidFill>
                  <a:schemeClr val="dk1"/>
                </a:solidFill>
                <a:latin typeface="Calibri"/>
                <a:ea typeface="Calibri"/>
                <a:cs typeface="Calibri"/>
                <a:sym typeface="Calibri"/>
              </a:rPr>
              <a:t> </a:t>
            </a:r>
            <a:r>
              <a:rPr lang="mr-IN" sz="1200" b="0" i="0" u="none" strike="noStrike" cap="none" baseline="0" dirty="0">
                <a:solidFill>
                  <a:schemeClr val="dk1"/>
                </a:solidFill>
                <a:latin typeface="Calibri"/>
                <a:ea typeface="Calibri"/>
                <a:cs typeface="Calibri"/>
                <a:sym typeface="Calibri"/>
              </a:rPr>
              <a:t>–</a:t>
            </a:r>
            <a:r>
              <a:rPr lang="en-US" sz="1200" b="0" i="0" u="none" strike="noStrike" cap="none" baseline="0" dirty="0">
                <a:solidFill>
                  <a:schemeClr val="dk1"/>
                </a:solidFill>
                <a:latin typeface="Calibri"/>
                <a:ea typeface="Calibri"/>
                <a:cs typeface="Calibri"/>
                <a:sym typeface="Calibri"/>
              </a:rPr>
              <a:t> Trendspotting</a:t>
            </a: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265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lvl="0">
              <a:tabLst>
                <a:tab pos="2024651" algn="l"/>
              </a:tabLst>
            </a:pPr>
            <a:r>
              <a:rPr lang="en-IN" sz="1200" b="1" spc="-96" dirty="0">
                <a:ln w="3175">
                  <a:noFill/>
                </a:ln>
                <a:solidFill>
                  <a:srgbClr val="095879"/>
                </a:solidFill>
                <a:latin typeface="Segoe UI Semibold" panose="020B0702040204020203" pitchFamily="34" charset="0"/>
                <a:ea typeface="Segoe UI" panose="020B0502040204020203" pitchFamily="34" charset="0"/>
                <a:cs typeface="Segoe UI" panose="020B0502040204020203" pitchFamily="34" charset="0"/>
              </a:rPr>
              <a:t>Kellogg’s  Micro occasion formulation for Demand Space</a:t>
            </a:r>
          </a:p>
          <a:p>
            <a:endParaRPr lang="en-IN" baseline="0" dirty="0"/>
          </a:p>
          <a:p>
            <a:r>
              <a:rPr lang="en-US" sz="1200" b="1" dirty="0">
                <a:solidFill>
                  <a:srgbClr val="44546A"/>
                </a:solidFill>
              </a:rPr>
              <a:t>Business Objective: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Kellogg’s wants to understand the micro occasion that constitute a demand space in order to better evaluate product fit and understand required product innovation</a:t>
            </a:r>
            <a:endParaRPr lang="en-IN" sz="12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a:p>
            <a:endPar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a:p>
            <a:pPr marL="0" indent="0">
              <a:buFont typeface="Wingdings" panose="05000000000000000000" pitchFamily="2" charset="2"/>
              <a:buNone/>
            </a:pPr>
            <a:r>
              <a:rPr lang="en-US" sz="1200" b="1" dirty="0">
                <a:solidFill>
                  <a:srgbClr val="000000"/>
                </a:solidFill>
              </a:rPr>
              <a:t>Project goals : </a:t>
            </a:r>
            <a:br>
              <a:rPr lang="en-US" sz="1200" b="1" dirty="0">
                <a:solidFill>
                  <a:srgbClr val="000000"/>
                </a:solidFill>
              </a:rPr>
            </a:br>
            <a:endParaRPr lang="en-US" sz="1200" b="1"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Identify the </a:t>
            </a:r>
            <a:r>
              <a:rPr lang="en-US" sz="1200" dirty="0" err="1">
                <a:solidFill>
                  <a:srgbClr val="000000"/>
                </a:solidFill>
                <a:latin typeface="Segoe UI" panose="020B0502040204020203" pitchFamily="34" charset="0"/>
                <a:ea typeface="Segoe UI" panose="020B0502040204020203" pitchFamily="34" charset="0"/>
                <a:cs typeface="Segoe UI" panose="020B0502040204020203" pitchFamily="34" charset="0"/>
              </a:rPr>
              <a:t>micromoments</a:t>
            </a: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 that constitute a demand space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Understand the emotional, functional, technical and contextual drivers of the micro occasion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Benchmark performance of Kellogg’s &amp; competitors in micro occasion &amp; demand spaces</a:t>
            </a:r>
          </a:p>
          <a:p>
            <a:pPr marL="0" indent="0">
              <a:buFont typeface="Wingdings" panose="05000000000000000000" pitchFamily="2" charset="2"/>
              <a:buNone/>
            </a:pPr>
            <a:endParaRPr lang="en-US" sz="1200" b="1"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err="1">
                <a:solidFill>
                  <a:srgbClr val="44546A"/>
                </a:solidFill>
              </a:rPr>
              <a:t>LatentView</a:t>
            </a:r>
            <a:r>
              <a:rPr lang="en-US" sz="1200" b="1" dirty="0">
                <a:solidFill>
                  <a:srgbClr val="44546A"/>
                </a:solidFill>
              </a:rPr>
              <a:t> Solution: </a:t>
            </a:r>
            <a:endParaRPr lang="en-US"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Using advanced NLP techniques identify the ‘best’ </a:t>
            </a:r>
            <a:r>
              <a:rPr lang="en-US" sz="1200" dirty="0" err="1">
                <a:solidFill>
                  <a:srgbClr val="000000"/>
                </a:solidFill>
                <a:latin typeface="Segoe UI" panose="020B0502040204020203" pitchFamily="34" charset="0"/>
                <a:ea typeface="Segoe UI" panose="020B0502040204020203" pitchFamily="34" charset="0"/>
                <a:cs typeface="Segoe UI" panose="020B0502040204020203" pitchFamily="34" charset="0"/>
              </a:rPr>
              <a:t>micromoments</a:t>
            </a: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 in terms of Product fit, Popularity &amp; Brand Fit along with their Emotional, Functional &amp; Technical characteristics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Dissect micro-occasion share of voice between Kellogg’s &amp; Competitor brands</a:t>
            </a:r>
            <a:endParaRPr lang="en-US" sz="12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200" b="1" kern="1200" dirty="0">
              <a:solidFill>
                <a:schemeClr val="tx1"/>
              </a:solidFill>
              <a:effectLst/>
              <a:latin typeface="+mn-lt"/>
              <a:ea typeface="+mn-ea"/>
              <a:cs typeface="+mn-cs"/>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8289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b="1" kern="0" dirty="0">
                <a:solidFill>
                  <a:srgbClr val="000000"/>
                </a:solidFill>
                <a:latin typeface="+mn-lt"/>
                <a:ea typeface="Calibri"/>
                <a:cs typeface="Calibri"/>
                <a:rtl val="0"/>
              </a:rPr>
              <a:t>Microsoft</a:t>
            </a:r>
            <a:r>
              <a:rPr lang="en-IN" sz="1200" b="1" kern="0" baseline="0" dirty="0">
                <a:solidFill>
                  <a:srgbClr val="000000"/>
                </a:solidFill>
                <a:latin typeface="+mn-lt"/>
                <a:ea typeface="Calibri"/>
                <a:cs typeface="Calibri"/>
                <a:rtl val="0"/>
              </a:rPr>
              <a:t> </a:t>
            </a:r>
            <a:r>
              <a:rPr lang="mr-IN" sz="1200" b="1" kern="0" baseline="0" dirty="0">
                <a:solidFill>
                  <a:srgbClr val="000000"/>
                </a:solidFill>
                <a:latin typeface="+mn-lt"/>
                <a:ea typeface="Calibri"/>
                <a:cs typeface="Calibri"/>
                <a:rtl val="0"/>
              </a:rPr>
              <a:t>–</a:t>
            </a:r>
            <a:r>
              <a:rPr lang="en-IN" sz="1200" b="1" kern="0" baseline="0" dirty="0">
                <a:solidFill>
                  <a:srgbClr val="000000"/>
                </a:solidFill>
                <a:latin typeface="+mn-lt"/>
                <a:ea typeface="Calibri"/>
                <a:cs typeface="Calibri"/>
                <a:rtl val="0"/>
              </a:rPr>
              <a:t> SIP Analysis</a:t>
            </a:r>
            <a:endParaRPr lang="en-IN" sz="1200" b="1" kern="0" dirty="0">
              <a:solidFill>
                <a:srgbClr val="000000"/>
              </a:solidFill>
              <a:latin typeface="+mn-lt"/>
              <a:ea typeface="Calibri"/>
              <a:cs typeface="Calibri"/>
              <a:rtl val="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200" kern="0" dirty="0">
              <a:solidFill>
                <a:srgbClr val="000000"/>
              </a:solidFill>
              <a:latin typeface="+mn-lt"/>
              <a:ea typeface="Calibri"/>
              <a:cs typeface="Calibri"/>
              <a:rtl val="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kern="0" dirty="0">
                <a:solidFill>
                  <a:srgbClr val="000000"/>
                </a:solidFill>
                <a:latin typeface="+mn-lt"/>
                <a:ea typeface="Calibri"/>
                <a:cs typeface="Calibri"/>
                <a:rtl val="0"/>
              </a:rPr>
              <a:t>Business Issue: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kern="1200" dirty="0">
                <a:solidFill>
                  <a:schemeClr val="tx1"/>
                </a:solidFill>
                <a:latin typeface="+mn-lt"/>
                <a:ea typeface="Segoe UI" pitchFamily="34" charset="0"/>
                <a:cs typeface="Segoe UI" pitchFamily="34" charset="0"/>
              </a:rPr>
              <a:t>In an effort to be customer obsessed, </a:t>
            </a:r>
            <a:r>
              <a:rPr lang="en-US" sz="1000" kern="1200" dirty="0">
                <a:solidFill>
                  <a:schemeClr val="tx1"/>
                </a:solidFill>
                <a:latin typeface="+mn-lt"/>
                <a:ea typeface="+mn-ea"/>
                <a:cs typeface="Segoe UI" pitchFamily="34" charset="0"/>
              </a:rPr>
              <a:t>Windows product marketing </a:t>
            </a:r>
            <a:r>
              <a:rPr lang="en-US" sz="1000" kern="1200" dirty="0">
                <a:solidFill>
                  <a:schemeClr val="tx1"/>
                </a:solidFill>
                <a:latin typeface="+mn-lt"/>
                <a:ea typeface="Segoe UI" pitchFamily="34" charset="0"/>
                <a:cs typeface="Segoe UI" pitchFamily="34" charset="0"/>
              </a:rPr>
              <a:t>needs to understand the wants, needs and pain points that users are organically facing in their Windows user experience on an ongoing basis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000" kern="1200" dirty="0">
              <a:solidFill>
                <a:schemeClr val="tx1"/>
              </a:solidFill>
              <a:latin typeface="+mn-lt"/>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kern="1200" dirty="0">
                <a:solidFill>
                  <a:schemeClr val="tx1"/>
                </a:solidFill>
                <a:latin typeface="+mn-lt"/>
                <a:ea typeface="Segoe UI" pitchFamily="34" charset="0"/>
                <a:cs typeface="Segoe UI" pitchFamily="34" charset="0"/>
              </a:rPr>
              <a:t>Intended Audience: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800" kern="1200" dirty="0">
                <a:solidFill>
                  <a:schemeClr val="tx1"/>
                </a:solidFill>
                <a:latin typeface="+mn-lt"/>
                <a:ea typeface="Segoe UI" pitchFamily="34" charset="0"/>
                <a:cs typeface="Segoe UI" pitchFamily="34" charset="0"/>
              </a:rPr>
              <a:t>Product Engineering Team looking to improvise their current product offerings by learning about the new features that customers actually wish for most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000" kern="1200" dirty="0">
              <a:solidFill>
                <a:schemeClr val="tx1"/>
              </a:solidFill>
              <a:latin typeface="+mn-lt"/>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kern="0" dirty="0">
                <a:solidFill>
                  <a:srgbClr val="000000"/>
                </a:solidFill>
                <a:latin typeface="+mn-lt"/>
                <a:ea typeface="Calibri"/>
                <a:cs typeface="Calibri"/>
                <a:rtl val="0"/>
              </a:rPr>
              <a:t>Methodology</a:t>
            </a:r>
            <a:endParaRPr lang="en" sz="1200" kern="0" dirty="0">
              <a:solidFill>
                <a:srgbClr val="000000"/>
              </a:solidFill>
              <a:latin typeface="+mn-lt"/>
              <a:ea typeface="Calibri"/>
              <a:cs typeface="Calibri"/>
              <a:rtl val="0"/>
            </a:endParaRPr>
          </a:p>
          <a:p>
            <a:pPr marL="0" indent="0" defTabSz="913237" fontAlgn="base">
              <a:spcBef>
                <a:spcPts val="300"/>
              </a:spcBef>
              <a:buFont typeface="Arial" panose="020B0604020202020204" pitchFamily="34" charset="0"/>
              <a:buNone/>
              <a:defRPr/>
            </a:pPr>
            <a:r>
              <a:rPr lang="en-IN" sz="1200" b="1" kern="0" dirty="0">
                <a:solidFill>
                  <a:schemeClr val="tx1"/>
                </a:solidFill>
                <a:latin typeface="+mn-lt"/>
                <a:ea typeface="Segoe UI" pitchFamily="34" charset="0"/>
                <a:cs typeface="Segoe UI" pitchFamily="34" charset="0"/>
              </a:rPr>
              <a:t>Approach: </a:t>
            </a:r>
            <a:r>
              <a:rPr lang="en-IN" sz="1200" kern="0" dirty="0">
                <a:solidFill>
                  <a:schemeClr val="tx1"/>
                </a:solidFill>
                <a:latin typeface="+mn-lt"/>
                <a:ea typeface="Segoe UI" pitchFamily="34" charset="0"/>
                <a:cs typeface="Segoe UI" pitchFamily="34" charset="0"/>
              </a:rPr>
              <a:t>Brand agnostic query developed to identify unmet needs expressed organically in online social volume paired with Windows 10 conversation</a:t>
            </a:r>
          </a:p>
          <a:p>
            <a:pPr marL="285750" indent="-285750" defTabSz="913237" fontAlgn="base">
              <a:spcBef>
                <a:spcPts val="300"/>
              </a:spcBef>
              <a:buFont typeface="Arial" panose="020B0604020202020204" pitchFamily="34" charset="0"/>
              <a:buChar char="•"/>
              <a:defRPr/>
            </a:pPr>
            <a:r>
              <a:rPr lang="en-IN" sz="1200" b="1" kern="0" dirty="0">
                <a:solidFill>
                  <a:schemeClr val="tx1"/>
                </a:solidFill>
                <a:latin typeface="+mn-lt"/>
                <a:ea typeface="Segoe UI" pitchFamily="34" charset="0"/>
                <a:cs typeface="Segoe UI" pitchFamily="34" charset="0"/>
              </a:rPr>
              <a:t>Time Frame: </a:t>
            </a:r>
            <a:r>
              <a:rPr lang="en-IN" sz="1200" kern="0" dirty="0">
                <a:solidFill>
                  <a:schemeClr val="tx1"/>
                </a:solidFill>
                <a:latin typeface="+mn-lt"/>
                <a:ea typeface="Segoe UI" pitchFamily="34" charset="0"/>
                <a:cs typeface="Segoe UI" pitchFamily="34" charset="0"/>
              </a:rPr>
              <a:t>6 months</a:t>
            </a:r>
          </a:p>
          <a:p>
            <a:pPr marL="285750" indent="-285750" defTabSz="913237" fontAlgn="base">
              <a:spcBef>
                <a:spcPts val="300"/>
              </a:spcBef>
              <a:buFont typeface="Arial" panose="020B0604020202020204" pitchFamily="34" charset="0"/>
              <a:buChar char="•"/>
              <a:defRPr/>
            </a:pPr>
            <a:r>
              <a:rPr lang="en-IN" sz="1200" b="1" kern="0" dirty="0">
                <a:solidFill>
                  <a:schemeClr val="tx1"/>
                </a:solidFill>
                <a:latin typeface="+mn-lt"/>
                <a:ea typeface="+mn-ea"/>
                <a:cs typeface="Segoe UI" pitchFamily="34" charset="0"/>
              </a:rPr>
              <a:t>Tool: </a:t>
            </a:r>
            <a:r>
              <a:rPr lang="en-IN" sz="1200" kern="0" dirty="0">
                <a:solidFill>
                  <a:schemeClr val="tx1"/>
                </a:solidFill>
                <a:latin typeface="+mn-lt"/>
                <a:ea typeface="+mn-ea"/>
                <a:cs typeface="Segoe UI" pitchFamily="34" charset="0"/>
              </a:rPr>
              <a:t>SIP (Social Intelligence Platform)</a:t>
            </a:r>
          </a:p>
          <a:p>
            <a:pPr marL="285750" indent="-285750" defTabSz="913237" fontAlgn="base">
              <a:spcBef>
                <a:spcPts val="300"/>
              </a:spcBef>
              <a:buFont typeface="Arial" panose="020B0604020202020204" pitchFamily="34" charset="0"/>
              <a:buChar char="•"/>
              <a:defRPr/>
            </a:pPr>
            <a:endParaRPr lang="en-IN" sz="1200" kern="0" dirty="0">
              <a:solidFill>
                <a:schemeClr val="tx1"/>
              </a:solidFill>
              <a:latin typeface="+mn-lt"/>
              <a:ea typeface="+mn-ea"/>
              <a:cs typeface="Segoe UI" pitchFamily="34" charset="0"/>
            </a:endParaRPr>
          </a:p>
          <a:p>
            <a:pPr marL="0" indent="0" defTabSz="913237" fontAlgn="base">
              <a:spcBef>
                <a:spcPts val="300"/>
              </a:spcBef>
              <a:buFont typeface="Arial" panose="020B0604020202020204" pitchFamily="34" charset="0"/>
              <a:buNone/>
              <a:defRPr/>
            </a:pPr>
            <a:r>
              <a:rPr lang="en-IN" sz="1200" kern="0" dirty="0">
                <a:solidFill>
                  <a:schemeClr val="tx1"/>
                </a:solidFill>
                <a:latin typeface="+mn-lt"/>
                <a:ea typeface="+mn-ea"/>
                <a:cs typeface="Segoe UI" pitchFamily="34" charset="0"/>
              </a:rPr>
              <a:t>Findings</a:t>
            </a:r>
          </a:p>
          <a:p>
            <a:pPr marL="182709" indent="-182709" defTabSz="913237" fontAlgn="base">
              <a:spcBef>
                <a:spcPts val="300"/>
              </a:spcBef>
              <a:buSzPct val="120000"/>
              <a:buFont typeface="Arial" pitchFamily="34" charset="0"/>
              <a:buChar char="•"/>
              <a:defRPr/>
            </a:pPr>
            <a:r>
              <a:rPr lang="en-US" sz="1200" kern="0" dirty="0">
                <a:solidFill>
                  <a:schemeClr val="tx1"/>
                </a:solidFill>
                <a:latin typeface="+mn-lt"/>
                <a:ea typeface="Segoe UI" pitchFamily="34" charset="0"/>
                <a:cs typeface="Segoe UI" pitchFamily="34" charset="0"/>
              </a:rPr>
              <a:t>Online social conversation offers a rich supply of desires organically provided by users of Windows 10</a:t>
            </a:r>
          </a:p>
          <a:p>
            <a:pPr marL="182709" indent="-182709" defTabSz="913237" fontAlgn="base">
              <a:spcBef>
                <a:spcPts val="300"/>
              </a:spcBef>
              <a:buSzPct val="120000"/>
              <a:buFont typeface="Arial" pitchFamily="34" charset="0"/>
              <a:buChar char="•"/>
              <a:defRPr/>
            </a:pPr>
            <a:r>
              <a:rPr lang="en-US" sz="1200" kern="0" dirty="0">
                <a:solidFill>
                  <a:schemeClr val="tx1"/>
                </a:solidFill>
                <a:latin typeface="+mn-lt"/>
                <a:ea typeface="Segoe UI" pitchFamily="34" charset="0"/>
                <a:cs typeface="Segoe UI" pitchFamily="34" charset="0"/>
              </a:rPr>
              <a:t>Unmet customer needs fall into nine key buckets – of which </a:t>
            </a:r>
            <a:r>
              <a:rPr lang="en-US" sz="1200" kern="0" dirty="0">
                <a:solidFill>
                  <a:schemeClr val="tx1"/>
                </a:solidFill>
                <a:latin typeface="+mn-lt"/>
                <a:ea typeface="+mn-ea"/>
                <a:cs typeface="Segoe UI" pitchFamily="34" charset="0"/>
              </a:rPr>
              <a:t>the most common is the need to </a:t>
            </a:r>
            <a:r>
              <a:rPr lang="en-US" sz="1200" i="1" kern="0" dirty="0">
                <a:solidFill>
                  <a:schemeClr val="tx1"/>
                </a:solidFill>
                <a:latin typeface="+mn-lt"/>
                <a:ea typeface="+mn-ea"/>
                <a:cs typeface="Segoe UI" pitchFamily="34" charset="0"/>
              </a:rPr>
              <a:t>be more efficient in interactions with their PC</a:t>
            </a:r>
            <a:r>
              <a:rPr lang="en-US" sz="1200" kern="0" dirty="0">
                <a:solidFill>
                  <a:schemeClr val="tx1"/>
                </a:solidFill>
                <a:latin typeface="+mn-lt"/>
                <a:ea typeface="+mn-ea"/>
                <a:cs typeface="Segoe UI" pitchFamily="34" charset="0"/>
              </a:rPr>
              <a:t> followed by ways in which to </a:t>
            </a:r>
            <a:r>
              <a:rPr lang="en-US" sz="1200" i="1" kern="0" dirty="0">
                <a:solidFill>
                  <a:schemeClr val="tx1"/>
                </a:solidFill>
                <a:latin typeface="+mn-lt"/>
                <a:ea typeface="+mn-ea"/>
                <a:cs typeface="Segoe UI" pitchFamily="34" charset="0"/>
              </a:rPr>
              <a:t>enhance their gaming experience </a:t>
            </a:r>
          </a:p>
          <a:p>
            <a:pPr marL="182709" indent="-182709" defTabSz="913237" fontAlgn="base">
              <a:spcBef>
                <a:spcPts val="300"/>
              </a:spcBef>
              <a:buSzPct val="120000"/>
              <a:buFont typeface="Arial" pitchFamily="34" charset="0"/>
              <a:buChar char="•"/>
              <a:defRPr/>
            </a:pPr>
            <a:r>
              <a:rPr lang="en-US" sz="1200" kern="0" dirty="0">
                <a:solidFill>
                  <a:schemeClr val="tx1"/>
                </a:solidFill>
                <a:latin typeface="+mn-lt"/>
                <a:ea typeface="+mn-ea"/>
                <a:cs typeface="Segoe UI" pitchFamily="34" charset="0"/>
              </a:rPr>
              <a:t>The common thread through all unmet needs is the </a:t>
            </a:r>
            <a:r>
              <a:rPr lang="en-US" sz="1200" i="1" kern="0" dirty="0">
                <a:solidFill>
                  <a:schemeClr val="tx1"/>
                </a:solidFill>
                <a:latin typeface="+mn-lt"/>
                <a:ea typeface="+mn-ea"/>
                <a:cs typeface="Segoe UI" pitchFamily="34" charset="0"/>
              </a:rPr>
              <a:t>desire for Windows to fit the customers’ lifestyle,</a:t>
            </a:r>
            <a:r>
              <a:rPr lang="en-US" sz="1200" kern="0" dirty="0">
                <a:solidFill>
                  <a:schemeClr val="tx1"/>
                </a:solidFill>
                <a:latin typeface="+mn-lt"/>
                <a:ea typeface="+mn-ea"/>
                <a:cs typeface="Segoe UI" pitchFamily="34" charset="0"/>
              </a:rPr>
              <a:t> whether that be through entertainment, productivity, or customization </a:t>
            </a:r>
          </a:p>
          <a:p>
            <a:endParaRPr lang="en-US" b="1" dirty="0"/>
          </a:p>
        </p:txBody>
      </p:sp>
      <p:sp>
        <p:nvSpPr>
          <p:cNvPr id="4" name="Slide Number Placeholder 3"/>
          <p:cNvSpPr>
            <a:spLocks noGrp="1"/>
          </p:cNvSpPr>
          <p:nvPr>
            <p:ph type="sldNum" sz="quarter" idx="10"/>
          </p:nvPr>
        </p:nvSpPr>
        <p:spPr/>
        <p:txBody>
          <a:bodyPr/>
          <a:lstStyle/>
          <a:p>
            <a:fld id="{D3FCDF90-CA59-4999-BA92-3F80B38037CC}" type="slidenum">
              <a:rPr lang="en-US" smtClean="0"/>
              <a:t>18</a:t>
            </a:fld>
            <a:endParaRPr lang="en-US"/>
          </a:p>
        </p:txBody>
      </p:sp>
    </p:spTree>
    <p:extLst>
      <p:ext uri="{BB962C8B-B14F-4D97-AF65-F5344CB8AC3E}">
        <p14:creationId xmlns:p14="http://schemas.microsoft.com/office/powerpoint/2010/main" val="126998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b="1" kern="1200" dirty="0">
                <a:solidFill>
                  <a:schemeClr val="tx1"/>
                </a:solidFill>
                <a:effectLst/>
                <a:latin typeface="+mn-lt"/>
                <a:ea typeface="+mn-ea"/>
                <a:cs typeface="+mn-cs"/>
              </a:rPr>
              <a:t>Pandora</a:t>
            </a:r>
            <a:r>
              <a:rPr lang="en-IN" sz="1200" b="1" kern="1200" baseline="0" dirty="0">
                <a:solidFill>
                  <a:schemeClr val="tx1"/>
                </a:solidFill>
                <a:effectLst/>
                <a:latin typeface="+mn-lt"/>
                <a:ea typeface="+mn-ea"/>
                <a:cs typeface="+mn-cs"/>
              </a:rPr>
              <a:t> </a:t>
            </a:r>
            <a:r>
              <a:rPr lang="mr-IN" sz="1200" b="1" kern="1200" baseline="0" dirty="0">
                <a:solidFill>
                  <a:schemeClr val="tx1"/>
                </a:solidFill>
                <a:effectLst/>
                <a:latin typeface="+mn-lt"/>
                <a:ea typeface="+mn-ea"/>
                <a:cs typeface="+mn-cs"/>
              </a:rPr>
              <a:t>–</a:t>
            </a:r>
            <a:r>
              <a:rPr lang="en-IN" sz="1200" b="1" kern="1200" baseline="0" dirty="0">
                <a:solidFill>
                  <a:schemeClr val="tx1"/>
                </a:solidFill>
                <a:effectLst/>
                <a:latin typeface="+mn-lt"/>
                <a:ea typeface="+mn-ea"/>
                <a:cs typeface="+mn-cs"/>
              </a:rPr>
              <a:t> Demand Forecasting</a:t>
            </a:r>
            <a:endParaRPr lang="en-IN" sz="1200" b="1" kern="1200" dirty="0">
              <a:solidFill>
                <a:schemeClr val="tx1"/>
              </a:solidFill>
              <a:effectLst/>
              <a:latin typeface="+mn-lt"/>
              <a:ea typeface="+mn-ea"/>
              <a:cs typeface="+mn-cs"/>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850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baseline="0" dirty="0">
                <a:solidFill>
                  <a:srgbClr val="44546A"/>
                </a:solidFill>
              </a:rPr>
              <a:t>PayPal LVM</a:t>
            </a:r>
          </a:p>
          <a:p>
            <a:endParaRPr lang="en-US" sz="1200" dirty="0"/>
          </a:p>
          <a:p>
            <a:endParaRPr lang="en-IN" sz="1200" baseline="0" dirty="0"/>
          </a:p>
          <a:p>
            <a:r>
              <a:rPr lang="en-US" sz="1200" b="1" dirty="0">
                <a:solidFill>
                  <a:srgbClr val="44546A"/>
                </a:solidFill>
              </a:rPr>
              <a:t>Business Objective: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Manage customer campaigns more efficiently based on various life time stages of customer to get high customer lifetime value.</a:t>
            </a:r>
            <a:endParaRPr lang="en-US" sz="1200" dirty="0">
              <a:solidFill>
                <a:srgbClr val="000000"/>
              </a:solidFill>
            </a:endParaRPr>
          </a:p>
          <a:p>
            <a:pPr marL="0" indent="0">
              <a:buFont typeface="Wingdings" panose="05000000000000000000" pitchFamily="2" charset="2"/>
              <a:buNone/>
            </a:pPr>
            <a:endParaRPr lang="en-US" sz="1200" dirty="0">
              <a:solidFill>
                <a:srgbClr val="000000"/>
              </a:solidFill>
            </a:endParaRP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err="1">
                <a:solidFill>
                  <a:srgbClr val="44546A"/>
                </a:solidFill>
              </a:rPr>
              <a:t>LatentView</a:t>
            </a:r>
            <a:r>
              <a:rPr lang="en-US" sz="1200" b="1" dirty="0">
                <a:solidFill>
                  <a:srgbClr val="44546A"/>
                </a:solidFill>
              </a:rPr>
              <a:t> Solution: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baseline="0"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baseline="0" dirty="0">
                <a:solidFill>
                  <a:srgbClr val="44546A"/>
                </a:solidFill>
              </a:rPr>
              <a:t>Dimensions:</a:t>
            </a:r>
          </a:p>
          <a:p>
            <a:pPr marL="171450" indent="-171450">
              <a:buFont typeface="Arial" panose="020B0604020202020204" pitchFamily="34" charset="0"/>
              <a:buChar char="•"/>
            </a:pPr>
            <a:r>
              <a:rPr lang="en-AU" sz="1200" b="1" dirty="0">
                <a:solidFill>
                  <a:prstClr val="black"/>
                </a:solidFill>
                <a:latin typeface="Segoe UI" panose="020B0502040204020203" pitchFamily="34" charset="0"/>
                <a:ea typeface="Segoe UI" panose="020B0502040204020203" pitchFamily="34" charset="0"/>
                <a:cs typeface="Segoe UI" panose="020B0502040204020203" pitchFamily="34" charset="0"/>
              </a:rPr>
              <a:t>Transaction</a:t>
            </a:r>
            <a:r>
              <a:rPr lang="en-AU" sz="1200" dirty="0">
                <a:solidFill>
                  <a:prstClr val="black"/>
                </a:solidFill>
                <a:latin typeface="Segoe UI" panose="020B0502040204020203" pitchFamily="34" charset="0"/>
                <a:ea typeface="Segoe UI" panose="020B0502040204020203" pitchFamily="34" charset="0"/>
                <a:cs typeface="Segoe UI" panose="020B0502040204020203" pitchFamily="34" charset="0"/>
              </a:rPr>
              <a:t> – Drive overall </a:t>
            </a:r>
            <a:r>
              <a:rPr lang="en-AU" sz="1200" dirty="0" err="1">
                <a:solidFill>
                  <a:prstClr val="black"/>
                </a:solidFill>
                <a:latin typeface="Segoe UI" panose="020B0502040204020203" pitchFamily="34" charset="0"/>
                <a:ea typeface="Segoe UI" panose="020B0502040204020203" pitchFamily="34" charset="0"/>
                <a:cs typeface="Segoe UI" panose="020B0502040204020203" pitchFamily="34" charset="0"/>
              </a:rPr>
              <a:t>Txn</a:t>
            </a:r>
            <a:r>
              <a:rPr lang="en-AU" sz="1200" dirty="0">
                <a:solidFill>
                  <a:prstClr val="black"/>
                </a:solidFill>
                <a:latin typeface="Segoe UI" panose="020B0502040204020203" pitchFamily="34" charset="0"/>
                <a:ea typeface="Segoe UI" panose="020B0502040204020203" pitchFamily="34" charset="0"/>
                <a:cs typeface="Segoe UI" panose="020B0502040204020203" pitchFamily="34" charset="0"/>
              </a:rPr>
              <a:t> velocity</a:t>
            </a:r>
          </a:p>
          <a:p>
            <a:pPr marL="171450" indent="-171450">
              <a:buFont typeface="Arial" panose="020B0604020202020204" pitchFamily="34" charset="0"/>
              <a:buChar char="•"/>
            </a:pPr>
            <a:r>
              <a:rPr lang="en-AU" sz="1200" b="1" dirty="0">
                <a:solidFill>
                  <a:prstClr val="black"/>
                </a:solidFill>
                <a:latin typeface="Segoe UI" panose="020B0502040204020203" pitchFamily="34" charset="0"/>
                <a:ea typeface="Segoe UI" panose="020B0502040204020203" pitchFamily="34" charset="0"/>
                <a:cs typeface="Segoe UI" panose="020B0502040204020203" pitchFamily="34" charset="0"/>
              </a:rPr>
              <a:t>Account</a:t>
            </a:r>
            <a:r>
              <a:rPr lang="en-AU" sz="1200" dirty="0">
                <a:solidFill>
                  <a:prstClr val="black"/>
                </a:solidFill>
                <a:latin typeface="Segoe UI" panose="020B0502040204020203" pitchFamily="34" charset="0"/>
                <a:ea typeface="Segoe UI" panose="020B0502040204020203" pitchFamily="34" charset="0"/>
                <a:cs typeface="Segoe UI" panose="020B0502040204020203" pitchFamily="34" charset="0"/>
              </a:rPr>
              <a:t> – Drive </a:t>
            </a: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is to ensure account is RTT,</a:t>
            </a:r>
            <a:r>
              <a:rPr lang="en-US" sz="1200" baseline="0" dirty="0">
                <a:solidFill>
                  <a:prstClr val="black"/>
                </a:solidFill>
                <a:latin typeface="Segoe UI" panose="020B0502040204020203" pitchFamily="34" charset="0"/>
                <a:ea typeface="Segoe UI" panose="020B0502040204020203" pitchFamily="34" charset="0"/>
                <a:cs typeface="Segoe UI" panose="020B0502040204020203" pitchFamily="34" charset="0"/>
              </a:rPr>
              <a:t> </a:t>
            </a: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Manage Funding Mix</a:t>
            </a:r>
          </a:p>
          <a:p>
            <a:pPr marL="171450" indent="-171450">
              <a:buFont typeface="Arial" panose="020B0604020202020204" pitchFamily="34" charset="0"/>
              <a:buChar char="•"/>
            </a:pPr>
            <a:r>
              <a:rPr lang="en-AU" sz="1200" b="1" dirty="0">
                <a:solidFill>
                  <a:prstClr val="black"/>
                </a:solidFill>
                <a:latin typeface="Segoe UI" panose="020B0502040204020203" pitchFamily="34" charset="0"/>
                <a:ea typeface="Segoe UI" panose="020B0502040204020203" pitchFamily="34" charset="0"/>
                <a:cs typeface="Segoe UI" panose="020B0502040204020203" pitchFamily="34" charset="0"/>
              </a:rPr>
              <a:t>Vertical</a:t>
            </a:r>
            <a:r>
              <a:rPr lang="en-AU" sz="1200" dirty="0">
                <a:solidFill>
                  <a:prstClr val="black"/>
                </a:solidFill>
                <a:latin typeface="Segoe UI" panose="020B0502040204020203" pitchFamily="34" charset="0"/>
                <a:ea typeface="Segoe UI" panose="020B0502040204020203" pitchFamily="34" charset="0"/>
                <a:cs typeface="Segoe UI" panose="020B0502040204020203" pitchFamily="34" charset="0"/>
              </a:rPr>
              <a:t> – Drive </a:t>
            </a:r>
            <a:r>
              <a:rPr lang="en-AU" sz="1200" dirty="0" err="1">
                <a:solidFill>
                  <a:prstClr val="black"/>
                </a:solidFill>
                <a:latin typeface="Segoe UI" panose="020B0502040204020203" pitchFamily="34" charset="0"/>
                <a:ea typeface="Segoe UI" panose="020B0502040204020203" pitchFamily="34" charset="0"/>
                <a:cs typeface="Segoe UI" panose="020B0502040204020203" pitchFamily="34" charset="0"/>
              </a:rPr>
              <a:t>Txns</a:t>
            </a:r>
            <a:r>
              <a:rPr lang="en-AU" sz="1200" dirty="0">
                <a:solidFill>
                  <a:prstClr val="black"/>
                </a:solidFill>
                <a:latin typeface="Segoe UI" panose="020B0502040204020203" pitchFamily="34" charset="0"/>
                <a:ea typeface="Segoe UI" panose="020B0502040204020203" pitchFamily="34" charset="0"/>
                <a:cs typeface="Segoe UI" panose="020B0502040204020203" pitchFamily="34" charset="0"/>
              </a:rPr>
              <a:t> in New Verticals and channel MS/MP</a:t>
            </a:r>
          </a:p>
          <a:p>
            <a:pPr marL="171450" indent="-171450">
              <a:buFont typeface="Arial" panose="020B0604020202020204" pitchFamily="34" charset="0"/>
              <a:buChar char="•"/>
            </a:pPr>
            <a:r>
              <a:rPr lang="en-AU" sz="1200" b="1" dirty="0">
                <a:solidFill>
                  <a:prstClr val="black"/>
                </a:solidFill>
                <a:latin typeface="Segoe UI" panose="020B0502040204020203" pitchFamily="34" charset="0"/>
                <a:ea typeface="Segoe UI" panose="020B0502040204020203" pitchFamily="34" charset="0"/>
                <a:cs typeface="Segoe UI" panose="020B0502040204020203" pitchFamily="34" charset="0"/>
              </a:rPr>
              <a:t>Product</a:t>
            </a:r>
            <a:r>
              <a:rPr lang="en-AU" sz="1200" dirty="0">
                <a:solidFill>
                  <a:prstClr val="black"/>
                </a:solidFill>
                <a:latin typeface="Segoe UI" panose="020B0502040204020203" pitchFamily="34" charset="0"/>
                <a:ea typeface="Segoe UI" panose="020B0502040204020203" pitchFamily="34" charset="0"/>
                <a:cs typeface="Segoe UI" panose="020B0502040204020203" pitchFamily="34" charset="0"/>
              </a:rPr>
              <a:t> – Drive Product Adoption and drive </a:t>
            </a:r>
            <a:r>
              <a:rPr lang="en-AU" sz="1200" dirty="0" err="1">
                <a:solidFill>
                  <a:prstClr val="black"/>
                </a:solidFill>
                <a:latin typeface="Segoe UI" panose="020B0502040204020203" pitchFamily="34" charset="0"/>
                <a:ea typeface="Segoe UI" panose="020B0502040204020203" pitchFamily="34" charset="0"/>
                <a:cs typeface="Segoe UI" panose="020B0502040204020203" pitchFamily="34" charset="0"/>
              </a:rPr>
              <a:t>Txns</a:t>
            </a:r>
            <a:r>
              <a:rPr lang="en-AU" sz="1200" dirty="0">
                <a:solidFill>
                  <a:prstClr val="black"/>
                </a:solidFill>
                <a:latin typeface="Segoe UI" panose="020B0502040204020203" pitchFamily="34" charset="0"/>
                <a:ea typeface="Segoe UI" panose="020B0502040204020203" pitchFamily="34" charset="0"/>
                <a:cs typeface="Segoe UI" panose="020B0502040204020203" pitchFamily="34" charset="0"/>
              </a:rPr>
              <a:t> in new products</a:t>
            </a:r>
          </a:p>
          <a:p>
            <a:pPr marL="171450" indent="-171450">
              <a:buFont typeface="Arial" panose="020B0604020202020204" pitchFamily="34" charset="0"/>
              <a:buChar char="•"/>
            </a:pPr>
            <a:r>
              <a:rPr lang="en-AU" sz="1200" b="1" dirty="0">
                <a:solidFill>
                  <a:prstClr val="black"/>
                </a:solidFill>
                <a:latin typeface="Segoe UI" panose="020B0502040204020203" pitchFamily="34" charset="0"/>
                <a:ea typeface="Segoe UI" panose="020B0502040204020203" pitchFamily="34" charset="0"/>
                <a:cs typeface="Segoe UI" panose="020B0502040204020203" pitchFamily="34" charset="0"/>
              </a:rPr>
              <a:t>Corridor</a:t>
            </a:r>
            <a:r>
              <a:rPr lang="en-AU" sz="1200" dirty="0">
                <a:solidFill>
                  <a:prstClr val="black"/>
                </a:solidFill>
                <a:latin typeface="Segoe UI" panose="020B0502040204020203" pitchFamily="34" charset="0"/>
                <a:ea typeface="Segoe UI" panose="020B0502040204020203" pitchFamily="34" charset="0"/>
                <a:cs typeface="Segoe UI" panose="020B0502040204020203" pitchFamily="34" charset="0"/>
              </a:rPr>
              <a:t> – Drive cross border </a:t>
            </a:r>
            <a:r>
              <a:rPr lang="en-AU" sz="1200" dirty="0" err="1">
                <a:solidFill>
                  <a:prstClr val="black"/>
                </a:solidFill>
                <a:latin typeface="Segoe UI" panose="020B0502040204020203" pitchFamily="34" charset="0"/>
                <a:ea typeface="Segoe UI" panose="020B0502040204020203" pitchFamily="34" charset="0"/>
                <a:cs typeface="Segoe UI" panose="020B0502040204020203" pitchFamily="34" charset="0"/>
              </a:rPr>
              <a:t>Txns</a:t>
            </a:r>
            <a:r>
              <a:rPr lang="en-AU" sz="1200" dirty="0">
                <a:solidFill>
                  <a:prstClr val="black"/>
                </a:solidFill>
                <a:latin typeface="Segoe UI" panose="020B0502040204020203" pitchFamily="34" charset="0"/>
                <a:ea typeface="Segoe UI" panose="020B0502040204020203" pitchFamily="34" charset="0"/>
                <a:cs typeface="Segoe UI" panose="020B0502040204020203" pitchFamily="34" charset="0"/>
              </a:rPr>
              <a:t> and drive corridor activity </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5748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b="1" dirty="0" err="1"/>
              <a:t>Equinix</a:t>
            </a:r>
            <a:r>
              <a:rPr lang="en-IN" b="1" dirty="0"/>
              <a:t> </a:t>
            </a:r>
            <a:r>
              <a:rPr lang="mr-IN" b="1" dirty="0"/>
              <a:t>–</a:t>
            </a:r>
            <a:r>
              <a:rPr lang="en-IN" b="1" dirty="0"/>
              <a:t> Power Forecasting</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200" b="1" kern="1200" dirty="0">
              <a:solidFill>
                <a:schemeClr val="tx1"/>
              </a:solidFill>
              <a:effectLst/>
              <a:latin typeface="+mn-lt"/>
              <a:ea typeface="+mn-ea"/>
              <a:cs typeface="+mn-cs"/>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387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err="1"/>
              <a:t>SolveIT</a:t>
            </a:r>
            <a:r>
              <a:rPr lang="en-IN" b="1" baseline="0" dirty="0"/>
              <a:t> </a:t>
            </a:r>
            <a:r>
              <a:rPr lang="mr-IN" b="1" baseline="0" dirty="0"/>
              <a:t>–</a:t>
            </a:r>
            <a:r>
              <a:rPr lang="en-IN" b="1" baseline="0" dirty="0"/>
              <a:t> </a:t>
            </a:r>
            <a:r>
              <a:rPr lang="en-IN" b="1" baseline="0" dirty="0" err="1"/>
              <a:t>LatentView</a:t>
            </a:r>
            <a:r>
              <a:rPr lang="en-IN" b="1" baseline="0" dirty="0"/>
              <a:t> Proprietary CLV Platform</a:t>
            </a:r>
            <a:endParaRPr lang="en-IN" b="1" dirty="0"/>
          </a:p>
          <a:p>
            <a:endParaRPr lang="en-US" b="1" dirty="0"/>
          </a:p>
        </p:txBody>
      </p:sp>
      <p:sp>
        <p:nvSpPr>
          <p:cNvPr id="4" name="Slide Number Placeholder 3"/>
          <p:cNvSpPr>
            <a:spLocks noGrp="1"/>
          </p:cNvSpPr>
          <p:nvPr>
            <p:ph type="sldNum" sz="quarter" idx="10"/>
          </p:nvPr>
        </p:nvSpPr>
        <p:spPr/>
        <p:txBody>
          <a:bodyPr/>
          <a:lstStyle/>
          <a:p>
            <a:fld id="{D3FCDF90-CA59-4999-BA92-3F80B38037CC}" type="slidenum">
              <a:rPr lang="en-US" smtClean="0"/>
              <a:t>21</a:t>
            </a:fld>
            <a:endParaRPr lang="en-US"/>
          </a:p>
        </p:txBody>
      </p:sp>
    </p:spTree>
    <p:extLst>
      <p:ext uri="{BB962C8B-B14F-4D97-AF65-F5344CB8AC3E}">
        <p14:creationId xmlns:p14="http://schemas.microsoft.com/office/powerpoint/2010/main" val="1960654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Intuit </a:t>
            </a:r>
            <a:r>
              <a:rPr lang="mr-IN" b="1" dirty="0"/>
              <a:t>–</a:t>
            </a:r>
            <a:r>
              <a:rPr lang="en-US" b="1" dirty="0"/>
              <a:t> Attribution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Business Context</a:t>
            </a:r>
          </a:p>
          <a:p>
            <a:pPr marL="285750" indent="-285750" algn="just">
              <a:lnSpc>
                <a:spcPct val="114000"/>
              </a:lnSpc>
              <a:spcAft>
                <a:spcPts val="600"/>
              </a:spcAft>
              <a:buClr>
                <a:schemeClr val="accent4">
                  <a:lumMod val="50000"/>
                </a:schemeClr>
              </a:buClr>
              <a:buFont typeface="Arial" panose="020B0604020202020204" pitchFamily="34" charset="0"/>
              <a:buChar char="•"/>
              <a:defRPr/>
            </a:pPr>
            <a:r>
              <a:rPr lang="en-US" sz="1100" noProof="1">
                <a:solidFill>
                  <a:schemeClr val="accent4">
                    <a:lumMod val="50000"/>
                  </a:schemeClr>
                </a:solidFill>
                <a:latin typeface="Segoe UI" panose="020B0502040204020203" pitchFamily="34" charset="0"/>
                <a:ea typeface="Segoe UI" panose="020B0502040204020203" pitchFamily="34" charset="0"/>
                <a:cs typeface="Segoe UI" panose="020B0502040204020203" pitchFamily="34" charset="0"/>
              </a:rPr>
              <a:t>Measure the contribution and cross channel impact of TV ads in driving signups across all web channels </a:t>
            </a:r>
          </a:p>
          <a:p>
            <a:pPr marL="285750" indent="-285750" algn="just">
              <a:lnSpc>
                <a:spcPct val="114000"/>
              </a:lnSpc>
              <a:buClr>
                <a:schemeClr val="accent4">
                  <a:lumMod val="50000"/>
                </a:schemeClr>
              </a:buClr>
              <a:buFont typeface="Arial" panose="020B0604020202020204" pitchFamily="34" charset="0"/>
              <a:buChar char="•"/>
              <a:defRPr/>
            </a:pPr>
            <a:r>
              <a:rPr lang="en-US" sz="1100" noProof="1">
                <a:solidFill>
                  <a:schemeClr val="accent4">
                    <a:lumMod val="50000"/>
                  </a:schemeClr>
                </a:solidFill>
                <a:latin typeface="Segoe UI" panose="020B0502040204020203" pitchFamily="34" charset="0"/>
                <a:ea typeface="Segoe UI" panose="020B0502040204020203" pitchFamily="34" charset="0"/>
                <a:cs typeface="Segoe UI" panose="020B0502040204020203" pitchFamily="34" charset="0"/>
              </a:rPr>
              <a:t>Web Channels</a:t>
            </a:r>
          </a:p>
          <a:p>
            <a:pPr marL="742950" lvl="1" indent="-285750" algn="just">
              <a:lnSpc>
                <a:spcPct val="114000"/>
              </a:lnSpc>
              <a:buClr>
                <a:schemeClr val="accent4">
                  <a:lumMod val="50000"/>
                </a:schemeClr>
              </a:buClr>
              <a:buFont typeface="Arial" panose="020B0604020202020204" pitchFamily="34" charset="0"/>
              <a:buChar char="•"/>
              <a:defRPr/>
            </a:pPr>
            <a:r>
              <a:rPr lang="en-US" sz="1100" noProof="1">
                <a:solidFill>
                  <a:schemeClr val="accent4">
                    <a:lumMod val="50000"/>
                  </a:schemeClr>
                </a:solidFill>
                <a:latin typeface="Segoe UI" panose="020B0502040204020203" pitchFamily="34" charset="0"/>
                <a:ea typeface="Segoe UI" panose="020B0502040204020203" pitchFamily="34" charset="0"/>
                <a:cs typeface="Segoe UI" panose="020B0502040204020203" pitchFamily="34" charset="0"/>
              </a:rPr>
              <a:t>Direct (Intuit.com, QB.com, Payroll.com, QBOE.com)</a:t>
            </a:r>
          </a:p>
          <a:p>
            <a:pPr marL="742950" lvl="1" indent="-285750" algn="just">
              <a:lnSpc>
                <a:spcPct val="114000"/>
              </a:lnSpc>
              <a:buClr>
                <a:schemeClr val="accent4">
                  <a:lumMod val="50000"/>
                </a:schemeClr>
              </a:buClr>
              <a:buFont typeface="Arial" panose="020B0604020202020204" pitchFamily="34" charset="0"/>
              <a:buChar char="•"/>
              <a:defRPr/>
            </a:pPr>
            <a:r>
              <a:rPr lang="en-US" sz="1100" noProof="1">
                <a:solidFill>
                  <a:schemeClr val="accent4">
                    <a:lumMod val="50000"/>
                  </a:schemeClr>
                </a:solidFill>
                <a:latin typeface="Segoe UI" panose="020B0502040204020203" pitchFamily="34" charset="0"/>
                <a:ea typeface="Segoe UI" panose="020B0502040204020203" pitchFamily="34" charset="0"/>
                <a:cs typeface="Segoe UI" panose="020B0502040204020203" pitchFamily="34" charset="0"/>
              </a:rPr>
              <a:t>Organic Search, PPC </a:t>
            </a:r>
          </a:p>
          <a:p>
            <a:pPr marL="742950" lvl="1" indent="-285750" algn="just">
              <a:lnSpc>
                <a:spcPct val="114000"/>
              </a:lnSpc>
              <a:buClr>
                <a:schemeClr val="accent4">
                  <a:lumMod val="50000"/>
                </a:schemeClr>
              </a:buClr>
              <a:buFont typeface="Arial" panose="020B0604020202020204" pitchFamily="34" charset="0"/>
              <a:buChar char="•"/>
              <a:defRPr/>
            </a:pPr>
            <a:r>
              <a:rPr lang="en-US" sz="1100" noProof="1">
                <a:solidFill>
                  <a:schemeClr val="accent4">
                    <a:lumMod val="50000"/>
                  </a:schemeClr>
                </a:solidFill>
                <a:latin typeface="Segoe UI" panose="020B0502040204020203" pitchFamily="34" charset="0"/>
                <a:ea typeface="Segoe UI" panose="020B0502040204020203" pitchFamily="34" charset="0"/>
                <a:cs typeface="Segoe UI" panose="020B0502040204020203" pitchFamily="34" charset="0"/>
              </a:rPr>
              <a:t>Other: Accountants Direct, Affiliate, Display, Mobile, OEM, Payroll.com, Start Another Company and Telesales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LatentView</a:t>
            </a:r>
            <a:r>
              <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Solution</a:t>
            </a:r>
          </a:p>
          <a:p>
            <a:pPr marL="190500" indent="-190500" algn="just">
              <a:lnSpc>
                <a:spcPct val="114000"/>
              </a:lnSpc>
              <a:spcAft>
                <a:spcPts val="300"/>
              </a:spcAft>
              <a:buClr>
                <a:schemeClr val="accent1">
                  <a:lumMod val="50000"/>
                </a:schemeClr>
              </a:buClr>
              <a:buFont typeface="Arial" panose="020B0604020202020204" pitchFamily="34" charset="0"/>
              <a:buChar char="•"/>
              <a:defRPr/>
            </a:pPr>
            <a:r>
              <a:rPr lang="en-US" sz="12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 Triangulation Technique was carried out to measure the impact of TV ads</a:t>
            </a:r>
          </a:p>
          <a:p>
            <a:pPr marL="190500" indent="-190500" algn="just">
              <a:lnSpc>
                <a:spcPct val="114000"/>
              </a:lnSpc>
              <a:spcAft>
                <a:spcPts val="600"/>
              </a:spcAft>
              <a:buClr>
                <a:schemeClr val="accent1">
                  <a:lumMod val="50000"/>
                </a:schemeClr>
              </a:buClr>
              <a:buFont typeface="Arial" panose="020B0604020202020204" pitchFamily="34" charset="0"/>
              <a:buChar char="•"/>
              <a:defRPr/>
            </a:pPr>
            <a:r>
              <a:rPr lang="en-US" sz="12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Two regression-modeling approaches  (Top-down – Aggregate Level and Bottoms-up Channel wise) and cross-tab analysis was conducted to identify the impact of TV advertisements. </a:t>
            </a:r>
          </a:p>
          <a:p>
            <a:pPr marL="190500" indent="-190500" algn="just">
              <a:lnSpc>
                <a:spcPct val="114000"/>
              </a:lnSpc>
              <a:spcAft>
                <a:spcPts val="600"/>
              </a:spcAft>
              <a:buClr>
                <a:schemeClr val="accent1">
                  <a:lumMod val="50000"/>
                </a:schemeClr>
              </a:buClr>
              <a:buFont typeface="Arial" panose="020B0604020202020204" pitchFamily="34" charset="0"/>
              <a:buChar char="•"/>
              <a:defRPr/>
            </a:pPr>
            <a:r>
              <a:rPr lang="en-US" sz="12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The hypothesis was that TV drove sign-ups through channels (and very little through Direct attribution)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Business Benefits</a:t>
            </a:r>
            <a:endPar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190500" indent="-190500" algn="just">
              <a:lnSpc>
                <a:spcPct val="114000"/>
              </a:lnSpc>
              <a:spcAft>
                <a:spcPts val="600"/>
              </a:spcAft>
              <a:buClr>
                <a:schemeClr val="accent6">
                  <a:lumMod val="50000"/>
                </a:schemeClr>
              </a:buClr>
              <a:buFont typeface="Arial" panose="020B0604020202020204" pitchFamily="34" charset="0"/>
              <a:buChar char="•"/>
              <a:defRPr/>
            </a:pPr>
            <a:r>
              <a:rPr lang="en-US" sz="12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1 in every 6 signups can be attributed to TV in the period and TV stands out as an important touch point in influencing signup decision</a:t>
            </a:r>
          </a:p>
          <a:p>
            <a:pPr marL="190500" indent="-190500" algn="just">
              <a:lnSpc>
                <a:spcPct val="114000"/>
              </a:lnSpc>
              <a:spcAft>
                <a:spcPts val="600"/>
              </a:spcAft>
              <a:buClr>
                <a:schemeClr val="accent6">
                  <a:lumMod val="50000"/>
                </a:schemeClr>
              </a:buClr>
              <a:buFont typeface="Arial" panose="020B0604020202020204" pitchFamily="34" charset="0"/>
              <a:buChar char="•"/>
              <a:defRPr/>
            </a:pPr>
            <a:r>
              <a:rPr lang="en-US" sz="12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Helped business change their strategic decision (which was initially to pause TV advertising) to continue investing aggressively through this channel</a:t>
            </a:r>
          </a:p>
          <a:p>
            <a:pPr marL="190500" indent="-190500" algn="just">
              <a:lnSpc>
                <a:spcPct val="114000"/>
              </a:lnSpc>
              <a:spcAft>
                <a:spcPts val="600"/>
              </a:spcAft>
              <a:buClr>
                <a:schemeClr val="accent6">
                  <a:lumMod val="50000"/>
                </a:schemeClr>
              </a:buClr>
              <a:buFont typeface="Arial" panose="020B0604020202020204" pitchFamily="34" charset="0"/>
              <a:buChar char="•"/>
              <a:defRPr/>
            </a:pPr>
            <a:r>
              <a:rPr lang="en-US" sz="12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TV’s influence in driving organic signups is a clear indicator of the very wide audience it can reach </a:t>
            </a:r>
          </a:p>
          <a:p>
            <a:endParaRPr lang="en-US" b="1" dirty="0"/>
          </a:p>
        </p:txBody>
      </p:sp>
      <p:sp>
        <p:nvSpPr>
          <p:cNvPr id="4" name="Slide Number Placeholder 3"/>
          <p:cNvSpPr>
            <a:spLocks noGrp="1"/>
          </p:cNvSpPr>
          <p:nvPr>
            <p:ph type="sldNum" sz="quarter" idx="10"/>
          </p:nvPr>
        </p:nvSpPr>
        <p:spPr/>
        <p:txBody>
          <a:bodyPr/>
          <a:lstStyle/>
          <a:p>
            <a:fld id="{D3FCDF90-CA59-4999-BA92-3F80B38037CC}" type="slidenum">
              <a:rPr lang="en-US" smtClean="0"/>
              <a:t>22</a:t>
            </a:fld>
            <a:endParaRPr lang="en-US"/>
          </a:p>
        </p:txBody>
      </p:sp>
    </p:spTree>
    <p:extLst>
      <p:ext uri="{BB962C8B-B14F-4D97-AF65-F5344CB8AC3E}">
        <p14:creationId xmlns:p14="http://schemas.microsoft.com/office/powerpoint/2010/main" val="197795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Walmart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People Dashboards</a:t>
            </a: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2608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Sysco </a:t>
            </a:r>
            <a:r>
              <a:rPr lang="mr-IN" b="1" dirty="0"/>
              <a:t>–</a:t>
            </a:r>
            <a:r>
              <a:rPr lang="en-US" b="1" dirty="0"/>
              <a:t> Data</a:t>
            </a:r>
            <a:r>
              <a:rPr lang="en-US" b="1" baseline="0" dirty="0"/>
              <a:t> Engineering </a:t>
            </a:r>
            <a:r>
              <a:rPr lang="mr-IN" b="1" baseline="0" dirty="0"/>
              <a:t>–</a:t>
            </a:r>
            <a:r>
              <a:rPr lang="en-US" b="1" baseline="0" dirty="0"/>
              <a:t> SEED Platform</a:t>
            </a:r>
            <a:endParaRPr lang="en-US" b="1" dirty="0"/>
          </a:p>
        </p:txBody>
      </p:sp>
      <p:sp>
        <p:nvSpPr>
          <p:cNvPr id="4" name="Slide Number Placeholder 3"/>
          <p:cNvSpPr>
            <a:spLocks noGrp="1"/>
          </p:cNvSpPr>
          <p:nvPr>
            <p:ph type="sldNum" sz="quarter" idx="10"/>
          </p:nvPr>
        </p:nvSpPr>
        <p:spPr/>
        <p:txBody>
          <a:bodyPr/>
          <a:lstStyle/>
          <a:p>
            <a:fld id="{D3FCDF90-CA59-4999-BA92-3F80B38037CC}" type="slidenum">
              <a:rPr lang="en-US" smtClean="0"/>
              <a:t>24</a:t>
            </a:fld>
            <a:endParaRPr lang="en-US"/>
          </a:p>
        </p:txBody>
      </p:sp>
    </p:spTree>
    <p:extLst>
      <p:ext uri="{BB962C8B-B14F-4D97-AF65-F5344CB8AC3E}">
        <p14:creationId xmlns:p14="http://schemas.microsoft.com/office/powerpoint/2010/main" val="1365422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IN" b="1" dirty="0"/>
              <a:t>Warner</a:t>
            </a:r>
            <a:r>
              <a:rPr lang="en-IN" b="1" baseline="0" dirty="0"/>
              <a:t> Bros </a:t>
            </a:r>
            <a:r>
              <a:rPr lang="mr-IN" b="1" baseline="0" dirty="0"/>
              <a:t>–</a:t>
            </a:r>
            <a:r>
              <a:rPr lang="en-IN" b="1" baseline="0" dirty="0"/>
              <a:t> Digital Supply Chain (Data Engineering)</a:t>
            </a:r>
            <a:endParaRPr lang="en-IN" b="1" dirty="0"/>
          </a:p>
          <a:p>
            <a:endParaRPr lang="en-US" b="1" dirty="0"/>
          </a:p>
        </p:txBody>
      </p:sp>
      <p:sp>
        <p:nvSpPr>
          <p:cNvPr id="4" name="Slide Number Placeholder 3"/>
          <p:cNvSpPr>
            <a:spLocks noGrp="1"/>
          </p:cNvSpPr>
          <p:nvPr>
            <p:ph type="sldNum" sz="quarter" idx="10"/>
          </p:nvPr>
        </p:nvSpPr>
        <p:spPr/>
        <p:txBody>
          <a:bodyPr/>
          <a:lstStyle/>
          <a:p>
            <a:fld id="{D3FCDF90-CA59-4999-BA92-3F80B38037CC}" type="slidenum">
              <a:rPr lang="en-US" smtClean="0"/>
              <a:t>25</a:t>
            </a:fld>
            <a:endParaRPr lang="en-US"/>
          </a:p>
        </p:txBody>
      </p:sp>
    </p:spTree>
    <p:extLst>
      <p:ext uri="{BB962C8B-B14F-4D97-AF65-F5344CB8AC3E}">
        <p14:creationId xmlns:p14="http://schemas.microsoft.com/office/powerpoint/2010/main" val="235911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eBay</a:t>
            </a:r>
            <a:r>
              <a:rPr lang="en-IN" b="1" baseline="0" dirty="0"/>
              <a:t> – Online Survey Design (Primary Marketing Research)</a:t>
            </a:r>
            <a:endParaRPr lang="en-IN" b="1" dirty="0"/>
          </a:p>
          <a:p>
            <a:endParaRPr lang="en-US" b="1" dirty="0"/>
          </a:p>
        </p:txBody>
      </p:sp>
      <p:sp>
        <p:nvSpPr>
          <p:cNvPr id="4" name="Slide Number Placeholder 3"/>
          <p:cNvSpPr>
            <a:spLocks noGrp="1"/>
          </p:cNvSpPr>
          <p:nvPr>
            <p:ph type="sldNum" sz="quarter" idx="10"/>
          </p:nvPr>
        </p:nvSpPr>
        <p:spPr/>
        <p:txBody>
          <a:bodyPr/>
          <a:lstStyle/>
          <a:p>
            <a:fld id="{D3FCDF90-CA59-4999-BA92-3F80B38037CC}" type="slidenum">
              <a:rPr lang="en-US" smtClean="0"/>
              <a:t>26</a:t>
            </a:fld>
            <a:endParaRPr lang="en-US"/>
          </a:p>
        </p:txBody>
      </p:sp>
    </p:spTree>
    <p:extLst>
      <p:ext uri="{BB962C8B-B14F-4D97-AF65-F5344CB8AC3E}">
        <p14:creationId xmlns:p14="http://schemas.microsoft.com/office/powerpoint/2010/main" val="415644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6" name="Shape 556"/>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557" name="Shape 557"/>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27</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2748007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Intuit – Revenue Leakage Analysis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Business Context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 leading financial software provider and payment processing company wanted</a:t>
            </a:r>
            <a:r>
              <a:rPr lang="en-US" sz="1200" kern="0" dirty="0">
                <a:solidFill>
                  <a:prstClr val="black"/>
                </a:solidFill>
                <a:latin typeface="Segoe UI" panose="020B0502040204020203" pitchFamily="34" charset="0"/>
                <a:ea typeface="Segoe UI" panose="020B0502040204020203" pitchFamily="34" charset="0"/>
                <a:cs typeface="Segoe UI" panose="020B0502040204020203" pitchFamily="34" charset="0"/>
              </a:rPr>
              <a:t> to identify the reasons behind the drop in their revenue for a particular month for a specific product offering segment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LV Solution</a:t>
            </a:r>
          </a:p>
          <a:p>
            <a:pPr marL="108936" marR="0" lvl="0" indent="-108936" algn="just" defTabSz="6831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Identified the group of merchants contributing to negative revenue</a:t>
            </a:r>
          </a:p>
          <a:p>
            <a:pPr marL="108936" marR="0" lvl="0" indent="-108936" algn="just" defTabSz="6831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prstClr val="black"/>
                </a:solidFill>
                <a:latin typeface="Segoe UI" panose="020B0502040204020203" pitchFamily="34" charset="0"/>
                <a:ea typeface="Segoe UI" panose="020B0502040204020203" pitchFamily="34" charset="0"/>
                <a:cs typeface="Segoe UI" panose="020B0502040204020203" pitchFamily="34" charset="0"/>
              </a:rPr>
              <a:t>Segmented them based on their transactional behavior as – Incorrect Rates &amp; Volume Shift Behavior segments (consistent with the formula for revenue)</a:t>
            </a: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108936" marR="0" lvl="0" indent="-108936" algn="just" defTabSz="6831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Performed a merchant</a:t>
            </a:r>
            <a:r>
              <a:rPr kumimoji="0" lang="en-US" sz="1200" b="0" i="0" u="none" strike="noStrike" kern="0" cap="none" spc="0" normalizeH="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level analysis to identify their impact</a:t>
            </a:r>
          </a:p>
          <a:p>
            <a:pPr marL="108936" marR="0" lvl="0" indent="-108936" algn="just" defTabSz="6831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just" defTabSz="68318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Business Impact</a:t>
            </a:r>
          </a:p>
          <a:p>
            <a:pPr marL="108936" marR="0" lvl="0" indent="-108936" algn="just" defTabSz="6831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Identified the issues with the database</a:t>
            </a:r>
            <a:r>
              <a:rPr kumimoji="0" lang="en-US" sz="1200" b="0" i="0" u="none" strike="noStrike" kern="0" cap="none" spc="0" normalizeH="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in terms of the rates they were being charged</a:t>
            </a:r>
          </a:p>
          <a:p>
            <a:pPr marL="108936" marR="0" lvl="0" indent="-108936" algn="just" defTabSz="6831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baseline="0" dirty="0">
                <a:solidFill>
                  <a:prstClr val="black"/>
                </a:solidFill>
                <a:latin typeface="Segoe UI" panose="020B0502040204020203" pitchFamily="34" charset="0"/>
                <a:ea typeface="Segoe UI" panose="020B0502040204020203" pitchFamily="34" charset="0"/>
                <a:cs typeface="Segoe UI" panose="020B0502040204020203" pitchFamily="34" charset="0"/>
              </a:rPr>
              <a:t>Identified</a:t>
            </a:r>
            <a:r>
              <a:rPr lang="en-US" sz="1200" kern="0" dirty="0">
                <a:solidFill>
                  <a:prstClr val="black"/>
                </a:solidFill>
                <a:latin typeface="Segoe UI" panose="020B0502040204020203" pitchFamily="34" charset="0"/>
                <a:ea typeface="Segoe UI" panose="020B0502040204020203" pitchFamily="34" charset="0"/>
                <a:cs typeface="Segoe UI" panose="020B0502040204020203" pitchFamily="34" charset="0"/>
              </a:rPr>
              <a:t> the behavioral pattern of the merchants between Swiped &amp; Keyed Volume, which caused a revenue impact of 1.15M</a:t>
            </a:r>
          </a:p>
          <a:p>
            <a:pPr marL="108936" marR="0" lvl="0" indent="-108936" algn="just" defTabSz="6831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108936" marR="0" lvl="0" indent="-108936" algn="just" defTabSz="6831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just" defTabSz="68318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Revenue Impact Split:</a:t>
            </a:r>
          </a:p>
          <a:p>
            <a:r>
              <a:rPr lang="en-IN" dirty="0"/>
              <a:t>Out of 116 k active merchants, 29k merchants showed a revenue drop from 3.01% to 2.69%</a:t>
            </a:r>
          </a:p>
          <a:p>
            <a:r>
              <a:rPr lang="en-IN" dirty="0"/>
              <a:t>Out of the 29k, 11k merchants showed volume shift from keyed (low cost) to swiped (high cost) resulting in a 1.15M revenue drop. </a:t>
            </a:r>
          </a:p>
          <a:p>
            <a:r>
              <a:rPr lang="en-IN" dirty="0"/>
              <a:t>The earlier mix of keyed to swiped was 30:70 which changed to 50:50 post the new pricing scheme.</a:t>
            </a:r>
          </a:p>
          <a:p>
            <a:endParaRPr lang="en-IN" dirty="0"/>
          </a:p>
          <a:p>
            <a:r>
              <a:rPr lang="en-IN" dirty="0"/>
              <a:t>9k merchants were being charged lower rates accounting for 0.18% revenue drop i.e. 580k</a:t>
            </a:r>
          </a:p>
          <a:p>
            <a:endParaRPr lang="en-IN" dirty="0"/>
          </a:p>
          <a:p>
            <a:r>
              <a:rPr lang="en-IN" dirty="0"/>
              <a:t>7.8k merchants were part of a campaign that lowered the revenue from 680k to 322k</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51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r>
              <a:rPr lang="en-IN" b="1" dirty="0"/>
              <a:t>Hotwire-</a:t>
            </a:r>
            <a:r>
              <a:rPr lang="en-IN" b="1" baseline="0" dirty="0"/>
              <a:t> OPM bidding</a:t>
            </a:r>
          </a:p>
          <a:p>
            <a:endParaRPr lang="en-IN" baseline="0" dirty="0"/>
          </a:p>
          <a:p>
            <a:pPr algn="just">
              <a:buClr>
                <a:srgbClr val="0061B2"/>
              </a:buClr>
              <a:buSzPct val="100000"/>
              <a:defRPr/>
            </a:pPr>
            <a:r>
              <a:rPr lang="en-US" sz="1100" b="1" dirty="0">
                <a:solidFill>
                  <a:srgbClr val="44546A"/>
                </a:solidFill>
              </a:rPr>
              <a:t>Business Objective:</a:t>
            </a:r>
          </a:p>
          <a:p>
            <a:pPr algn="just">
              <a:buClr>
                <a:srgbClr val="0061B2"/>
              </a:buClr>
              <a:buSzPct val="100000"/>
              <a:defRPr/>
            </a:pPr>
            <a:r>
              <a:rPr lang="en-US" sz="1100" b="0" dirty="0">
                <a:solidFill>
                  <a:srgbClr val="44546A"/>
                </a:solidFill>
              </a:rPr>
              <a:t>Minimize the bidding</a:t>
            </a:r>
            <a:r>
              <a:rPr lang="en-US" sz="1100" b="0" baseline="0" dirty="0">
                <a:solidFill>
                  <a:srgbClr val="44546A"/>
                </a:solidFill>
              </a:rPr>
              <a:t> cost to reduce advertisement cost and higher conversion rate by getting the first spots.</a:t>
            </a:r>
            <a:endParaRPr lang="en-US" sz="1100" dirty="0">
              <a:solidFill>
                <a:srgbClr val="000000"/>
              </a:solidFill>
            </a:endParaRPr>
          </a:p>
          <a:p>
            <a:pPr marL="0" indent="0">
              <a:buFont typeface="Wingdings" panose="05000000000000000000" pitchFamily="2" charset="2"/>
              <a:buNone/>
            </a:pPr>
            <a:endParaRPr lang="en-US" sz="11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1" dirty="0" err="1">
                <a:solidFill>
                  <a:srgbClr val="44546A"/>
                </a:solidFill>
              </a:rPr>
              <a:t>LatentView</a:t>
            </a:r>
            <a:r>
              <a:rPr lang="en-US" sz="1100" b="1" dirty="0">
                <a:solidFill>
                  <a:srgbClr val="44546A"/>
                </a:solidFill>
              </a:rPr>
              <a:t> Solution: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latin typeface="Segoe UI" panose="020B0502040204020203" pitchFamily="34" charset="0"/>
                <a:cs typeface="Segoe UI" panose="020B0502040204020203" pitchFamily="34" charset="0"/>
              </a:rPr>
              <a:t>K-means clustering was used and 2,514 cities were put under 10 clusters.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latin typeface="Segoe UI" panose="020B0502040204020203" pitchFamily="34" charset="0"/>
                <a:cs typeface="Segoe UI" panose="020B0502040204020203" pitchFamily="34" charset="0"/>
              </a:rPr>
              <a:t>Entire Forecasting process which uses exponential smoothing is automated and acts a tool for prediction.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latin typeface="Segoe UI" panose="020B0502040204020203" pitchFamily="34" charset="0"/>
                <a:cs typeface="Segoe UI" panose="020B0502040204020203" pitchFamily="34" charset="0"/>
              </a:rPr>
              <a:t>This tool iterates through every city at each DTA(Days to arrival) level and does prediction for the upcoming week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latin typeface="Segoe UI" panose="020B0502040204020203" pitchFamily="34" charset="0"/>
                <a:cs typeface="Segoe UI" panose="020B0502040204020203" pitchFamily="34" charset="0"/>
              </a:rPr>
              <a:t>We get the forecasted </a:t>
            </a:r>
            <a:r>
              <a:rPr lang="en-US" sz="1200" dirty="0" err="1">
                <a:latin typeface="Segoe UI" panose="020B0502040204020203" pitchFamily="34" charset="0"/>
                <a:cs typeface="Segoe UI" panose="020B0502040204020203" pitchFamily="34" charset="0"/>
              </a:rPr>
              <a:t>Quoters</a:t>
            </a:r>
            <a:r>
              <a:rPr lang="en-US" sz="1200" dirty="0">
                <a:latin typeface="Segoe UI" panose="020B0502040204020203" pitchFamily="34" charset="0"/>
                <a:cs typeface="Segoe UI" panose="020B0502040204020203" pitchFamily="34" charset="0"/>
              </a:rPr>
              <a:t>, </a:t>
            </a:r>
            <a:r>
              <a:rPr lang="en-US" sz="1200" dirty="0" err="1">
                <a:latin typeface="Segoe UI" panose="020B0502040204020203" pitchFamily="34" charset="0"/>
                <a:cs typeface="Segoe UI" panose="020B0502040204020203" pitchFamily="34" charset="0"/>
              </a:rPr>
              <a:t>Txns</a:t>
            </a:r>
            <a:r>
              <a:rPr lang="en-US" sz="1200" dirty="0">
                <a:latin typeface="Segoe UI" panose="020B0502040204020203" pitchFamily="34" charset="0"/>
                <a:cs typeface="Segoe UI" panose="020B0502040204020203" pitchFamily="34" charset="0"/>
              </a:rPr>
              <a:t> and PR as a result and the tool also calculates the breakeven CPC for each City * DTA combination.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1200" cap="none" spc="-96" normalizeH="0" baseline="0" noProof="0" dirty="0" err="1">
                <a:ln w="3175">
                  <a:noFill/>
                </a:ln>
                <a:solidFill>
                  <a:schemeClr val="tx1"/>
                </a:solidFill>
                <a:effectLst/>
                <a:uLnTx/>
                <a:uFillTx/>
                <a:ea typeface="Segoe UI" panose="020B0502040204020203" pitchFamily="34" charset="0"/>
                <a:cs typeface="Segoe UI" panose="020B0502040204020203" pitchFamily="34" charset="0"/>
              </a:rPr>
              <a:t>Quoters</a:t>
            </a:r>
            <a:r>
              <a:rPr kumimoji="0" lang="en-US"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 </a:t>
            </a:r>
            <a:r>
              <a:rPr kumimoji="0" lang="en-US"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No. of people who will hit the </a:t>
            </a:r>
            <a:r>
              <a:rPr lang="en-US" sz="1100" b="0" i="0" kern="1200" dirty="0">
                <a:solidFill>
                  <a:schemeClr val="tx1"/>
                </a:solidFill>
                <a:effectLst/>
                <a:latin typeface="+mn-lt"/>
                <a:ea typeface="+mn-ea"/>
                <a:cs typeface="+mn-cs"/>
              </a:rPr>
              <a:t>hotwire site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Transaction : </a:t>
            </a:r>
            <a:r>
              <a:rPr kumimoji="0" lang="en-US"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No. of people who transit on hotwire  </a:t>
            </a:r>
            <a:r>
              <a:rPr lang="en-US" sz="1200" b="0" i="0" kern="1200" dirty="0">
                <a:solidFill>
                  <a:schemeClr val="tx1"/>
                </a:solidFill>
                <a:effectLst/>
                <a:latin typeface="+mn-lt"/>
                <a:ea typeface="+mn-ea"/>
                <a:cs typeface="+mn-cs"/>
              </a:rPr>
              <a:t>after redirecting </a:t>
            </a:r>
            <a:endParaRPr kumimoji="0" lang="en-US"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AU" sz="11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Purchase Rate </a:t>
            </a:r>
            <a:r>
              <a:rPr kumimoji="0" lang="en-AU" sz="11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r>
              <a:rPr kumimoji="0" lang="en-US" sz="1100" b="0" i="0" u="none" strike="noStrike" kern="1200" cap="none" spc="0" normalizeH="0" baseline="0" noProof="0" dirty="0">
                <a:ln>
                  <a:noFill/>
                </a:ln>
                <a:solidFill>
                  <a:schemeClr val="tx1"/>
                </a:solidFill>
                <a:effectLst/>
                <a:uLnTx/>
                <a:uFillTx/>
                <a:latin typeface="+mn-lt"/>
                <a:ea typeface="+mn-ea"/>
                <a:cs typeface="+mn-cs"/>
              </a:rPr>
              <a:t> T</a:t>
            </a:r>
            <a:r>
              <a:rPr lang="en-US" sz="1100" b="0" i="0" kern="1200" dirty="0" err="1">
                <a:solidFill>
                  <a:schemeClr val="tx1"/>
                </a:solidFill>
                <a:effectLst/>
                <a:latin typeface="+mn-lt"/>
                <a:ea typeface="+mn-ea"/>
                <a:cs typeface="+mn-cs"/>
              </a:rPr>
              <a:t>ransaction</a:t>
            </a:r>
            <a:r>
              <a:rPr lang="en-US" sz="1100" b="0" i="0" kern="1200" dirty="0">
                <a:solidFill>
                  <a:schemeClr val="tx1"/>
                </a:solidFill>
                <a:effectLst/>
                <a:latin typeface="+mn-lt"/>
                <a:ea typeface="+mn-ea"/>
                <a:cs typeface="+mn-cs"/>
              </a:rPr>
              <a:t>/</a:t>
            </a:r>
            <a:r>
              <a:rPr lang="en-US" sz="1100" b="0" i="0" kern="1200" dirty="0" err="1">
                <a:solidFill>
                  <a:schemeClr val="tx1"/>
                </a:solidFill>
                <a:effectLst/>
                <a:latin typeface="+mn-lt"/>
                <a:ea typeface="+mn-ea"/>
                <a:cs typeface="+mn-cs"/>
              </a:rPr>
              <a:t>Quoters</a:t>
            </a:r>
            <a:endParaRPr kumimoji="0" lang="en-AU" sz="11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5155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r>
              <a:rPr lang="en-IN" b="1" baseline="0" dirty="0"/>
              <a:t>Hotwire- NPS</a:t>
            </a:r>
          </a:p>
          <a:p>
            <a:endParaRPr lang="en-IN" baseline="0" dirty="0"/>
          </a:p>
          <a:p>
            <a:pPr algn="just">
              <a:buClr>
                <a:srgbClr val="0061B2"/>
              </a:buClr>
              <a:buSzPct val="100000"/>
              <a:defRPr/>
            </a:pPr>
            <a:r>
              <a:rPr lang="en-US" sz="1200" b="1" dirty="0">
                <a:solidFill>
                  <a:srgbClr val="44546A"/>
                </a:solidFill>
              </a:rPr>
              <a:t>Business Objective:</a:t>
            </a:r>
          </a:p>
          <a:p>
            <a:pPr marL="0" lvl="0" indent="0">
              <a:spcAft>
                <a:spcPts val="600"/>
              </a:spcAft>
              <a:buFont typeface="Wingdings" panose="05000000000000000000" pitchFamily="2" charset="2"/>
              <a:buNone/>
            </a:pPr>
            <a:r>
              <a:rPr lang="en-IN" sz="1200" dirty="0">
                <a:ea typeface="Segoe UI" panose="020B0502040204020203" pitchFamily="34" charset="0"/>
                <a:cs typeface="Segoe UI" panose="020B0502040204020203" pitchFamily="34" charset="0"/>
              </a:rPr>
              <a:t>Identify the drivers for NPS score and the impact of NPS on repeat purchases</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err="1">
                <a:solidFill>
                  <a:srgbClr val="44546A"/>
                </a:solidFill>
              </a:rPr>
              <a:t>LatentView</a:t>
            </a:r>
            <a:r>
              <a:rPr lang="en-US" sz="1200" b="1" dirty="0">
                <a:solidFill>
                  <a:srgbClr val="44546A"/>
                </a:solidFill>
              </a:rPr>
              <a:t> Solution: </a:t>
            </a:r>
            <a:endParaRPr kumimoji="0" lang="en-IN" sz="1200" b="1" i="0" u="sng" strike="noStrike" kern="0" cap="none" spc="0" normalizeH="0" baseline="0" noProof="0" dirty="0">
              <a:ln>
                <a:noFill/>
              </a:ln>
              <a:solidFill>
                <a:schemeClr val="tx1"/>
              </a:solidFill>
              <a:effectLst/>
              <a:uLnTx/>
              <a:uFillTx/>
            </a:endParaRP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IN" sz="1200" dirty="0">
                <a:ea typeface="Segoe UI" panose="020B0502040204020203" pitchFamily="34" charset="0"/>
                <a:cs typeface="Segoe UI" panose="020B0502040204020203" pitchFamily="34" charset="0"/>
              </a:rPr>
              <a:t>Identified the factors driving NPS by text mining of NPS survey feedback</a:t>
            </a:r>
          </a:p>
          <a:p>
            <a:pPr marL="285750" indent="-285750">
              <a:spcAft>
                <a:spcPts val="600"/>
              </a:spcAft>
              <a:buFont typeface="Wingdings" panose="05000000000000000000" pitchFamily="2" charset="2"/>
              <a:buChar char="§"/>
            </a:pPr>
            <a:r>
              <a:rPr lang="en-IN" sz="1200" dirty="0">
                <a:ea typeface="Segoe UI" panose="020B0502040204020203" pitchFamily="34" charset="0"/>
                <a:cs typeface="Segoe UI" panose="020B0502040204020203" pitchFamily="34" charset="0"/>
              </a:rPr>
              <a:t>Identified the drivers of NPS and quantified their influence using a regression approach</a:t>
            </a:r>
          </a:p>
          <a:p>
            <a:pPr marL="285750" indent="-285750">
              <a:spcAft>
                <a:spcPts val="600"/>
              </a:spcAft>
              <a:buFont typeface="Wingdings" panose="05000000000000000000" pitchFamily="2" charset="2"/>
              <a:buChar char="§"/>
            </a:pPr>
            <a:endParaRPr kumimoji="0" lang="en-IN" sz="1200" b="1" i="0" u="sng" strike="noStrike" kern="0" cap="none" spc="0" normalizeH="0" baseline="0" noProof="0" dirty="0">
              <a:ln>
                <a:noFill/>
              </a:ln>
              <a:solidFill>
                <a:schemeClr val="tx1"/>
              </a:solidFill>
              <a:effectLst/>
              <a:uLnTx/>
              <a:uFillTx/>
              <a:ea typeface="Segoe UI" panose="020B0502040204020203" pitchFamily="34" charset="0"/>
              <a:cs typeface="Segoe UI" panose="020B0502040204020203" pitchFamily="34" charset="0"/>
            </a:endParaRPr>
          </a:p>
          <a:p>
            <a:pPr marL="0" indent="0">
              <a:spcAft>
                <a:spcPts val="600"/>
              </a:spcAft>
              <a:buFont typeface="Wingdings" panose="05000000000000000000" pitchFamily="2" charset="2"/>
              <a:buNone/>
            </a:pPr>
            <a:endParaRPr kumimoji="0" lang="en-IN" sz="1200" b="1" i="0" u="sng" strike="noStrike" kern="0" cap="none" spc="0" normalizeH="0" baseline="0" noProof="0" dirty="0">
              <a:ln>
                <a:noFill/>
              </a:ln>
              <a:solidFill>
                <a:schemeClr val="tx1"/>
              </a:solidFill>
              <a:effectLst/>
              <a:uLnTx/>
              <a:uFillTx/>
              <a:ea typeface="Segoe UI" panose="020B0502040204020203" pitchFamily="34" charset="0"/>
              <a:cs typeface="Segoe UI" panose="020B0502040204020203" pitchFamily="34" charset="0"/>
            </a:endParaRPr>
          </a:p>
          <a:p>
            <a:pPr marL="0" indent="0">
              <a:spcAft>
                <a:spcPts val="600"/>
              </a:spcAft>
              <a:buFont typeface="Wingdings" panose="05000000000000000000" pitchFamily="2" charset="2"/>
              <a:buNone/>
            </a:pPr>
            <a:r>
              <a:rPr kumimoji="0" lang="en-IN" sz="1200" b="1" i="0" u="sng" strike="noStrike" kern="0" cap="none" spc="0" normalizeH="0" baseline="0" noProof="0" dirty="0">
                <a:ln>
                  <a:noFill/>
                </a:ln>
                <a:solidFill>
                  <a:schemeClr val="tx1"/>
                </a:solidFill>
                <a:effectLst/>
                <a:uLnTx/>
                <a:uFillTx/>
                <a:ea typeface="Segoe UI" panose="020B0502040204020203" pitchFamily="34" charset="0"/>
                <a:cs typeface="Segoe UI" panose="020B0502040204020203" pitchFamily="34" charset="0"/>
              </a:rPr>
              <a:t>Process:</a:t>
            </a:r>
          </a:p>
          <a:p>
            <a:pPr marL="0" indent="0">
              <a:spcAft>
                <a:spcPts val="600"/>
              </a:spcAft>
              <a:buFont typeface="Wingdings" panose="05000000000000000000" pitchFamily="2" charset="2"/>
              <a:buNone/>
            </a:pPr>
            <a:endParaRPr kumimoji="0" lang="en-IN" sz="1200" b="1" i="0" u="sng" strike="noStrike" kern="0" cap="none" spc="0" normalizeH="0" baseline="0" noProof="0" dirty="0">
              <a:ln>
                <a:noFill/>
              </a:ln>
              <a:solidFill>
                <a:schemeClr val="tx1"/>
              </a:solidFill>
              <a:effectLst/>
              <a:uLnTx/>
              <a:uFillTx/>
              <a:ea typeface="Segoe UI" panose="020B0502040204020203" pitchFamily="34" charset="0"/>
              <a:cs typeface="Segoe UI" panose="020B0502040204020203" pitchFamily="34" charset="0"/>
            </a:endParaRPr>
          </a:p>
          <a:p>
            <a:pPr marL="0" indent="0" algn="l">
              <a:spcAft>
                <a:spcPts val="600"/>
              </a:spcAft>
              <a:buFont typeface="Wingdings" panose="05000000000000000000" pitchFamily="2" charset="2"/>
              <a:buNone/>
            </a:pPr>
            <a:r>
              <a:rPr kumimoji="0" lang="en-IN" sz="1200" b="0" i="0" u="none" strike="noStrike" kern="0" cap="none" spc="0" normalizeH="0" baseline="0" noProof="0" dirty="0">
                <a:ln>
                  <a:noFill/>
                </a:ln>
                <a:solidFill>
                  <a:schemeClr val="tx1"/>
                </a:solidFill>
                <a:effectLst/>
                <a:uLnTx/>
                <a:uFillTx/>
                <a:ea typeface="Segoe UI" panose="020B0502040204020203" pitchFamily="34" charset="0"/>
                <a:cs typeface="Segoe UI" panose="020B0502040204020203" pitchFamily="34" charset="0"/>
              </a:rPr>
              <a:t>Data collected from post purchase survey</a:t>
            </a:r>
            <a:br>
              <a:rPr kumimoji="0" lang="en-IN" sz="1200" b="0" i="0" u="none" strike="noStrike" kern="0" cap="none" spc="0" normalizeH="0" baseline="0" noProof="0" dirty="0">
                <a:ln>
                  <a:noFill/>
                </a:ln>
                <a:solidFill>
                  <a:schemeClr val="tx1"/>
                </a:solidFill>
                <a:effectLst/>
                <a:uLnTx/>
                <a:uFillTx/>
                <a:ea typeface="Segoe UI" panose="020B0502040204020203" pitchFamily="34" charset="0"/>
                <a:cs typeface="Segoe UI" panose="020B0502040204020203" pitchFamily="34" charset="0"/>
              </a:rPr>
            </a:br>
            <a:r>
              <a:rPr kumimoji="0" lang="en-IN" sz="1200" b="0" i="0" u="none" strike="noStrike" kern="0" cap="none" spc="0" normalizeH="0" baseline="0" noProof="0" dirty="0">
                <a:ln>
                  <a:noFill/>
                </a:ln>
                <a:solidFill>
                  <a:schemeClr val="tx1"/>
                </a:solidFill>
                <a:effectLst/>
                <a:uLnTx/>
                <a:uFillTx/>
                <a:ea typeface="Segoe UI" panose="020B0502040204020203" pitchFamily="34" charset="0"/>
                <a:cs typeface="Segoe UI" panose="020B0502040204020203" pitchFamily="34" charset="0"/>
              </a:rPr>
              <a:t>Text mining on survey data to identify detractors and promoters for NPS score.</a:t>
            </a:r>
          </a:p>
          <a:p>
            <a:pPr marL="0" indent="0">
              <a:spcAft>
                <a:spcPts val="600"/>
              </a:spcAft>
              <a:buFont typeface="Wingdings" panose="05000000000000000000" pitchFamily="2" charset="2"/>
              <a:buNone/>
            </a:pPr>
            <a:r>
              <a:rPr lang="en-IN" sz="1200" dirty="0">
                <a:ea typeface="Segoe UI" panose="020B0502040204020203" pitchFamily="34" charset="0"/>
                <a:cs typeface="Segoe UI" panose="020B0502040204020203" pitchFamily="34" charset="0"/>
              </a:rPr>
              <a:t>Identified the drivers of NPS and quantified their influence using a regression approach</a:t>
            </a:r>
          </a:p>
          <a:p>
            <a:pPr marL="0" indent="0">
              <a:spcAft>
                <a:spcPts val="600"/>
              </a:spcAft>
              <a:buFont typeface="Wingdings" panose="05000000000000000000" pitchFamily="2" charset="2"/>
              <a:buNone/>
            </a:pPr>
            <a:endParaRPr kumimoji="0" lang="en-IN" sz="1200" b="1" i="0" u="sng" strike="noStrike" kern="0" cap="none" spc="0" normalizeH="0" baseline="0" noProof="0" dirty="0">
              <a:ln>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1" i="0" u="sng" strike="noStrike" kern="0" cap="none" spc="0" normalizeH="0" baseline="0" noProof="0" dirty="0">
                <a:ln>
                  <a:noFill/>
                </a:ln>
                <a:solidFill>
                  <a:schemeClr val="tx1"/>
                </a:solidFill>
                <a:effectLst/>
                <a:uLnTx/>
                <a:uFillTx/>
                <a:ea typeface="Segoe UI" panose="020B0502040204020203" pitchFamily="34" charset="0"/>
                <a:cs typeface="Segoe UI" panose="020B0502040204020203" pitchFamily="34" charset="0"/>
              </a:rPr>
              <a:t>Business benefit:</a:t>
            </a:r>
            <a:br>
              <a:rPr kumimoji="0" lang="en-IN" sz="1200" b="1" i="0" u="sng" strike="noStrike" kern="0" cap="none" spc="0" normalizeH="0" baseline="0" noProof="0" dirty="0">
                <a:ln>
                  <a:noFill/>
                </a:ln>
                <a:solidFill>
                  <a:schemeClr val="tx1"/>
                </a:solidFill>
                <a:effectLst/>
                <a:uLnTx/>
                <a:uFillTx/>
                <a:ea typeface="Segoe UI" panose="020B0502040204020203" pitchFamily="34" charset="0"/>
                <a:cs typeface="Segoe UI" panose="020B0502040204020203" pitchFamily="34" charset="0"/>
              </a:rPr>
            </a:br>
            <a:r>
              <a:rPr lang="en-IN" sz="1200" dirty="0">
                <a:ea typeface="Segoe UI" panose="020B0502040204020203" pitchFamily="34" charset="0"/>
                <a:cs typeface="Segoe UI" panose="020B0502040204020203" pitchFamily="34" charset="0"/>
              </a:rPr>
              <a:t>Helped ascertain the importance of the post purchase survey and tracking of customer NPS level</a:t>
            </a:r>
          </a:p>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IN" sz="1200" dirty="0">
                <a:ea typeface="Segoe UI" panose="020B0502040204020203" pitchFamily="34" charset="0"/>
                <a:cs typeface="Segoe UI" panose="020B0502040204020203" pitchFamily="34" charset="0"/>
              </a:rPr>
              <a:t>Client used the findings to identify entire neighbourhoods where inventory needed to be improved and build a checklist of features to rate future partners and suppliers</a:t>
            </a:r>
          </a:p>
          <a:p>
            <a:pPr marL="0" indent="0">
              <a:spcAft>
                <a:spcPts val="600"/>
              </a:spcAft>
              <a:buFont typeface="Wingdings" panose="05000000000000000000" pitchFamily="2" charset="2"/>
              <a:buNone/>
            </a:pPr>
            <a:endParaRPr kumimoji="0" lang="en-IN" sz="1200" b="1" i="0" u="sng" strike="noStrike" kern="0" cap="none" spc="0" normalizeH="0" baseline="0" noProof="0" dirty="0">
              <a:ln>
                <a:noFill/>
              </a:ln>
              <a:solidFill>
                <a:schemeClr val="tx1"/>
              </a:solidFill>
              <a:effectLst/>
              <a:uLnTx/>
              <a:uFillTx/>
              <a:ea typeface="Segoe UI" panose="020B0502040204020203" pitchFamily="34" charset="0"/>
              <a:cs typeface="Segoe UI" panose="020B0502040204020203" pitchFamily="34" charset="0"/>
            </a:endParaRPr>
          </a:p>
          <a:p>
            <a:pPr marL="0" indent="0">
              <a:spcAft>
                <a:spcPts val="600"/>
              </a:spcAft>
              <a:buFont typeface="Wingdings" panose="05000000000000000000" pitchFamily="2" charset="2"/>
              <a:buNone/>
            </a:pPr>
            <a:endParaRPr kumimoji="0" lang="en-IN" sz="1200" b="1" i="0" u="sng" strike="noStrike" kern="0" cap="none" spc="0" normalizeH="0" baseline="0" noProof="0" dirty="0">
              <a:ln>
                <a:noFill/>
              </a:ln>
              <a:solidFill>
                <a:schemeClr val="tx1"/>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Significant Effect: </a:t>
            </a:r>
            <a:endParaRPr kumimoji="0" lang="en-IN" sz="1200" b="1" i="0" u="sng" strike="noStrike" kern="0" cap="none" spc="0" normalizeH="0" baseline="0" noProof="0" dirty="0">
              <a:ln>
                <a:noFill/>
              </a:ln>
              <a:solidFill>
                <a:schemeClr val="tx1"/>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dirty="0">
                <a:latin typeface="+mn-lt"/>
                <a:ea typeface="ＭＳ Ｐゴシック" charset="0"/>
                <a:cs typeface="Segoe UI" panose="020B0502040204020203" pitchFamily="34" charset="0"/>
              </a:rPr>
              <a:t>Solution</a:t>
            </a:r>
            <a:r>
              <a:rPr lang="en-US" sz="1400" baseline="0" dirty="0">
                <a:latin typeface="+mn-lt"/>
                <a:ea typeface="ＭＳ Ｐゴシック" charset="0"/>
                <a:cs typeface="Segoe UI" panose="020B0502040204020203" pitchFamily="34" charset="0"/>
              </a:rPr>
              <a:t> provide a potential increase of </a:t>
            </a:r>
            <a:r>
              <a:rPr lang="en-US" sz="1400" dirty="0">
                <a:latin typeface="+mn-lt"/>
                <a:ea typeface="ＭＳ Ｐゴシック" charset="0"/>
                <a:cs typeface="Segoe UI" panose="020B0502040204020203" pitchFamily="34" charset="0"/>
              </a:rPr>
              <a:t>15% </a:t>
            </a:r>
            <a:r>
              <a:rPr lang="en-US" sz="1400" baseline="0" dirty="0">
                <a:latin typeface="+mn-lt"/>
                <a:ea typeface="ＭＳ Ｐゴシック" charset="0"/>
                <a:cs typeface="Segoe UI" panose="020B0502040204020203" pitchFamily="34" charset="0"/>
              </a:rPr>
              <a:t>r</a:t>
            </a:r>
            <a:r>
              <a:rPr lang="en-US" sz="1400" dirty="0">
                <a:latin typeface="+mn-lt"/>
                <a:ea typeface="ＭＳ Ｐゴシック" charset="0"/>
                <a:cs typeface="Segoe UI" panose="020B0502040204020203" pitchFamily="34" charset="0"/>
              </a:rPr>
              <a:t>epeat transactions of the customer </a:t>
            </a:r>
            <a:endParaRPr lang="en-US" sz="1400" dirty="0">
              <a:latin typeface="+mn-lt"/>
              <a:cs typeface="Segoe UI" panose="020B0502040204020203" pitchFamily="34" charset="0"/>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72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r>
              <a:rPr lang="en-US" sz="1200" b="1" kern="1200" baseline="0" dirty="0" err="1">
                <a:solidFill>
                  <a:schemeClr val="tx1"/>
                </a:solidFill>
                <a:latin typeface="+mn-lt"/>
                <a:ea typeface="+mn-ea"/>
                <a:cs typeface="+mn-cs"/>
              </a:rPr>
              <a:t>Pepsico</a:t>
            </a:r>
            <a:r>
              <a:rPr lang="en-US" sz="1200" b="1" kern="1200" baseline="0" dirty="0">
                <a:solidFill>
                  <a:schemeClr val="tx1"/>
                </a:solidFill>
                <a:latin typeface="+mn-lt"/>
                <a:ea typeface="+mn-ea"/>
                <a:cs typeface="+mn-cs"/>
              </a:rPr>
              <a:t> – Warehousing Stops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Business Objective:</a:t>
            </a:r>
          </a:p>
          <a:p>
            <a:pPr marL="285750" indent="-285750">
              <a:buFont typeface="Arial" panose="020B0604020202020204" pitchFamily="34" charset="0"/>
              <a:buChar char="•"/>
            </a:pPr>
            <a:r>
              <a:rPr lang="en-US" sz="1200" dirty="0"/>
              <a:t>Understand the reason why LPA falls short of expected target of 800 cases/hr./ door </a:t>
            </a:r>
          </a:p>
          <a:p>
            <a:pPr marL="285750" indent="-285750">
              <a:buFont typeface="Arial" panose="020B0604020202020204" pitchFamily="34" charset="0"/>
              <a:buChar char="•"/>
            </a:pPr>
            <a:r>
              <a:rPr lang="en-US" sz="1200" dirty="0"/>
              <a:t>Develop a dashboard to identify and compare the scenarios of LPA performance</a:t>
            </a:r>
            <a:endParaRPr lang="en-IN" sz="1200" dirty="0"/>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LV Solution:</a:t>
            </a:r>
          </a:p>
          <a:p>
            <a:pPr marL="285750" indent="-285750">
              <a:buFont typeface="Arial" panose="020B0604020202020204" pitchFamily="34" charset="0"/>
              <a:buChar char="•"/>
            </a:pPr>
            <a:r>
              <a:rPr lang="en-US" sz="1200" dirty="0"/>
              <a:t>Identification of processes around LPA which might have a  significant impact on LPA performance</a:t>
            </a:r>
          </a:p>
          <a:p>
            <a:pPr marL="285750" indent="-285750">
              <a:buFont typeface="Arial" panose="020B0604020202020204" pitchFamily="34" charset="0"/>
              <a:buChar char="•"/>
            </a:pPr>
            <a:r>
              <a:rPr lang="en-US" sz="1200" dirty="0"/>
              <a:t>Use Disco (Process Mining tool) to find the bottle necks in the warehouse process</a:t>
            </a:r>
          </a:p>
          <a:p>
            <a:pPr marL="742950" lvl="1" indent="-285750">
              <a:buFont typeface="Arial" panose="020B0604020202020204" pitchFamily="34" charset="0"/>
              <a:buChar char="•"/>
            </a:pPr>
            <a:r>
              <a:rPr lang="en-IN" sz="1200" dirty="0"/>
              <a:t>Pick Belt not sending enough cases to Pick Acc.</a:t>
            </a:r>
          </a:p>
          <a:p>
            <a:pPr marL="742950" lvl="1" indent="-285750">
              <a:buFont typeface="Arial" panose="020B0604020202020204" pitchFamily="34" charset="0"/>
              <a:buChar char="•"/>
            </a:pPr>
            <a:r>
              <a:rPr lang="en-IN" sz="1200" dirty="0"/>
              <a:t>Pick account is unable to process that many cases in time</a:t>
            </a:r>
          </a:p>
          <a:p>
            <a:pPr marL="742950" lvl="1" indent="-285750">
              <a:buFont typeface="Arial" panose="020B0604020202020204" pitchFamily="34" charset="0"/>
              <a:buChar char="•"/>
            </a:pPr>
            <a:r>
              <a:rPr lang="en-IN" sz="1200" dirty="0"/>
              <a:t>Speed of LPA is reduced since distribution merge is at its full capacity (unable to take anymore cases)</a:t>
            </a:r>
          </a:p>
          <a:p>
            <a:endParaRPr lang="en-US" sz="1200" kern="1200" baseline="0" dirty="0">
              <a:solidFill>
                <a:schemeClr val="tx1"/>
              </a:solidFill>
              <a:latin typeface="+mn-lt"/>
              <a:ea typeface="+mn-ea"/>
              <a:cs typeface="+mn-cs"/>
            </a:endParaRPr>
          </a:p>
          <a:p>
            <a:r>
              <a:rPr lang="en-IN" sz="1200" b="1" dirty="0">
                <a:solidFill>
                  <a:srgbClr val="000000"/>
                </a:solidFill>
                <a:ea typeface="Segoe UI" pitchFamily="34" charset="0"/>
                <a:cs typeface="Segoe UI" pitchFamily="34" charset="0"/>
              </a:rPr>
              <a:t>Findings: </a:t>
            </a:r>
          </a:p>
          <a:p>
            <a:pPr marL="285750" indent="-285750">
              <a:buFont typeface="Arial" panose="020B0604020202020204" pitchFamily="34" charset="0"/>
              <a:buChar char="•"/>
            </a:pPr>
            <a:r>
              <a:rPr lang="en-US" sz="1200" dirty="0"/>
              <a:t>18% percent of cases are stuck at carton sorted area since its not able to map them to the exact aisle lift pickup area </a:t>
            </a:r>
          </a:p>
          <a:p>
            <a:pPr marL="285750" indent="-285750">
              <a:buFont typeface="Arial" panose="020B0604020202020204" pitchFamily="34" charset="0"/>
              <a:buChar char="•"/>
            </a:pPr>
            <a:r>
              <a:rPr lang="en-US" sz="1200" dirty="0"/>
              <a:t>20% percent of cases are being diverted back to carton sorted from the aisle lift pickup as they arrived at wrong aisle</a:t>
            </a:r>
            <a:endParaRPr lang="en-IN" sz="1200" dirty="0"/>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Business Benefits:</a:t>
            </a:r>
          </a:p>
          <a:p>
            <a:pPr marL="114300" lvl="0" indent="-114300">
              <a:lnSpc>
                <a:spcPct val="150000"/>
              </a:lnSpc>
              <a:spcAft>
                <a:spcPts val="200"/>
              </a:spcAft>
              <a:buFont typeface="Arial" pitchFamily="34" charset="0"/>
              <a:buChar char="•"/>
              <a:defRPr/>
            </a:pPr>
            <a:r>
              <a:rPr lang="en-IN" sz="1200" dirty="0">
                <a:solidFill>
                  <a:srgbClr val="000000"/>
                </a:solidFill>
              </a:rPr>
              <a:t>Cases processed increased to 680/hr./ door</a:t>
            </a:r>
          </a:p>
          <a:p>
            <a:pPr marL="114300" lvl="0" indent="-114300">
              <a:lnSpc>
                <a:spcPct val="150000"/>
              </a:lnSpc>
              <a:spcAft>
                <a:spcPts val="200"/>
              </a:spcAft>
              <a:buFont typeface="Arial" pitchFamily="34" charset="0"/>
              <a:buChar char="•"/>
              <a:defRPr/>
            </a:pPr>
            <a:r>
              <a:rPr lang="en-US" sz="1200" dirty="0">
                <a:solidFill>
                  <a:srgbClr val="000000"/>
                </a:solidFill>
              </a:rPr>
              <a:t> Inventory levels reduced from 48 to 45 days</a:t>
            </a:r>
          </a:p>
          <a:p>
            <a:pPr marL="114300" lvl="0" indent="-114300">
              <a:lnSpc>
                <a:spcPct val="150000"/>
              </a:lnSpc>
              <a:spcAft>
                <a:spcPts val="200"/>
              </a:spcAft>
              <a:buFont typeface="Arial" pitchFamily="34" charset="0"/>
              <a:buChar char="•"/>
              <a:defRPr/>
            </a:pPr>
            <a:r>
              <a:rPr lang="en-IN" sz="1200" dirty="0">
                <a:solidFill>
                  <a:srgbClr val="000000"/>
                </a:solidFill>
              </a:rPr>
              <a:t> Savings of $1 MN per packaging line</a:t>
            </a:r>
            <a:endParaRPr kumimoji="0" lang="en-US" sz="1200" b="0" i="0" u="none" strike="noStrike" kern="1200" cap="none" spc="0" normalizeH="0" baseline="0" noProof="0" dirty="0">
              <a:ln>
                <a:noFill/>
              </a:ln>
              <a:solidFill>
                <a:srgbClr val="000000"/>
              </a:solidFill>
              <a:effectLst/>
              <a:uLnTx/>
              <a:uFillTx/>
              <a:latin typeface="+mn-lt"/>
              <a:ea typeface="+mn-ea"/>
              <a:cs typeface="+mn-cs"/>
            </a:endParaRPr>
          </a:p>
          <a:p>
            <a:endParaRPr lang="en-US" sz="1200" kern="1200" baseline="0" dirty="0">
              <a:solidFill>
                <a:schemeClr val="tx1"/>
              </a:solidFill>
              <a:latin typeface="+mn-lt"/>
              <a:ea typeface="+mn-ea"/>
              <a:cs typeface="+mn-cs"/>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1562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en-IN" b="1" dirty="0" err="1"/>
              <a:t>Pepsico</a:t>
            </a:r>
            <a:r>
              <a:rPr lang="en-IN" b="1" dirty="0"/>
              <a:t> – Events</a:t>
            </a:r>
            <a:r>
              <a:rPr lang="en-IN" b="1" baseline="0" dirty="0"/>
              <a:t> Analytics using Social Listening for Marketing Activation</a:t>
            </a:r>
            <a:endParaRPr lang="en-IN" b="1" dirty="0"/>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6449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Standard Life Investments – Enhancing Client &amp; Marketing Relations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sng"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Business Objective</a:t>
            </a:r>
          </a:p>
          <a:p>
            <a:r>
              <a:rPr lang="en-US" sz="1200" b="1" kern="0" dirty="0">
                <a:solidFill>
                  <a:srgbClr val="44546A"/>
                </a:solidFill>
                <a:latin typeface="Segoe UI" panose="020B0502040204020203" pitchFamily="34" charset="0"/>
                <a:cs typeface="Segoe UI" panose="020B0502040204020203" pitchFamily="34" charset="0"/>
              </a:rPr>
              <a:t>Digital transformation &amp; Data driven strategy to drive engagement among both institutional &amp; wholesale clients</a:t>
            </a:r>
          </a:p>
          <a:p>
            <a:pPr marL="61901" marR="0" lvl="0" indent="-61901" algn="just" defTabSz="914400" rtl="0" eaLnBrk="1" fontAlgn="auto" latinLnBrk="0" hangingPunct="1">
              <a:lnSpc>
                <a:spcPct val="100000"/>
              </a:lnSpc>
              <a:spcBef>
                <a:spcPts val="0"/>
              </a:spcBef>
              <a:spcAft>
                <a:spcPts val="0"/>
              </a:spcAft>
              <a:buClr>
                <a:srgbClr val="0061B2"/>
              </a:buClr>
              <a:buSzPct val="100000"/>
              <a:buFont typeface="Calibri"/>
              <a:buChar char="•"/>
              <a:tabLst/>
              <a:defRPr/>
            </a:pPr>
            <a:r>
              <a:rPr lang="en-US" sz="1200" kern="0" dirty="0">
                <a:solidFill>
                  <a:srgbClr val="44546A"/>
                </a:solidFill>
                <a:latin typeface="Segoe UI" panose="020B0502040204020203" pitchFamily="34" charset="0"/>
                <a:cs typeface="Segoe UI" panose="020B0502040204020203" pitchFamily="34" charset="0"/>
              </a:rPr>
              <a:t>Maintain appropriate levels of Relationship Management &amp; Communication Contact with clients</a:t>
            </a:r>
          </a:p>
          <a:p>
            <a:pPr marL="61901" marR="0" lvl="0" indent="-61901" algn="just" defTabSz="914400" rtl="0" eaLnBrk="1" fontAlgn="auto" latinLnBrk="0" hangingPunct="1">
              <a:lnSpc>
                <a:spcPct val="100000"/>
              </a:lnSpc>
              <a:spcBef>
                <a:spcPts val="0"/>
              </a:spcBef>
              <a:spcAft>
                <a:spcPts val="0"/>
              </a:spcAft>
              <a:buClr>
                <a:srgbClr val="0061B2"/>
              </a:buClr>
              <a:buSzPct val="100000"/>
              <a:buFont typeface="Calibri"/>
              <a:buChar char="•"/>
              <a:tabLst/>
              <a:defRPr/>
            </a:pPr>
            <a:r>
              <a:rPr lang="en-US" sz="1200" kern="0" dirty="0">
                <a:solidFill>
                  <a:srgbClr val="44546A"/>
                </a:solidFill>
                <a:latin typeface="Segoe UI" panose="020B0502040204020203" pitchFamily="34" charset="0"/>
                <a:cs typeface="Segoe UI" panose="020B0502040204020203" pitchFamily="34" charset="0"/>
              </a:rPr>
              <a:t>Institutional Clients - </a:t>
            </a:r>
            <a:r>
              <a:rPr lang="en-US" sz="1200" b="1" kern="0" dirty="0">
                <a:solidFill>
                  <a:srgbClr val="44546A"/>
                </a:solidFill>
                <a:latin typeface="Segoe UI" panose="020B0502040204020203" pitchFamily="34" charset="0"/>
                <a:cs typeface="Segoe UI" panose="020B0502040204020203" pitchFamily="34" charset="0"/>
              </a:rPr>
              <a:t>Reduce retention risk &amp; Disinvestments </a:t>
            </a:r>
            <a:r>
              <a:rPr lang="en-US" sz="1200" kern="0" dirty="0">
                <a:solidFill>
                  <a:srgbClr val="44546A"/>
                </a:solidFill>
                <a:latin typeface="Segoe UI" panose="020B0502040204020203" pitchFamily="34" charset="0"/>
                <a:cs typeface="Segoe UI" panose="020B0502040204020203" pitchFamily="34" charset="0"/>
              </a:rPr>
              <a:t>through optimum engagement  </a:t>
            </a:r>
          </a:p>
          <a:p>
            <a:pPr marL="61901" marR="0" lvl="0" indent="-61901" algn="just" defTabSz="914400" rtl="0" eaLnBrk="1" fontAlgn="auto" latinLnBrk="0" hangingPunct="1">
              <a:lnSpc>
                <a:spcPct val="100000"/>
              </a:lnSpc>
              <a:spcBef>
                <a:spcPts val="0"/>
              </a:spcBef>
              <a:spcAft>
                <a:spcPts val="0"/>
              </a:spcAft>
              <a:buClr>
                <a:srgbClr val="0061B2"/>
              </a:buClr>
              <a:buSzPct val="100000"/>
              <a:buFont typeface="Calibri"/>
              <a:buChar char="•"/>
              <a:tabLst/>
              <a:defRPr/>
            </a:pPr>
            <a:r>
              <a:rPr lang="en-US" sz="1200" kern="0" dirty="0">
                <a:solidFill>
                  <a:srgbClr val="44546A"/>
                </a:solidFill>
                <a:latin typeface="Segoe UI" panose="020B0502040204020203" pitchFamily="34" charset="0"/>
                <a:cs typeface="Segoe UI" panose="020B0502040204020203" pitchFamily="34" charset="0"/>
              </a:rPr>
              <a:t>Whole Sale Clients - </a:t>
            </a:r>
            <a:r>
              <a:rPr lang="en-US" sz="1200" b="1" kern="0" dirty="0">
                <a:solidFill>
                  <a:srgbClr val="44546A"/>
                </a:solidFill>
                <a:latin typeface="Segoe UI" panose="020B0502040204020203" pitchFamily="34" charset="0"/>
                <a:cs typeface="Segoe UI" panose="020B0502040204020203" pitchFamily="34" charset="0"/>
              </a:rPr>
              <a:t>Drive product diversification </a:t>
            </a:r>
            <a:r>
              <a:rPr lang="en-US" sz="1200" kern="0" dirty="0">
                <a:solidFill>
                  <a:srgbClr val="44546A"/>
                </a:solidFill>
                <a:latin typeface="Segoe UI" panose="020B0502040204020203" pitchFamily="34" charset="0"/>
                <a:cs typeface="Segoe UI" panose="020B0502040204020203" pitchFamily="34" charset="0"/>
              </a:rPr>
              <a:t>(Cross sell) through optimum engagement &amp; personalized “</a:t>
            </a:r>
            <a:r>
              <a:rPr lang="en-US" sz="1200" b="1" kern="0" dirty="0">
                <a:solidFill>
                  <a:srgbClr val="44546A"/>
                </a:solidFill>
                <a:latin typeface="Segoe UI" panose="020B0502040204020203" pitchFamily="34" charset="0"/>
                <a:cs typeface="Segoe UI" panose="020B0502040204020203" pitchFamily="34" charset="0"/>
              </a:rPr>
              <a:t>Next Buy Offer”</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sng"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LV Solution</a:t>
            </a:r>
          </a:p>
          <a:p>
            <a:pPr marR="0" lvl="0" defTabSz="914400" eaLnBrk="1" fontAlgn="auto" latinLnBrk="0" hangingPunct="1">
              <a:spcBef>
                <a:spcPts val="0"/>
              </a:spcBef>
              <a:spcAft>
                <a:spcPts val="0"/>
              </a:spcAft>
              <a:buClrTx/>
              <a:buSzPct val="120000"/>
              <a:tabLst/>
              <a:defRPr/>
            </a:pPr>
            <a:r>
              <a:rPr kumimoji="0" lang="en-US" sz="1200" b="0" i="0" u="none" strike="noStrike" kern="0" cap="none" spc="0" normalizeH="0" baseline="0" noProof="0" dirty="0">
                <a:ln>
                  <a:noFill/>
                </a:ln>
                <a:solidFill>
                  <a:schemeClr val="accent2">
                    <a:lumMod val="40000"/>
                    <a:lumOff val="60000"/>
                  </a:schemeClr>
                </a:solidFill>
                <a:effectLst/>
                <a:uLnTx/>
                <a:uFillTx/>
                <a:latin typeface="Segoe UI" panose="020B0502040204020203" pitchFamily="34" charset="0"/>
                <a:cs typeface="Segoe UI" panose="020B0502040204020203" pitchFamily="34" charset="0"/>
              </a:rPr>
              <a:t>Assessed Analytics/Data maturity</a:t>
            </a:r>
          </a:p>
          <a:p>
            <a:pPr marL="0" marR="0" lvl="0" indent="0" algn="l" defTabSz="914400" rtl="0" eaLnBrk="1" fontAlgn="auto" latinLnBrk="0" hangingPunct="1">
              <a:lnSpc>
                <a:spcPct val="100000"/>
              </a:lnSpc>
              <a:spcBef>
                <a:spcPts val="0"/>
              </a:spcBef>
              <a:spcAft>
                <a:spcPts val="0"/>
              </a:spcAft>
              <a:buClrTx/>
              <a:buSzPct val="120000"/>
              <a:buFontTx/>
              <a:buNone/>
              <a:tabLst/>
              <a:defRPr/>
            </a:pPr>
            <a:r>
              <a:rPr kumimoji="0" lang="en-US" sz="1200" b="0" i="0" u="none" strike="noStrike" kern="0" cap="none" spc="0" normalizeH="0" baseline="0" noProof="0" dirty="0">
                <a:ln>
                  <a:noFill/>
                </a:ln>
                <a:solidFill>
                  <a:schemeClr val="accent2">
                    <a:lumMod val="40000"/>
                    <a:lumOff val="60000"/>
                  </a:schemeClr>
                </a:solidFill>
                <a:effectLst/>
                <a:uLnTx/>
                <a:uFillTx/>
                <a:latin typeface="Segoe UI" panose="020B0502040204020203" pitchFamily="34" charset="0"/>
                <a:cs typeface="Segoe UI" panose="020B0502040204020203" pitchFamily="34" charset="0"/>
              </a:rPr>
              <a:t>Assessed Technology landscape &amp; Execution feasibility</a:t>
            </a:r>
          </a:p>
          <a:p>
            <a:pPr>
              <a:buSzPct val="120000"/>
            </a:pPr>
            <a:r>
              <a:rPr lang="en-GB" sz="1200" b="0" kern="0" dirty="0">
                <a:solidFill>
                  <a:schemeClr val="accent2">
                    <a:lumMod val="40000"/>
                    <a:lumOff val="60000"/>
                  </a:schemeClr>
                </a:solidFill>
                <a:latin typeface="Segoe UI" panose="020B0502040204020203" pitchFamily="34" charset="0"/>
                <a:cs typeface="Segoe UI" panose="020B0502040204020203" pitchFamily="34" charset="0"/>
              </a:rPr>
              <a:t>Harness Data for </a:t>
            </a:r>
            <a:endParaRPr lang="en-GB" sz="1200" b="0" kern="0" dirty="0">
              <a:solidFill>
                <a:schemeClr val="accent2">
                  <a:lumMod val="60000"/>
                  <a:lumOff val="4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sz="1200" dirty="0">
                <a:solidFill>
                  <a:schemeClr val="bg1">
                    <a:lumMod val="95000"/>
                  </a:schemeClr>
                </a:solidFill>
              </a:rPr>
              <a:t>Governance for client engagement – </a:t>
            </a:r>
            <a:r>
              <a:rPr lang="en-GB" sz="1200" b="1" kern="0" dirty="0">
                <a:solidFill>
                  <a:schemeClr val="accent2">
                    <a:lumMod val="40000"/>
                    <a:lumOff val="60000"/>
                  </a:schemeClr>
                </a:solidFill>
                <a:latin typeface="Segoe UI" panose="020B0502040204020203" pitchFamily="34" charset="0"/>
                <a:cs typeface="Segoe UI" panose="020B0502040204020203" pitchFamily="34" charset="0"/>
              </a:rPr>
              <a:t>Account / Contact Profiling</a:t>
            </a:r>
          </a:p>
          <a:p>
            <a:pPr marL="285750" indent="-285750">
              <a:buFont typeface="Arial" panose="020B0604020202020204" pitchFamily="34" charset="0"/>
              <a:buChar char="•"/>
            </a:pPr>
            <a:r>
              <a:rPr lang="en-GB" sz="1200" dirty="0">
                <a:solidFill>
                  <a:schemeClr val="bg1">
                    <a:lumMod val="95000"/>
                  </a:schemeClr>
                </a:solidFill>
              </a:rPr>
              <a:t>Alerting at Actionable early stage – </a:t>
            </a:r>
            <a:r>
              <a:rPr lang="en-GB" sz="1200" b="1" kern="0" dirty="0">
                <a:solidFill>
                  <a:schemeClr val="accent2">
                    <a:lumMod val="40000"/>
                    <a:lumOff val="60000"/>
                  </a:schemeClr>
                </a:solidFill>
                <a:latin typeface="Segoe UI" panose="020B0502040204020203" pitchFamily="34" charset="0"/>
                <a:cs typeface="Segoe UI" panose="020B0502040204020203" pitchFamily="34" charset="0"/>
              </a:rPr>
              <a:t>Client Retention</a:t>
            </a:r>
          </a:p>
          <a:p>
            <a:pPr marL="285750" indent="-285750">
              <a:buFont typeface="Arial" panose="020B0604020202020204" pitchFamily="34" charset="0"/>
              <a:buChar char="•"/>
            </a:pPr>
            <a:r>
              <a:rPr lang="en-GB" sz="1200" dirty="0">
                <a:solidFill>
                  <a:schemeClr val="bg1">
                    <a:lumMod val="95000"/>
                  </a:schemeClr>
                </a:solidFill>
              </a:rPr>
              <a:t>Campaign Prospecting – </a:t>
            </a:r>
            <a:r>
              <a:rPr lang="en-GB" sz="1200" b="1" kern="0" dirty="0">
                <a:solidFill>
                  <a:schemeClr val="accent2">
                    <a:lumMod val="40000"/>
                    <a:lumOff val="60000"/>
                  </a:schemeClr>
                </a:solidFill>
                <a:latin typeface="Segoe UI" panose="020B0502040204020203" pitchFamily="34" charset="0"/>
                <a:cs typeface="Segoe UI" panose="020B0502040204020203" pitchFamily="34" charset="0"/>
              </a:rPr>
              <a:t>Target Audience Identification</a:t>
            </a:r>
          </a:p>
          <a:p>
            <a:pPr marL="0" marR="0" lvl="0" indent="0" algn="just" defTabSz="68318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just" defTabSz="68318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sng"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Business Impact</a:t>
            </a:r>
          </a:p>
          <a:p>
            <a:pPr marL="0" marR="0" lvl="0" indent="0" algn="just" defTabSz="68318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1) </a:t>
            </a:r>
            <a:r>
              <a:rPr lang="en-US" sz="1200" b="1" dirty="0">
                <a:solidFill>
                  <a:schemeClr val="tx2">
                    <a:lumMod val="75000"/>
                  </a:schemeClr>
                </a:solidFill>
                <a:latin typeface="Segoe UI" panose="020B0502040204020203" pitchFamily="34" charset="0"/>
                <a:cs typeface="Segoe UI" panose="020B0502040204020203" pitchFamily="34" charset="0"/>
              </a:rPr>
              <a:t>Institutional Clients </a:t>
            </a:r>
            <a:r>
              <a:rPr lang="en-US" sz="1200" b="0" dirty="0">
                <a:solidFill>
                  <a:schemeClr val="tx2">
                    <a:lumMod val="75000"/>
                  </a:schemeClr>
                </a:solidFill>
                <a:latin typeface="Segoe UI" panose="020B0502040204020203" pitchFamily="34" charset="0"/>
                <a:cs typeface="Segoe UI" panose="020B0502040204020203" pitchFamily="34" charset="0"/>
              </a:rPr>
              <a:t>- Retention Model captures 40% more disinvestments than the current risk evaluation (</a:t>
            </a:r>
            <a:r>
              <a:rPr lang="en-US" sz="1200" dirty="0">
                <a:solidFill>
                  <a:schemeClr val="tx1">
                    <a:lumMod val="85000"/>
                    <a:lumOff val="15000"/>
                  </a:schemeClr>
                </a:solidFill>
                <a:latin typeface="Segoe UI" panose="020B0502040204020203" pitchFamily="34" charset="0"/>
                <a:cs typeface="Segoe UI" panose="020B0502040204020203" pitchFamily="34" charset="0"/>
              </a:rPr>
              <a:t>Model identified </a:t>
            </a:r>
            <a:r>
              <a:rPr lang="en-US" sz="2000" dirty="0"/>
              <a:t>£</a:t>
            </a:r>
            <a:r>
              <a:rPr lang="en-US" sz="1200" dirty="0">
                <a:solidFill>
                  <a:schemeClr val="tx1">
                    <a:lumMod val="85000"/>
                    <a:lumOff val="15000"/>
                  </a:schemeClr>
                </a:solidFill>
                <a:latin typeface="Segoe UI" panose="020B0502040204020203" pitchFamily="34" charset="0"/>
                <a:cs typeface="Segoe UI" panose="020B0502040204020203" pitchFamily="34" charset="0"/>
              </a:rPr>
              <a:t>444 </a:t>
            </a:r>
            <a:r>
              <a:rPr lang="en-US" sz="1200" dirty="0" err="1">
                <a:solidFill>
                  <a:schemeClr val="tx1">
                    <a:lumMod val="85000"/>
                    <a:lumOff val="15000"/>
                  </a:schemeClr>
                </a:solidFill>
                <a:latin typeface="Segoe UI" panose="020B0502040204020203" pitchFamily="34" charset="0"/>
                <a:cs typeface="Segoe UI" panose="020B0502040204020203" pitchFamily="34" charset="0"/>
              </a:rPr>
              <a:t>Mn</a:t>
            </a:r>
            <a:r>
              <a:rPr lang="en-US" sz="1200" dirty="0">
                <a:solidFill>
                  <a:schemeClr val="tx1">
                    <a:lumMod val="85000"/>
                    <a:lumOff val="15000"/>
                  </a:schemeClr>
                </a:solidFill>
                <a:latin typeface="Segoe UI" panose="020B0502040204020203" pitchFamily="34" charset="0"/>
                <a:cs typeface="Segoe UI" panose="020B0502040204020203" pitchFamily="34" charset="0"/>
              </a:rPr>
              <a:t> out of </a:t>
            </a:r>
            <a:r>
              <a:rPr lang="en-US" sz="2000" dirty="0"/>
              <a:t>£</a:t>
            </a:r>
            <a:r>
              <a:rPr lang="en-US" sz="1200" dirty="0">
                <a:solidFill>
                  <a:schemeClr val="tx1">
                    <a:lumMod val="85000"/>
                    <a:lumOff val="15000"/>
                  </a:schemeClr>
                </a:solidFill>
                <a:latin typeface="Segoe UI" panose="020B0502040204020203" pitchFamily="34" charset="0"/>
                <a:cs typeface="Segoe UI" panose="020B0502040204020203" pitchFamily="34" charset="0"/>
              </a:rPr>
              <a:t>804 </a:t>
            </a:r>
            <a:r>
              <a:rPr lang="en-US" sz="1200" dirty="0" err="1">
                <a:solidFill>
                  <a:schemeClr val="tx1">
                    <a:lumMod val="85000"/>
                    <a:lumOff val="15000"/>
                  </a:schemeClr>
                </a:solidFill>
                <a:latin typeface="Segoe UI" panose="020B0502040204020203" pitchFamily="34" charset="0"/>
                <a:cs typeface="Segoe UI" panose="020B0502040204020203" pitchFamily="34" charset="0"/>
              </a:rPr>
              <a:t>Mn</a:t>
            </a:r>
            <a:r>
              <a:rPr lang="en-US" sz="1200" dirty="0">
                <a:solidFill>
                  <a:schemeClr val="tx1">
                    <a:lumMod val="85000"/>
                    <a:lumOff val="15000"/>
                  </a:schemeClr>
                </a:solidFill>
                <a:latin typeface="Segoe UI" panose="020B0502040204020203" pitchFamily="34" charset="0"/>
                <a:cs typeface="Segoe UI" panose="020B0502040204020203" pitchFamily="34" charset="0"/>
              </a:rPr>
              <a:t>     </a:t>
            </a:r>
          </a:p>
          <a:p>
            <a:pPr>
              <a:lnSpc>
                <a:spcPct val="150000"/>
              </a:lnSpc>
            </a:pPr>
            <a:r>
              <a:rPr lang="en-US" sz="1200" dirty="0">
                <a:solidFill>
                  <a:schemeClr val="tx1">
                    <a:lumMod val="85000"/>
                    <a:lumOff val="15000"/>
                  </a:schemeClr>
                </a:solidFill>
                <a:latin typeface="Segoe UI" panose="020B0502040204020203" pitchFamily="34" charset="0"/>
                <a:cs typeface="Segoe UI" panose="020B0502040204020203" pitchFamily="34" charset="0"/>
              </a:rPr>
              <a:t>      redemptions i.e. 40% more than current process)</a:t>
            </a:r>
          </a:p>
          <a:p>
            <a:pPr>
              <a:lnSpc>
                <a:spcPct val="150000"/>
              </a:lnSpc>
            </a:pPr>
            <a:r>
              <a:rPr lang="en-US" sz="1200" b="1" dirty="0">
                <a:solidFill>
                  <a:schemeClr val="tx1">
                    <a:lumMod val="85000"/>
                    <a:lumOff val="15000"/>
                  </a:schemeClr>
                </a:solidFill>
                <a:latin typeface="Segoe UI" panose="020B0502040204020203" pitchFamily="34" charset="0"/>
                <a:cs typeface="Segoe UI" panose="020B0502040204020203" pitchFamily="34" charset="0"/>
              </a:rPr>
              <a:t>2) </a:t>
            </a:r>
            <a:r>
              <a:rPr lang="en-US" sz="1200" b="1" dirty="0">
                <a:solidFill>
                  <a:schemeClr val="tx2">
                    <a:lumMod val="75000"/>
                  </a:schemeClr>
                </a:solidFill>
                <a:latin typeface="Segoe UI" panose="020B0502040204020203" pitchFamily="34" charset="0"/>
                <a:cs typeface="Segoe UI" panose="020B0502040204020203" pitchFamily="34" charset="0"/>
              </a:rPr>
              <a:t>Wholesale</a:t>
            </a:r>
            <a:r>
              <a:rPr lang="en-US" sz="1200" b="1" baseline="0" dirty="0">
                <a:solidFill>
                  <a:schemeClr val="tx2">
                    <a:lumMod val="75000"/>
                  </a:schemeClr>
                </a:solidFill>
                <a:latin typeface="Segoe UI" panose="020B0502040204020203" pitchFamily="34" charset="0"/>
                <a:cs typeface="Segoe UI" panose="020B0502040204020203" pitchFamily="34" charset="0"/>
              </a:rPr>
              <a:t> Clients - </a:t>
            </a:r>
            <a:r>
              <a:rPr lang="en-US" sz="1200" b="0" dirty="0">
                <a:solidFill>
                  <a:schemeClr val="tx2">
                    <a:lumMod val="75000"/>
                  </a:schemeClr>
                </a:solidFill>
                <a:latin typeface="Segoe UI" panose="020B0502040204020203" pitchFamily="34" charset="0"/>
                <a:cs typeface="Segoe UI" panose="020B0502040204020203" pitchFamily="34" charset="0"/>
              </a:rPr>
              <a:t>Investment uplift of &gt;£50 Million (23.6%) is expected in the leads generated using investment behavior for the fund X</a:t>
            </a: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869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dirty="0"/>
              <a:t>Ardent</a:t>
            </a:r>
            <a:r>
              <a:rPr lang="en-IN" baseline="0" dirty="0"/>
              <a:t> Mills – Bread </a:t>
            </a:r>
            <a:r>
              <a:rPr lang="en-IN" baseline="0" dirty="0" err="1"/>
              <a:t>Flavor</a:t>
            </a:r>
            <a:r>
              <a:rPr lang="en-IN" baseline="0" dirty="0"/>
              <a:t> Analysis</a:t>
            </a:r>
            <a:endParaRPr lang="en-IN"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2959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latentview.com/"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noAutofit/>
          </a:bodyPr>
          <a:lstStyle>
            <a:lvl1pPr>
              <a:defRPr sz="28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694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045620"/>
      </p:ext>
    </p:extLst>
  </p:cSld>
  <p:clrMapOvr>
    <a:masterClrMapping/>
  </p:clrMapOvr>
  <p:extLst mod="1">
    <p:ext uri="{DCECCB84-F9BA-43D5-87BE-67443E8EF086}">
      <p15:sldGuideLst xmlns:p15="http://schemas.microsoft.com/office/powerpoint/2012/main">
        <p15:guide id="1" orient="horz" pos="43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latin typeface="Arial" panose="020B0604020202020204" pitchFamily="34" charset="0"/>
                <a:cs typeface="Arial" panose="020B0604020202020204" pitchFamily="34" charset="0"/>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grpSp>
        <p:nvGrpSpPr>
          <p:cNvPr id="81" name="Group 80"/>
          <p:cNvGrpSpPr/>
          <p:nvPr userDrawn="1"/>
        </p:nvGrpSpPr>
        <p:grpSpPr>
          <a:xfrm>
            <a:off x="369220" y="6091135"/>
            <a:ext cx="2782950" cy="571112"/>
            <a:chOff x="7145730" y="5048697"/>
            <a:chExt cx="2782950" cy="571112"/>
          </a:xfrm>
        </p:grpSpPr>
        <p:grpSp>
          <p:nvGrpSpPr>
            <p:cNvPr id="82" name="Group 81"/>
            <p:cNvGrpSpPr/>
            <p:nvPr/>
          </p:nvGrpSpPr>
          <p:grpSpPr>
            <a:xfrm>
              <a:off x="7145730" y="5048697"/>
              <a:ext cx="571116" cy="571112"/>
              <a:chOff x="9339783" y="4780636"/>
              <a:chExt cx="279044" cy="279044"/>
            </a:xfrm>
          </p:grpSpPr>
          <p:sp>
            <p:nvSpPr>
              <p:cNvPr id="92" name="Oval 91"/>
              <p:cNvSpPr/>
              <p:nvPr userDrawn="1"/>
            </p:nvSpPr>
            <p:spPr>
              <a:xfrm>
                <a:off x="9339783"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3" name="Freeform 31"/>
              <p:cNvSpPr>
                <a:spLocks noEditPoints="1"/>
              </p:cNvSpPr>
              <p:nvPr userDrawn="1"/>
            </p:nvSpPr>
            <p:spPr bwMode="auto">
              <a:xfrm>
                <a:off x="9392002" y="4832855"/>
                <a:ext cx="174606" cy="174606"/>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3" name="Group 82"/>
            <p:cNvGrpSpPr/>
            <p:nvPr/>
          </p:nvGrpSpPr>
          <p:grpSpPr>
            <a:xfrm>
              <a:off x="7883008" y="5048697"/>
              <a:ext cx="571116" cy="571112"/>
              <a:chOff x="9665008" y="4780636"/>
              <a:chExt cx="279044" cy="279044"/>
            </a:xfrm>
          </p:grpSpPr>
          <p:sp>
            <p:nvSpPr>
              <p:cNvPr id="90" name="Oval 89"/>
              <p:cNvSpPr/>
              <p:nvPr userDrawn="1"/>
            </p:nvSpPr>
            <p:spPr>
              <a:xfrm>
                <a:off x="9665008"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1" name="Freeform 48"/>
              <p:cNvSpPr>
                <a:spLocks/>
              </p:cNvSpPr>
              <p:nvPr userDrawn="1"/>
            </p:nvSpPr>
            <p:spPr bwMode="auto">
              <a:xfrm>
                <a:off x="9706594" y="4852691"/>
                <a:ext cx="195872" cy="134934"/>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4" name="Group 83"/>
            <p:cNvGrpSpPr/>
            <p:nvPr/>
          </p:nvGrpSpPr>
          <p:grpSpPr>
            <a:xfrm>
              <a:off x="9357564" y="5048697"/>
              <a:ext cx="571116" cy="571112"/>
              <a:chOff x="10309320" y="4780636"/>
              <a:chExt cx="279044" cy="279044"/>
            </a:xfrm>
          </p:grpSpPr>
          <p:sp>
            <p:nvSpPr>
              <p:cNvPr id="88" name="Oval 87"/>
              <p:cNvSpPr/>
              <p:nvPr userDrawn="1"/>
            </p:nvSpPr>
            <p:spPr>
              <a:xfrm>
                <a:off x="10309320"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9" name="Freeform 626"/>
              <p:cNvSpPr>
                <a:spLocks noEditPoints="1"/>
              </p:cNvSpPr>
              <p:nvPr userDrawn="1"/>
            </p:nvSpPr>
            <p:spPr bwMode="auto">
              <a:xfrm>
                <a:off x="10377033" y="4848291"/>
                <a:ext cx="143618" cy="143734"/>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5" name="Group 84"/>
            <p:cNvGrpSpPr/>
            <p:nvPr userDrawn="1"/>
          </p:nvGrpSpPr>
          <p:grpSpPr>
            <a:xfrm>
              <a:off x="8620286" y="5048697"/>
              <a:ext cx="571116" cy="571112"/>
              <a:chOff x="8081746" y="5155194"/>
              <a:chExt cx="358117" cy="358117"/>
            </a:xfrm>
          </p:grpSpPr>
          <p:sp>
            <p:nvSpPr>
              <p:cNvPr id="86" name="Oval 85"/>
              <p:cNvSpPr/>
              <p:nvPr userDrawn="1"/>
            </p:nvSpPr>
            <p:spPr>
              <a:xfrm>
                <a:off x="8081746" y="5155194"/>
                <a:ext cx="358117" cy="3581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7" name="Freeform 86"/>
              <p:cNvSpPr>
                <a:spLocks noEditPoints="1"/>
              </p:cNvSpPr>
              <p:nvPr userDrawn="1"/>
            </p:nvSpPr>
            <p:spPr bwMode="auto">
              <a:xfrm>
                <a:off x="8171870" y="5243997"/>
                <a:ext cx="177867" cy="180512"/>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sp>
        <p:nvSpPr>
          <p:cNvPr id="94" name="Subtitle 2">
            <a:hlinkClick r:id="rId3"/>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solidFill>
                  <a:prstClr val="white"/>
                </a:solidFill>
                <a:latin typeface="Arial" panose="020B0604020202020204" pitchFamily="34" charset="0"/>
                <a:cs typeface="Arial" panose="020B0604020202020204" pitchFamily="34" charset="0"/>
              </a:rPr>
              <a:t>www.latentview.com</a:t>
            </a:r>
          </a:p>
        </p:txBody>
      </p:sp>
    </p:spTree>
    <p:extLst>
      <p:ext uri="{BB962C8B-B14F-4D97-AF65-F5344CB8AC3E}">
        <p14:creationId xmlns:p14="http://schemas.microsoft.com/office/powerpoint/2010/main" val="1052121958"/>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2" name="Pentagon 71"/>
          <p:cNvSpPr/>
          <p:nvPr userDrawn="1"/>
        </p:nvSpPr>
        <p:spPr>
          <a:xfrm>
            <a:off x="6212314" y="1954531"/>
            <a:ext cx="1169399" cy="632502"/>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pic>
        <p:nvPicPr>
          <p:cNvPr id="20" name="Picture 19">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86564176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61595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4266117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rp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21" y="2121"/>
          <a:ext cx="2116" cy="2116"/>
        </p:xfrm>
        <a:graphic>
          <a:graphicData uri="http://schemas.openxmlformats.org/presentationml/2006/ole">
            <mc:AlternateContent xmlns:mc="http://schemas.openxmlformats.org/markup-compatibility/2006">
              <mc:Choice xmlns:v="urn:schemas-microsoft-com:vml" Requires="v">
                <p:oleObj spid="_x0000_s2100"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21" y="2121"/>
                        <a:ext cx="2116" cy="2116"/>
                      </a:xfrm>
                      <a:prstGeom prst="rect">
                        <a:avLst/>
                      </a:prstGeom>
                    </p:spPr>
                  </p:pic>
                </p:oleObj>
              </mc:Fallback>
            </mc:AlternateContent>
          </a:graphicData>
        </a:graphic>
      </p:graphicFrame>
      <p:sp>
        <p:nvSpPr>
          <p:cNvPr id="15" name="Slide Number Placeholder 14"/>
          <p:cNvSpPr>
            <a:spLocks noGrp="1"/>
          </p:cNvSpPr>
          <p:nvPr>
            <p:ph type="sldNum" sz="quarter" idx="13"/>
          </p:nvPr>
        </p:nvSpPr>
        <p:spPr>
          <a:xfrm>
            <a:off x="11257940" y="6492875"/>
            <a:ext cx="934065" cy="365125"/>
          </a:xfrm>
          <a:prstGeom prst="rect">
            <a:avLst/>
          </a:prstGeom>
        </p:spPr>
        <p:txBody>
          <a:bodyPr/>
          <a:lstStyle>
            <a:lvl1pPr>
              <a:defRPr sz="1467"/>
            </a:lvl1pPr>
          </a:lstStyle>
          <a:p>
            <a:fld id="{017F978A-4048-4358-9343-69F8E58C9EF5}" type="slidenum">
              <a:rPr smtClean="0">
                <a:solidFill>
                  <a:prstClr val="black"/>
                </a:solidFill>
              </a:rPr>
              <a:pPr/>
              <a:t>‹#›</a:t>
            </a:fld>
            <a:endParaRPr>
              <a:solidFill>
                <a:prstClr val="black"/>
              </a:solidFill>
            </a:endParaRPr>
          </a:p>
        </p:txBody>
      </p:sp>
      <p:sp>
        <p:nvSpPr>
          <p:cNvPr id="9" name="Footer Placeholder 4">
            <a:extLst>
              <a:ext uri="{FF2B5EF4-FFF2-40B4-BE49-F238E27FC236}">
                <a16:creationId xmlns:a16="http://schemas.microsoft.com/office/drawing/2014/main" id="{2983E211-5213-4681-8E3B-8A9EC47660E0}"/>
              </a:ext>
            </a:extLst>
          </p:cNvPr>
          <p:cNvSpPr>
            <a:spLocks noGrp="1"/>
          </p:cNvSpPr>
          <p:nvPr>
            <p:ph type="ftr" sz="quarter" idx="11"/>
          </p:nvPr>
        </p:nvSpPr>
        <p:spPr>
          <a:xfrm>
            <a:off x="5" y="6573223"/>
            <a:ext cx="960092" cy="256535"/>
          </a:xfrm>
          <a:prstGeom prst="rect">
            <a:avLst/>
          </a:prstGeom>
        </p:spPr>
        <p:txBody>
          <a:bodyPr wrap="square">
            <a:spAutoFit/>
          </a:bodyPr>
          <a:lstStyle>
            <a:lvl1pPr>
              <a:defRPr sz="1067"/>
            </a:lvl1pPr>
          </a:lstStyle>
          <a:p>
            <a:r>
              <a:rPr lang="en-US">
                <a:solidFill>
                  <a:prstClr val="black"/>
                </a:solidFill>
              </a:rPr>
              <a:t>Confidential</a:t>
            </a:r>
          </a:p>
        </p:txBody>
      </p:sp>
      <p:sp>
        <p:nvSpPr>
          <p:cNvPr id="5" name="Text Placeholder 4"/>
          <p:cNvSpPr>
            <a:spLocks noGrp="1"/>
          </p:cNvSpPr>
          <p:nvPr>
            <p:ph type="body" sz="quarter" idx="14" hasCustomPrompt="1"/>
          </p:nvPr>
        </p:nvSpPr>
        <p:spPr>
          <a:xfrm>
            <a:off x="223102" y="104349"/>
            <a:ext cx="588452" cy="578620"/>
          </a:xfrm>
          <a:prstGeom prst="rect">
            <a:avLst/>
          </a:prstGeom>
          <a:solidFill>
            <a:schemeClr val="bg1"/>
          </a:solidFill>
        </p:spPr>
        <p:txBody>
          <a:bodyPr vert="horz" wrap="square" lIns="146287" tIns="91430" rIns="146287" bIns="91430" rtlCol="0" anchor="ctr">
            <a:noAutofit/>
          </a:bodyPr>
          <a:lstStyle>
            <a:lvl1pPr>
              <a:defRPr lang="en-US" sz="2400" b="0" cap="none" spc="-133" baseline="0" dirty="0" smtClean="0">
                <a:ln w="3175">
                  <a:noFill/>
                </a:ln>
                <a:solidFill>
                  <a:schemeClr val="accent5">
                    <a:lumMod val="50000"/>
                  </a:schemeClr>
                </a:solidFill>
                <a:effectLst/>
                <a:cs typeface="Calibri" panose="020F0502020204030204" pitchFamily="34" charset="0"/>
              </a:defRPr>
            </a:lvl1pPr>
            <a:lvl2pPr>
              <a:defRPr lang="en-US" dirty="0" smtClean="0"/>
            </a:lvl2pPr>
            <a:lvl3pPr>
              <a:defRPr lang="en-US" sz="2400" dirty="0" smtClean="0"/>
            </a:lvl3pPr>
            <a:lvl4pPr>
              <a:defRPr lang="en-US" sz="2400" dirty="0" smtClean="0"/>
            </a:lvl4pPr>
            <a:lvl5pPr>
              <a:defRPr lang="en-IN" sz="2400" dirty="0"/>
            </a:lvl5pPr>
          </a:lstStyle>
          <a:p>
            <a:pPr marL="0" lvl="0" defTabSz="1218986">
              <a:spcBef>
                <a:spcPct val="0"/>
              </a:spcBef>
              <a:buNone/>
            </a:pPr>
            <a:r>
              <a:rPr lang="en-US" dirty="0"/>
              <a:t>…</a:t>
            </a:r>
            <a:endParaRPr lang="en-IN" dirty="0"/>
          </a:p>
        </p:txBody>
      </p:sp>
    </p:spTree>
    <p:extLst>
      <p:ext uri="{BB962C8B-B14F-4D97-AF65-F5344CB8AC3E}">
        <p14:creationId xmlns:p14="http://schemas.microsoft.com/office/powerpoint/2010/main" val="865988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latin typeface="Arial" panose="020B0604020202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3917112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2" name="Rectangle 1"/>
          <p:cNvSpPr/>
          <p:nvPr userDrawn="1"/>
        </p:nvSpPr>
        <p:spPr>
          <a:xfrm>
            <a:off x="0" y="655320"/>
            <a:ext cx="9657198" cy="554736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7" name="Content Placeholder 59"/>
          <p:cNvSpPr>
            <a:spLocks noGrp="1"/>
          </p:cNvSpPr>
          <p:nvPr>
            <p:ph sz="quarter" idx="10" hasCustomPrompt="1"/>
          </p:nvPr>
        </p:nvSpPr>
        <p:spPr>
          <a:xfrm>
            <a:off x="648706" y="1949533"/>
            <a:ext cx="5673576" cy="914400"/>
          </a:xfrm>
        </p:spPr>
        <p:txBody>
          <a:bodyPr anchor="ctr">
            <a:noAutofit/>
          </a:bodyPr>
          <a:lstStyle>
            <a:lvl1pPr marL="0" indent="0">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Cover page title</a:t>
            </a:r>
          </a:p>
        </p:txBody>
      </p:sp>
      <p:sp>
        <p:nvSpPr>
          <p:cNvPr id="29" name="Content Placeholder 59"/>
          <p:cNvSpPr>
            <a:spLocks noGrp="1"/>
          </p:cNvSpPr>
          <p:nvPr>
            <p:ph sz="quarter" idx="12" hasCustomPrompt="1"/>
          </p:nvPr>
        </p:nvSpPr>
        <p:spPr>
          <a:xfrm>
            <a:off x="648706" y="3146328"/>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28" name="Content Placeholder 59"/>
          <p:cNvSpPr>
            <a:spLocks noGrp="1"/>
          </p:cNvSpPr>
          <p:nvPr>
            <p:ph sz="quarter" idx="11" hasCustomPrompt="1"/>
          </p:nvPr>
        </p:nvSpPr>
        <p:spPr>
          <a:xfrm>
            <a:off x="648706" y="3885923"/>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11" name="Rectangle 10"/>
          <p:cNvSpPr/>
          <p:nvPr userDrawn="1"/>
        </p:nvSpPr>
        <p:spPr>
          <a:xfrm>
            <a:off x="9657199" y="655320"/>
            <a:ext cx="2534801" cy="554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7198" y="4697844"/>
            <a:ext cx="2231270" cy="1577764"/>
          </a:xfrm>
          <a:prstGeom prst="rect">
            <a:avLst/>
          </a:prstGeom>
        </p:spPr>
      </p:pic>
      <p:sp>
        <p:nvSpPr>
          <p:cNvPr id="10" name="Content Placeholder 59"/>
          <p:cNvSpPr>
            <a:spLocks noGrp="1"/>
          </p:cNvSpPr>
          <p:nvPr>
            <p:ph sz="quarter" idx="13" hasCustomPrompt="1"/>
          </p:nvPr>
        </p:nvSpPr>
        <p:spPr>
          <a:xfrm>
            <a:off x="648706" y="4595275"/>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024079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035395883"/>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993466097"/>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nt slide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050254"/>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90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ne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Agenda</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
        <p:nvSpPr>
          <p:cNvPr id="5" name="Pentagon 4"/>
          <p:cNvSpPr/>
          <p:nvPr/>
        </p:nvSpPr>
        <p:spPr>
          <a:xfrm>
            <a:off x="1801667" y="1262121"/>
            <a:ext cx="6687030"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7" name="Pentagon 6"/>
          <p:cNvSpPr/>
          <p:nvPr/>
        </p:nvSpPr>
        <p:spPr>
          <a:xfrm>
            <a:off x="1798889" y="2172152"/>
            <a:ext cx="6274248"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8" name="Pentagon 7"/>
          <p:cNvSpPr/>
          <p:nvPr/>
        </p:nvSpPr>
        <p:spPr>
          <a:xfrm>
            <a:off x="1798888" y="3085055"/>
            <a:ext cx="7696047" cy="697597"/>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9" name="Pentagon 8"/>
          <p:cNvSpPr/>
          <p:nvPr/>
        </p:nvSpPr>
        <p:spPr>
          <a:xfrm flipV="1">
            <a:off x="1796570" y="4906893"/>
            <a:ext cx="6687030"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0" name="Pentagon 9"/>
          <p:cNvSpPr/>
          <p:nvPr/>
        </p:nvSpPr>
        <p:spPr>
          <a:xfrm flipV="1">
            <a:off x="1802683" y="3996862"/>
            <a:ext cx="6274248"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1" name="Round Same Side Corner Rectangle 12"/>
          <p:cNvSpPr/>
          <p:nvPr/>
        </p:nvSpPr>
        <p:spPr>
          <a:xfrm rot="16200000">
            <a:off x="674435" y="899619"/>
            <a:ext cx="777977" cy="917343"/>
          </a:xfrm>
          <a:custGeom>
            <a:avLst/>
            <a:gdLst>
              <a:gd name="connsiteX0" fmla="*/ 64837 w 777977"/>
              <a:gd name="connsiteY0" fmla="*/ 0 h 917343"/>
              <a:gd name="connsiteX1" fmla="*/ 713140 w 777977"/>
              <a:gd name="connsiteY1" fmla="*/ 0 h 917343"/>
              <a:gd name="connsiteX2" fmla="*/ 777977 w 777977"/>
              <a:gd name="connsiteY2" fmla="*/ 64837 h 917343"/>
              <a:gd name="connsiteX3" fmla="*/ 777977 w 777977"/>
              <a:gd name="connsiteY3" fmla="*/ 917343 h 917343"/>
              <a:gd name="connsiteX4" fmla="*/ 777977 w 777977"/>
              <a:gd name="connsiteY4" fmla="*/ 917343 h 917343"/>
              <a:gd name="connsiteX5" fmla="*/ 0 w 777977"/>
              <a:gd name="connsiteY5" fmla="*/ 917343 h 917343"/>
              <a:gd name="connsiteX6" fmla="*/ 0 w 777977"/>
              <a:gd name="connsiteY6" fmla="*/ 917343 h 917343"/>
              <a:gd name="connsiteX7" fmla="*/ 0 w 777977"/>
              <a:gd name="connsiteY7" fmla="*/ 64837 h 917343"/>
              <a:gd name="connsiteX8" fmla="*/ 64837 w 777977"/>
              <a:gd name="connsiteY8" fmla="*/ 0 h 917343"/>
              <a:gd name="connsiteX0" fmla="*/ 64837 w 777977"/>
              <a:gd name="connsiteY0" fmla="*/ 0 h 917343"/>
              <a:gd name="connsiteX1" fmla="*/ 713140 w 777977"/>
              <a:gd name="connsiteY1" fmla="*/ 0 h 917343"/>
              <a:gd name="connsiteX2" fmla="*/ 777977 w 777977"/>
              <a:gd name="connsiteY2" fmla="*/ 64837 h 917343"/>
              <a:gd name="connsiteX3" fmla="*/ 777977 w 777977"/>
              <a:gd name="connsiteY3" fmla="*/ 917343 h 917343"/>
              <a:gd name="connsiteX4" fmla="*/ 777977 w 777977"/>
              <a:gd name="connsiteY4" fmla="*/ 909723 h 917343"/>
              <a:gd name="connsiteX5" fmla="*/ 0 w 777977"/>
              <a:gd name="connsiteY5" fmla="*/ 917343 h 917343"/>
              <a:gd name="connsiteX6" fmla="*/ 0 w 777977"/>
              <a:gd name="connsiteY6" fmla="*/ 917343 h 917343"/>
              <a:gd name="connsiteX7" fmla="*/ 0 w 777977"/>
              <a:gd name="connsiteY7" fmla="*/ 64837 h 917343"/>
              <a:gd name="connsiteX8" fmla="*/ 64837 w 777977"/>
              <a:gd name="connsiteY8" fmla="*/ 0 h 9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77" h="917343">
                <a:moveTo>
                  <a:pt x="64837" y="0"/>
                </a:moveTo>
                <a:lnTo>
                  <a:pt x="713140" y="0"/>
                </a:lnTo>
                <a:cubicBezTo>
                  <a:pt x="748948" y="0"/>
                  <a:pt x="777977" y="29029"/>
                  <a:pt x="777977" y="64837"/>
                </a:cubicBezTo>
                <a:lnTo>
                  <a:pt x="777977" y="917343"/>
                </a:lnTo>
                <a:lnTo>
                  <a:pt x="777977" y="909723"/>
                </a:lnTo>
                <a:lnTo>
                  <a:pt x="0" y="917343"/>
                </a:lnTo>
                <a:lnTo>
                  <a:pt x="0" y="917343"/>
                </a:lnTo>
                <a:lnTo>
                  <a:pt x="0" y="64837"/>
                </a:lnTo>
                <a:cubicBezTo>
                  <a:pt x="0" y="29029"/>
                  <a:pt x="29029" y="0"/>
                  <a:pt x="64837"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01</a:t>
            </a:r>
          </a:p>
        </p:txBody>
      </p:sp>
      <p:sp>
        <p:nvSpPr>
          <p:cNvPr id="12" name="Freeform 11"/>
          <p:cNvSpPr/>
          <p:nvPr/>
        </p:nvSpPr>
        <p:spPr>
          <a:xfrm>
            <a:off x="1508971" y="966431"/>
            <a:ext cx="292696" cy="984673"/>
          </a:xfrm>
          <a:custGeom>
            <a:avLst/>
            <a:gdLst>
              <a:gd name="connsiteX0" fmla="*/ 0 w 250825"/>
              <a:gd name="connsiteY0" fmla="*/ 0 h 819150"/>
              <a:gd name="connsiteX1" fmla="*/ 250825 w 250825"/>
              <a:gd name="connsiteY1" fmla="*/ 257175 h 819150"/>
              <a:gd name="connsiteX2" fmla="*/ 250825 w 250825"/>
              <a:gd name="connsiteY2" fmla="*/ 819150 h 819150"/>
              <a:gd name="connsiteX3" fmla="*/ 15875 w 250825"/>
              <a:gd name="connsiteY3" fmla="*/ 647700 h 819150"/>
              <a:gd name="connsiteX4" fmla="*/ 0 w 250825"/>
              <a:gd name="connsiteY4" fmla="*/ 0 h 819150"/>
              <a:gd name="connsiteX0" fmla="*/ 0 w 250825"/>
              <a:gd name="connsiteY0" fmla="*/ 0 h 819150"/>
              <a:gd name="connsiteX1" fmla="*/ 250825 w 250825"/>
              <a:gd name="connsiteY1" fmla="*/ 257175 h 819150"/>
              <a:gd name="connsiteX2" fmla="*/ 250825 w 250825"/>
              <a:gd name="connsiteY2" fmla="*/ 819150 h 819150"/>
              <a:gd name="connsiteX3" fmla="*/ 8731 w 250825"/>
              <a:gd name="connsiteY3" fmla="*/ 654865 h 819150"/>
              <a:gd name="connsiteX4" fmla="*/ 0 w 250825"/>
              <a:gd name="connsiteY4" fmla="*/ 0 h 819150"/>
              <a:gd name="connsiteX0" fmla="*/ 0 w 250825"/>
              <a:gd name="connsiteY0" fmla="*/ 0 h 819150"/>
              <a:gd name="connsiteX1" fmla="*/ 250825 w 250825"/>
              <a:gd name="connsiteY1" fmla="*/ 238070 h 819150"/>
              <a:gd name="connsiteX2" fmla="*/ 250825 w 250825"/>
              <a:gd name="connsiteY2" fmla="*/ 819150 h 819150"/>
              <a:gd name="connsiteX3" fmla="*/ 8731 w 250825"/>
              <a:gd name="connsiteY3" fmla="*/ 654865 h 819150"/>
              <a:gd name="connsiteX4" fmla="*/ 0 w 250825"/>
              <a:gd name="connsiteY4" fmla="*/ 0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5" h="819150">
                <a:moveTo>
                  <a:pt x="0" y="0"/>
                </a:moveTo>
                <a:lnTo>
                  <a:pt x="250825" y="238070"/>
                </a:lnTo>
                <a:lnTo>
                  <a:pt x="250825" y="819150"/>
                </a:lnTo>
                <a:lnTo>
                  <a:pt x="8731" y="654865"/>
                </a:lnTo>
                <a:cubicBezTo>
                  <a:pt x="6614" y="444257"/>
                  <a:pt x="11642" y="226483"/>
                  <a:pt x="0" y="0"/>
                </a:cubicBez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3" name="Round Same Side Corner Rectangle 12"/>
          <p:cNvSpPr/>
          <p:nvPr/>
        </p:nvSpPr>
        <p:spPr>
          <a:xfrm rot="16200000">
            <a:off x="672506" y="1932154"/>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02</a:t>
            </a:r>
          </a:p>
        </p:txBody>
      </p:sp>
      <p:sp>
        <p:nvSpPr>
          <p:cNvPr id="14" name="Freeform 13"/>
          <p:cNvSpPr/>
          <p:nvPr/>
        </p:nvSpPr>
        <p:spPr>
          <a:xfrm>
            <a:off x="1518235" y="1994166"/>
            <a:ext cx="283596" cy="869841"/>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839"/>
              <a:gd name="connsiteY0" fmla="*/ 0 h 723899"/>
              <a:gd name="connsiteX1" fmla="*/ 245268 w 247839"/>
              <a:gd name="connsiteY1" fmla="*/ 145256 h 723899"/>
              <a:gd name="connsiteX2" fmla="*/ 247839 w 247839"/>
              <a:gd name="connsiteY2" fmla="*/ 723899 h 723899"/>
              <a:gd name="connsiteX3" fmla="*/ 0 w 247839"/>
              <a:gd name="connsiteY3" fmla="*/ 647700 h 723899"/>
              <a:gd name="connsiteX4" fmla="*/ 0 w 247839"/>
              <a:gd name="connsiteY4" fmla="*/ 0 h 723899"/>
              <a:gd name="connsiteX0" fmla="*/ 0 w 247839"/>
              <a:gd name="connsiteY0" fmla="*/ 0 h 721518"/>
              <a:gd name="connsiteX1" fmla="*/ 245268 w 247839"/>
              <a:gd name="connsiteY1" fmla="*/ 145256 h 721518"/>
              <a:gd name="connsiteX2" fmla="*/ 247839 w 247839"/>
              <a:gd name="connsiteY2" fmla="*/ 721518 h 721518"/>
              <a:gd name="connsiteX3" fmla="*/ 0 w 247839"/>
              <a:gd name="connsiteY3" fmla="*/ 647700 h 721518"/>
              <a:gd name="connsiteX4" fmla="*/ 0 w 247839"/>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39" h="721518">
                <a:moveTo>
                  <a:pt x="0" y="0"/>
                </a:moveTo>
                <a:lnTo>
                  <a:pt x="245268" y="145256"/>
                </a:lnTo>
                <a:lnTo>
                  <a:pt x="247839" y="721518"/>
                </a:ln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5" name="Round Same Side Corner Rectangle 14"/>
          <p:cNvSpPr/>
          <p:nvPr/>
        </p:nvSpPr>
        <p:spPr>
          <a:xfrm rot="16200000">
            <a:off x="667408" y="2962759"/>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03</a:t>
            </a:r>
          </a:p>
        </p:txBody>
      </p:sp>
      <p:sp>
        <p:nvSpPr>
          <p:cNvPr id="16" name="Freeform 15"/>
          <p:cNvSpPr/>
          <p:nvPr/>
        </p:nvSpPr>
        <p:spPr>
          <a:xfrm>
            <a:off x="1512677" y="3027640"/>
            <a:ext cx="289188" cy="780848"/>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673"/>
              <a:gd name="connsiteY0" fmla="*/ 0 h 719137"/>
              <a:gd name="connsiteX1" fmla="*/ 247673 w 247673"/>
              <a:gd name="connsiteY1" fmla="*/ 47625 h 719137"/>
              <a:gd name="connsiteX2" fmla="*/ 238125 w 247673"/>
              <a:gd name="connsiteY2" fmla="*/ 719137 h 719137"/>
              <a:gd name="connsiteX3" fmla="*/ 0 w 247673"/>
              <a:gd name="connsiteY3" fmla="*/ 647700 h 719137"/>
              <a:gd name="connsiteX4" fmla="*/ 0 w 247673"/>
              <a:gd name="connsiteY4" fmla="*/ 0 h 719137"/>
              <a:gd name="connsiteX0" fmla="*/ 0 w 247673"/>
              <a:gd name="connsiteY0" fmla="*/ 0 h 647700"/>
              <a:gd name="connsiteX1" fmla="*/ 247673 w 247673"/>
              <a:gd name="connsiteY1" fmla="*/ 47625 h 647700"/>
              <a:gd name="connsiteX2" fmla="*/ 245338 w 247673"/>
              <a:gd name="connsiteY2" fmla="*/ 588168 h 647700"/>
              <a:gd name="connsiteX3" fmla="*/ 0 w 247673"/>
              <a:gd name="connsiteY3" fmla="*/ 647700 h 647700"/>
              <a:gd name="connsiteX4" fmla="*/ 0 w 247673"/>
              <a:gd name="connsiteY4" fmla="*/ 0 h 647700"/>
              <a:gd name="connsiteX0" fmla="*/ 0 w 252617"/>
              <a:gd name="connsiteY0" fmla="*/ 0 h 647700"/>
              <a:gd name="connsiteX1" fmla="*/ 247673 w 252617"/>
              <a:gd name="connsiteY1" fmla="*/ 47625 h 647700"/>
              <a:gd name="connsiteX2" fmla="*/ 252552 w 252617"/>
              <a:gd name="connsiteY2" fmla="*/ 623887 h 647700"/>
              <a:gd name="connsiteX3" fmla="*/ 0 w 252617"/>
              <a:gd name="connsiteY3" fmla="*/ 647700 h 647700"/>
              <a:gd name="connsiteX4" fmla="*/ 0 w 252617"/>
              <a:gd name="connsiteY4" fmla="*/ 0 h 647700"/>
              <a:gd name="connsiteX0" fmla="*/ 0 w 250248"/>
              <a:gd name="connsiteY0" fmla="*/ 0 h 647700"/>
              <a:gd name="connsiteX1" fmla="*/ 247673 w 250248"/>
              <a:gd name="connsiteY1" fmla="*/ 47625 h 647700"/>
              <a:gd name="connsiteX2" fmla="*/ 250148 w 250248"/>
              <a:gd name="connsiteY2" fmla="*/ 626268 h 647700"/>
              <a:gd name="connsiteX3" fmla="*/ 0 w 250248"/>
              <a:gd name="connsiteY3" fmla="*/ 647700 h 647700"/>
              <a:gd name="connsiteX4" fmla="*/ 0 w 250248"/>
              <a:gd name="connsiteY4" fmla="*/ 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48" h="647700">
                <a:moveTo>
                  <a:pt x="0" y="0"/>
                </a:moveTo>
                <a:lnTo>
                  <a:pt x="247673" y="47625"/>
                </a:lnTo>
                <a:cubicBezTo>
                  <a:pt x="246895" y="227806"/>
                  <a:pt x="250926" y="446087"/>
                  <a:pt x="250148" y="626268"/>
                </a:cubicBez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7" name="Round Same Side Corner Rectangle 16"/>
          <p:cNvSpPr/>
          <p:nvPr/>
        </p:nvSpPr>
        <p:spPr>
          <a:xfrm rot="5400000" flipV="1">
            <a:off x="673235" y="5042498"/>
            <a:ext cx="780848"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05</a:t>
            </a:r>
          </a:p>
        </p:txBody>
      </p:sp>
      <p:sp>
        <p:nvSpPr>
          <p:cNvPr id="18" name="Freeform 17"/>
          <p:cNvSpPr/>
          <p:nvPr/>
        </p:nvSpPr>
        <p:spPr>
          <a:xfrm flipV="1">
            <a:off x="1514839" y="4906896"/>
            <a:ext cx="296338" cy="984673"/>
          </a:xfrm>
          <a:custGeom>
            <a:avLst/>
            <a:gdLst>
              <a:gd name="connsiteX0" fmla="*/ 0 w 250825"/>
              <a:gd name="connsiteY0" fmla="*/ 0 h 819150"/>
              <a:gd name="connsiteX1" fmla="*/ 250825 w 250825"/>
              <a:gd name="connsiteY1" fmla="*/ 257175 h 819150"/>
              <a:gd name="connsiteX2" fmla="*/ 250825 w 250825"/>
              <a:gd name="connsiteY2" fmla="*/ 819150 h 819150"/>
              <a:gd name="connsiteX3" fmla="*/ 15875 w 250825"/>
              <a:gd name="connsiteY3" fmla="*/ 647700 h 819150"/>
              <a:gd name="connsiteX4" fmla="*/ 0 w 250825"/>
              <a:gd name="connsiteY4" fmla="*/ 0 h 819150"/>
              <a:gd name="connsiteX0" fmla="*/ 0 w 250825"/>
              <a:gd name="connsiteY0" fmla="*/ 0 h 819150"/>
              <a:gd name="connsiteX1" fmla="*/ 250825 w 250825"/>
              <a:gd name="connsiteY1" fmla="*/ 257175 h 819150"/>
              <a:gd name="connsiteX2" fmla="*/ 250825 w 250825"/>
              <a:gd name="connsiteY2" fmla="*/ 819150 h 819150"/>
              <a:gd name="connsiteX3" fmla="*/ 8731 w 250825"/>
              <a:gd name="connsiteY3" fmla="*/ 654865 h 819150"/>
              <a:gd name="connsiteX4" fmla="*/ 0 w 250825"/>
              <a:gd name="connsiteY4" fmla="*/ 0 h 819150"/>
              <a:gd name="connsiteX0" fmla="*/ 0 w 250825"/>
              <a:gd name="connsiteY0" fmla="*/ 0 h 819150"/>
              <a:gd name="connsiteX1" fmla="*/ 250825 w 250825"/>
              <a:gd name="connsiteY1" fmla="*/ 238070 h 819150"/>
              <a:gd name="connsiteX2" fmla="*/ 250825 w 250825"/>
              <a:gd name="connsiteY2" fmla="*/ 819150 h 819150"/>
              <a:gd name="connsiteX3" fmla="*/ 8731 w 250825"/>
              <a:gd name="connsiteY3" fmla="*/ 654865 h 819150"/>
              <a:gd name="connsiteX4" fmla="*/ 0 w 250825"/>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8731 w 252457"/>
              <a:gd name="connsiteY3" fmla="*/ 654865 h 819150"/>
              <a:gd name="connsiteX4" fmla="*/ 0 w 252457"/>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2201 w 252457"/>
              <a:gd name="connsiteY3" fmla="*/ 659619 h 819150"/>
              <a:gd name="connsiteX4" fmla="*/ 0 w 252457"/>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2201 w 252457"/>
              <a:gd name="connsiteY3" fmla="*/ 659619 h 819150"/>
              <a:gd name="connsiteX4" fmla="*/ 0 w 252457"/>
              <a:gd name="connsiteY4" fmla="*/ 0 h 819150"/>
              <a:gd name="connsiteX0" fmla="*/ 1489 w 253946"/>
              <a:gd name="connsiteY0" fmla="*/ 0 h 819150"/>
              <a:gd name="connsiteX1" fmla="*/ 253946 w 253946"/>
              <a:gd name="connsiteY1" fmla="*/ 244409 h 819150"/>
              <a:gd name="connsiteX2" fmla="*/ 252314 w 253946"/>
              <a:gd name="connsiteY2" fmla="*/ 819150 h 819150"/>
              <a:gd name="connsiteX3" fmla="*/ 425 w 253946"/>
              <a:gd name="connsiteY3" fmla="*/ 650110 h 819150"/>
              <a:gd name="connsiteX4" fmla="*/ 1489 w 253946"/>
              <a:gd name="connsiteY4" fmla="*/ 0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46" h="819150">
                <a:moveTo>
                  <a:pt x="1489" y="0"/>
                </a:moveTo>
                <a:lnTo>
                  <a:pt x="253946" y="244409"/>
                </a:lnTo>
                <a:lnTo>
                  <a:pt x="252314" y="819150"/>
                </a:lnTo>
                <a:lnTo>
                  <a:pt x="425" y="650110"/>
                </a:lnTo>
                <a:cubicBezTo>
                  <a:pt x="-1692" y="439502"/>
                  <a:pt x="4968" y="68006"/>
                  <a:pt x="1489" y="0"/>
                </a:cubicBez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9" name="Round Same Side Corner Rectangle 18"/>
          <p:cNvSpPr/>
          <p:nvPr/>
        </p:nvSpPr>
        <p:spPr>
          <a:xfrm rot="5400000" flipV="1">
            <a:off x="676300" y="4012361"/>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04</a:t>
            </a:r>
          </a:p>
        </p:txBody>
      </p:sp>
      <p:sp>
        <p:nvSpPr>
          <p:cNvPr id="20" name="Freeform 19"/>
          <p:cNvSpPr/>
          <p:nvPr/>
        </p:nvSpPr>
        <p:spPr>
          <a:xfrm flipV="1">
            <a:off x="1522030" y="3993993"/>
            <a:ext cx="283596" cy="869841"/>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839"/>
              <a:gd name="connsiteY0" fmla="*/ 0 h 723899"/>
              <a:gd name="connsiteX1" fmla="*/ 245268 w 247839"/>
              <a:gd name="connsiteY1" fmla="*/ 145256 h 723899"/>
              <a:gd name="connsiteX2" fmla="*/ 247839 w 247839"/>
              <a:gd name="connsiteY2" fmla="*/ 723899 h 723899"/>
              <a:gd name="connsiteX3" fmla="*/ 0 w 247839"/>
              <a:gd name="connsiteY3" fmla="*/ 647700 h 723899"/>
              <a:gd name="connsiteX4" fmla="*/ 0 w 247839"/>
              <a:gd name="connsiteY4" fmla="*/ 0 h 723899"/>
              <a:gd name="connsiteX0" fmla="*/ 0 w 247839"/>
              <a:gd name="connsiteY0" fmla="*/ 0 h 721518"/>
              <a:gd name="connsiteX1" fmla="*/ 245268 w 247839"/>
              <a:gd name="connsiteY1" fmla="*/ 145256 h 721518"/>
              <a:gd name="connsiteX2" fmla="*/ 247839 w 247839"/>
              <a:gd name="connsiteY2" fmla="*/ 721518 h 721518"/>
              <a:gd name="connsiteX3" fmla="*/ 0 w 247839"/>
              <a:gd name="connsiteY3" fmla="*/ 647700 h 721518"/>
              <a:gd name="connsiteX4" fmla="*/ 0 w 247839"/>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39" h="721518">
                <a:moveTo>
                  <a:pt x="0" y="0"/>
                </a:moveTo>
                <a:lnTo>
                  <a:pt x="245268" y="145256"/>
                </a:lnTo>
                <a:lnTo>
                  <a:pt x="247839" y="721518"/>
                </a:ln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1" name="Oval 20"/>
          <p:cNvSpPr/>
          <p:nvPr/>
        </p:nvSpPr>
        <p:spPr>
          <a:xfrm>
            <a:off x="7718189" y="1347553"/>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2" name="Oval 21"/>
          <p:cNvSpPr/>
          <p:nvPr/>
        </p:nvSpPr>
        <p:spPr>
          <a:xfrm>
            <a:off x="7327029" y="2257584"/>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3" name="Oval 22"/>
          <p:cNvSpPr/>
          <p:nvPr/>
        </p:nvSpPr>
        <p:spPr>
          <a:xfrm>
            <a:off x="8729109" y="3174793"/>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4" name="Oval 23"/>
          <p:cNvSpPr/>
          <p:nvPr/>
        </p:nvSpPr>
        <p:spPr>
          <a:xfrm>
            <a:off x="7327029" y="4082295"/>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5" name="Oval 24"/>
          <p:cNvSpPr/>
          <p:nvPr/>
        </p:nvSpPr>
        <p:spPr>
          <a:xfrm>
            <a:off x="7718189" y="4992326"/>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6" name="Content Placeholder 10"/>
          <p:cNvSpPr>
            <a:spLocks noGrp="1"/>
          </p:cNvSpPr>
          <p:nvPr>
            <p:ph sz="quarter" idx="11" hasCustomPrompt="1"/>
          </p:nvPr>
        </p:nvSpPr>
        <p:spPr>
          <a:xfrm>
            <a:off x="1886481" y="1294289"/>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7" name="Content Placeholder 10"/>
          <p:cNvSpPr>
            <a:spLocks noGrp="1"/>
          </p:cNvSpPr>
          <p:nvPr>
            <p:ph sz="quarter" idx="12" hasCustomPrompt="1"/>
          </p:nvPr>
        </p:nvSpPr>
        <p:spPr>
          <a:xfrm>
            <a:off x="1886481" y="2204320"/>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8" name="Content Placeholder 10"/>
          <p:cNvSpPr>
            <a:spLocks noGrp="1"/>
          </p:cNvSpPr>
          <p:nvPr>
            <p:ph sz="quarter" idx="13" hasCustomPrompt="1"/>
          </p:nvPr>
        </p:nvSpPr>
        <p:spPr>
          <a:xfrm>
            <a:off x="1886481" y="3121529"/>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9" name="Content Placeholder 10"/>
          <p:cNvSpPr>
            <a:spLocks noGrp="1"/>
          </p:cNvSpPr>
          <p:nvPr>
            <p:ph sz="quarter" idx="14" hasCustomPrompt="1"/>
          </p:nvPr>
        </p:nvSpPr>
        <p:spPr>
          <a:xfrm>
            <a:off x="1886481" y="4029031"/>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30" name="Content Placeholder 10"/>
          <p:cNvSpPr>
            <a:spLocks noGrp="1"/>
          </p:cNvSpPr>
          <p:nvPr>
            <p:ph sz="quarter" idx="15" hasCustomPrompt="1"/>
          </p:nvPr>
        </p:nvSpPr>
        <p:spPr>
          <a:xfrm>
            <a:off x="1886481" y="493906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Tree>
    <p:extLst>
      <p:ext uri="{BB962C8B-B14F-4D97-AF65-F5344CB8AC3E}">
        <p14:creationId xmlns:p14="http://schemas.microsoft.com/office/powerpoint/2010/main" val="4004065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04F1E14-4077-49CE-BE30-F1B862333BB7}"/>
              </a:ext>
            </a:extLst>
          </p:cNvPr>
          <p:cNvSpPr txBox="1">
            <a:spLocks/>
          </p:cNvSpPr>
          <p:nvPr userDrawn="1"/>
        </p:nvSpPr>
        <p:spPr>
          <a:xfrm>
            <a:off x="84302"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217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vmlDrawing" Target="../drawings/vmlDrawing1.vml"/><Relationship Id="rId7" Type="http://schemas.openxmlformats.org/officeDocument/2006/relationships/image" Target="../media/image7.tiff"/><Relationship Id="rId2"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solidFill>
            <a:srgbClr val="BFBFBF"/>
          </a:solid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kern="1200" smtClean="0">
                <a:solidFill>
                  <a:prstClr val="black"/>
                </a:solidFill>
                <a:ea typeface="+mn-ea"/>
              </a:rPr>
              <a:pPr/>
              <a:t>‹#›</a:t>
            </a:fld>
            <a:endParaRPr lang="en-US" kern="1200" dirty="0">
              <a:solidFill>
                <a:prstClr val="black"/>
              </a:solidFill>
              <a:ea typeface="+mn-ea"/>
            </a:endParaRPr>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6" cstate="hqprint">
            <a:extLst>
              <a:ext uri="{28A0092B-C50C-407E-A947-70E740481C1C}">
                <a14:useLocalDpi xmlns:a14="http://schemas.microsoft.com/office/drawing/2010/main" val="0"/>
              </a:ext>
            </a:extLst>
          </a:blip>
          <a:stretch>
            <a:fillRect/>
          </a:stretch>
        </p:blipFill>
        <p:spPr>
          <a:xfrm>
            <a:off x="11149781" y="6098922"/>
            <a:ext cx="1066258" cy="753967"/>
          </a:xfrm>
          <a:prstGeom prst="rect">
            <a:avLst/>
          </a:prstGeom>
        </p:spPr>
      </p:pic>
    </p:spTree>
    <p:extLst>
      <p:ext uri="{BB962C8B-B14F-4D97-AF65-F5344CB8AC3E}">
        <p14:creationId xmlns:p14="http://schemas.microsoft.com/office/powerpoint/2010/main" val="71229646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60" r:id="rId14"/>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4"/>
            </p:custDataLst>
            <p:extLst/>
          </p:nvPr>
        </p:nvGraphicFramePr>
        <p:xfrm>
          <a:off x="2121" y="2121"/>
          <a:ext cx="2116" cy="2116"/>
        </p:xfrm>
        <a:graphic>
          <a:graphicData uri="http://schemas.openxmlformats.org/presentationml/2006/ole">
            <mc:AlternateContent xmlns:mc="http://schemas.openxmlformats.org/markup-compatibility/2006">
              <mc:Choice xmlns:v="urn:schemas-microsoft-com:vml" Requires="v">
                <p:oleObj spid="_x0000_s1076" name="think-cell Slide" r:id="rId5" imgW="216" imgH="216" progId="TCLayout.ActiveDocument.1">
                  <p:embed/>
                </p:oleObj>
              </mc:Choice>
              <mc:Fallback>
                <p:oleObj name="think-cell Slide" r:id="rId5" imgW="216" imgH="216" progId="TCLayout.ActiveDocument.1">
                  <p:embed/>
                  <p:pic>
                    <p:nvPicPr>
                      <p:cNvPr id="0" name=""/>
                      <p:cNvPicPr/>
                      <p:nvPr/>
                    </p:nvPicPr>
                    <p:blipFill>
                      <a:blip r:embed="rId6"/>
                      <a:stretch>
                        <a:fillRect/>
                      </a:stretch>
                    </p:blipFill>
                    <p:spPr>
                      <a:xfrm>
                        <a:off x="2121" y="2121"/>
                        <a:ext cx="2116" cy="2116"/>
                      </a:xfrm>
                      <a:prstGeom prst="rect">
                        <a:avLst/>
                      </a:prstGeom>
                    </p:spPr>
                  </p:pic>
                </p:oleObj>
              </mc:Fallback>
            </mc:AlternateContent>
          </a:graphicData>
        </a:graphic>
      </p:graphicFrame>
      <p:pic>
        <p:nvPicPr>
          <p:cNvPr id="8" name="Picture 7"/>
          <p:cNvPicPr preferRelativeResize="0">
            <a:picLocks/>
          </p:cNvPicPr>
          <p:nvPr userDrawn="1"/>
        </p:nvPicPr>
        <p:blipFill>
          <a:blip r:embed="rId7" cstate="print">
            <a:extLst>
              <a:ext uri="{28A0092B-C50C-407E-A947-70E740481C1C}">
                <a14:useLocalDpi xmlns:a14="http://schemas.microsoft.com/office/drawing/2010/main" val="0"/>
              </a:ext>
            </a:extLst>
          </a:blip>
          <a:stretch>
            <a:fillRect/>
          </a:stretch>
        </p:blipFill>
        <p:spPr>
          <a:xfrm>
            <a:off x="3" y="201169"/>
            <a:ext cx="12191999" cy="384048"/>
          </a:xfrm>
          <a:prstGeom prst="rect">
            <a:avLst/>
          </a:prstGeom>
        </p:spPr>
      </p:pic>
      <p:sp>
        <p:nvSpPr>
          <p:cNvPr id="9" name="Slide Number Placeholder 14"/>
          <p:cNvSpPr>
            <a:spLocks noGrp="1"/>
          </p:cNvSpPr>
          <p:nvPr>
            <p:ph type="sldNum" sz="quarter" idx="4"/>
          </p:nvPr>
        </p:nvSpPr>
        <p:spPr>
          <a:xfrm>
            <a:off x="11257940" y="6492876"/>
            <a:ext cx="934065" cy="365125"/>
          </a:xfrm>
          <a:prstGeom prst="rect">
            <a:avLst/>
          </a:prstGeom>
        </p:spPr>
        <p:txBody>
          <a:bodyPr lIns="91430" tIns="45715" rIns="91430" bIns="45715"/>
          <a:lstStyle>
            <a:lvl1pPr>
              <a:defRPr lang="en-US" sz="1467" smtClean="0"/>
            </a:lvl1pPr>
          </a:lstStyle>
          <a:p>
            <a:pPr fontAlgn="base">
              <a:spcBef>
                <a:spcPct val="0"/>
              </a:spcBef>
              <a:spcAft>
                <a:spcPct val="0"/>
              </a:spcAft>
            </a:pPr>
            <a:fld id="{017F978A-4048-4358-9343-69F8E58C9EF5}" type="slidenum">
              <a:rPr lang="en-IN">
                <a:solidFill>
                  <a:prstClr val="black"/>
                </a:solidFill>
                <a:latin typeface="Arial" pitchFamily="34" charset="0"/>
                <a:cs typeface="Arial" pitchFamily="34" charset="0"/>
              </a:rPr>
              <a:pPr fontAlgn="base">
                <a:spcBef>
                  <a:spcPct val="0"/>
                </a:spcBef>
                <a:spcAft>
                  <a:spcPct val="0"/>
                </a:spcAft>
              </a:pPr>
              <a:t>‹#›</a:t>
            </a:fld>
            <a:endParaRPr lang="en-IN">
              <a:solidFill>
                <a:prstClr val="black"/>
              </a:solidFill>
              <a:latin typeface="Arial" pitchFamily="34" charset="0"/>
              <a:cs typeface="Arial" pitchFamily="34" charset="0"/>
            </a:endParaRPr>
          </a:p>
        </p:txBody>
      </p:sp>
      <p:sp>
        <p:nvSpPr>
          <p:cNvPr id="10" name="Rectangle 9"/>
          <p:cNvSpPr/>
          <p:nvPr userDrawn="1"/>
        </p:nvSpPr>
        <p:spPr>
          <a:xfrm>
            <a:off x="10763251" y="20035"/>
            <a:ext cx="1219200" cy="841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fontAlgn="base">
              <a:spcBef>
                <a:spcPct val="0"/>
              </a:spcBef>
              <a:spcAft>
                <a:spcPct val="0"/>
              </a:spcAft>
            </a:pPr>
            <a:endParaRPr lang="en-IN" sz="2400">
              <a:solidFill>
                <a:prstClr val="white"/>
              </a:solidFill>
            </a:endParaRPr>
          </a:p>
        </p:txBody>
      </p:sp>
      <p:pic>
        <p:nvPicPr>
          <p:cNvPr id="11" name="Picture 10"/>
          <p:cNvPicPr>
            <a:picLocks noChangeAspect="1"/>
          </p:cNvPicPr>
          <p:nvPr userDrawn="1"/>
        </p:nvPicPr>
        <p:blipFill>
          <a:blip r:embed="rId8"/>
          <a:stretch>
            <a:fillRect/>
          </a:stretch>
        </p:blipFill>
        <p:spPr>
          <a:xfrm>
            <a:off x="10791309" y="34550"/>
            <a:ext cx="1181623" cy="871657"/>
          </a:xfrm>
          <a:prstGeom prst="rect">
            <a:avLst/>
          </a:prstGeom>
        </p:spPr>
      </p:pic>
      <p:sp>
        <p:nvSpPr>
          <p:cNvPr id="12" name="Footer Placeholder 4">
            <a:extLst>
              <a:ext uri="{FF2B5EF4-FFF2-40B4-BE49-F238E27FC236}">
                <a16:creationId xmlns:a16="http://schemas.microsoft.com/office/drawing/2014/main" id="{2983E211-5213-4681-8E3B-8A9EC47660E0}"/>
              </a:ext>
            </a:extLst>
          </p:cNvPr>
          <p:cNvSpPr>
            <a:spLocks noGrp="1"/>
          </p:cNvSpPr>
          <p:nvPr>
            <p:ph type="ftr" sz="quarter" idx="3"/>
          </p:nvPr>
        </p:nvSpPr>
        <p:spPr>
          <a:xfrm>
            <a:off x="5" y="6573223"/>
            <a:ext cx="960092" cy="256535"/>
          </a:xfrm>
          <a:prstGeom prst="rect">
            <a:avLst/>
          </a:prstGeom>
        </p:spPr>
        <p:txBody>
          <a:bodyPr wrap="square" lIns="91430" tIns="45715" rIns="91430" bIns="45715">
            <a:spAutoFit/>
          </a:bodyPr>
          <a:lstStyle>
            <a:lvl1pPr>
              <a:defRPr sz="1067"/>
            </a:lvl1pPr>
          </a:lstStyle>
          <a:p>
            <a:pPr fontAlgn="base">
              <a:spcBef>
                <a:spcPct val="0"/>
              </a:spcBef>
              <a:spcAft>
                <a:spcPct val="0"/>
              </a:spcAft>
            </a:pPr>
            <a:r>
              <a:rPr lang="en-US">
                <a:solidFill>
                  <a:prstClr val="black"/>
                </a:solidFill>
                <a:latin typeface="Arial" pitchFamily="34" charset="0"/>
                <a:cs typeface="Arial" pitchFamily="34" charset="0"/>
              </a:rPr>
              <a:t>Confidential</a:t>
            </a:r>
          </a:p>
        </p:txBody>
      </p:sp>
    </p:spTree>
    <p:extLst>
      <p:ext uri="{BB962C8B-B14F-4D97-AF65-F5344CB8AC3E}">
        <p14:creationId xmlns:p14="http://schemas.microsoft.com/office/powerpoint/2010/main" val="2333653277"/>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l" defTabSz="91427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9" indent="-228569" algn="l" defTabSz="9142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04" indent="-228569" algn="l" defTabSz="9142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41" indent="-228569" algn="l" defTabSz="9142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77"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4pPr>
      <a:lvl5pPr marL="2057114"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5pPr>
      <a:lvl6pPr marL="2514249"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6pPr>
      <a:lvl7pPr marL="2971386"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7pPr>
      <a:lvl8pPr marL="3428522"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8pPr>
      <a:lvl9pPr marL="3885658"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9pPr>
    </p:bodyStyle>
    <p:otherStyle>
      <a:defPPr>
        <a:defRPr lang="en-US"/>
      </a:defPPr>
      <a:lvl1pPr marL="0" algn="l" defTabSz="914272" rtl="0" eaLnBrk="1" latinLnBrk="0" hangingPunct="1">
        <a:defRPr sz="1733" kern="1200">
          <a:solidFill>
            <a:schemeClr val="tx1"/>
          </a:solidFill>
          <a:latin typeface="+mn-lt"/>
          <a:ea typeface="+mn-ea"/>
          <a:cs typeface="+mn-cs"/>
        </a:defRPr>
      </a:lvl1pPr>
      <a:lvl2pPr marL="457137" algn="l" defTabSz="914272" rtl="0" eaLnBrk="1" latinLnBrk="0" hangingPunct="1">
        <a:defRPr sz="1733" kern="1200">
          <a:solidFill>
            <a:schemeClr val="tx1"/>
          </a:solidFill>
          <a:latin typeface="+mn-lt"/>
          <a:ea typeface="+mn-ea"/>
          <a:cs typeface="+mn-cs"/>
        </a:defRPr>
      </a:lvl2pPr>
      <a:lvl3pPr marL="914272" algn="l" defTabSz="914272" rtl="0" eaLnBrk="1" latinLnBrk="0" hangingPunct="1">
        <a:defRPr sz="1733" kern="1200">
          <a:solidFill>
            <a:schemeClr val="tx1"/>
          </a:solidFill>
          <a:latin typeface="+mn-lt"/>
          <a:ea typeface="+mn-ea"/>
          <a:cs typeface="+mn-cs"/>
        </a:defRPr>
      </a:lvl3pPr>
      <a:lvl4pPr marL="1371408" algn="l" defTabSz="914272" rtl="0" eaLnBrk="1" latinLnBrk="0" hangingPunct="1">
        <a:defRPr sz="1733" kern="1200">
          <a:solidFill>
            <a:schemeClr val="tx1"/>
          </a:solidFill>
          <a:latin typeface="+mn-lt"/>
          <a:ea typeface="+mn-ea"/>
          <a:cs typeface="+mn-cs"/>
        </a:defRPr>
      </a:lvl4pPr>
      <a:lvl5pPr marL="1828545" algn="l" defTabSz="914272" rtl="0" eaLnBrk="1" latinLnBrk="0" hangingPunct="1">
        <a:defRPr sz="1733" kern="1200">
          <a:solidFill>
            <a:schemeClr val="tx1"/>
          </a:solidFill>
          <a:latin typeface="+mn-lt"/>
          <a:ea typeface="+mn-ea"/>
          <a:cs typeface="+mn-cs"/>
        </a:defRPr>
      </a:lvl5pPr>
      <a:lvl6pPr marL="2285682" algn="l" defTabSz="914272" rtl="0" eaLnBrk="1" latinLnBrk="0" hangingPunct="1">
        <a:defRPr sz="1733" kern="1200">
          <a:solidFill>
            <a:schemeClr val="tx1"/>
          </a:solidFill>
          <a:latin typeface="+mn-lt"/>
          <a:ea typeface="+mn-ea"/>
          <a:cs typeface="+mn-cs"/>
        </a:defRPr>
      </a:lvl6pPr>
      <a:lvl7pPr marL="2742817" algn="l" defTabSz="914272" rtl="0" eaLnBrk="1" latinLnBrk="0" hangingPunct="1">
        <a:defRPr sz="1733" kern="1200">
          <a:solidFill>
            <a:schemeClr val="tx1"/>
          </a:solidFill>
          <a:latin typeface="+mn-lt"/>
          <a:ea typeface="+mn-ea"/>
          <a:cs typeface="+mn-cs"/>
        </a:defRPr>
      </a:lvl7pPr>
      <a:lvl8pPr marL="3199955" algn="l" defTabSz="914272" rtl="0" eaLnBrk="1" latinLnBrk="0" hangingPunct="1">
        <a:defRPr sz="1733" kern="1200">
          <a:solidFill>
            <a:schemeClr val="tx1"/>
          </a:solidFill>
          <a:latin typeface="+mn-lt"/>
          <a:ea typeface="+mn-ea"/>
          <a:cs typeface="+mn-cs"/>
        </a:defRPr>
      </a:lvl8pPr>
      <a:lvl9pPr marL="3657090" algn="l" defTabSz="914272" rtl="0" eaLnBrk="1" latinLnBrk="0" hangingPunct="1">
        <a:defRPr sz="17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emf"/><Relationship Id="rId7"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diagramQuickStyle" Target="../diagrams/quickStyle3.xml"/><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diagramLayout" Target="../diagrams/layout3.xml"/><Relationship Id="rId17" Type="http://schemas.openxmlformats.org/officeDocument/2006/relationships/image" Target="../media/image85.png"/><Relationship Id="rId2" Type="http://schemas.openxmlformats.org/officeDocument/2006/relationships/notesSlide" Target="../notesSlides/notesSlide11.xml"/><Relationship Id="rId16"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diagramData" Target="../diagrams/data3.xml"/><Relationship Id="rId5" Type="http://schemas.openxmlformats.org/officeDocument/2006/relationships/image" Target="../media/image78.png"/><Relationship Id="rId15" Type="http://schemas.microsoft.com/office/2007/relationships/diagramDrawing" Target="../diagrams/drawing3.xml"/><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diagramColors" Target="../diagrams/colors3.xml"/></Relationships>
</file>

<file path=ppt/slides/_rels/slide1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6.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93.png"/><Relationship Id="rId5" Type="http://schemas.openxmlformats.org/officeDocument/2006/relationships/image" Target="../media/image88.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7.png"/><Relationship Id="rId9" Type="http://schemas.openxmlformats.org/officeDocument/2006/relationships/image" Target="../media/image91.png"/><Relationship Id="rId14" Type="http://schemas.openxmlformats.org/officeDocument/2006/relationships/image" Target="../media/image96.png"/></Relationships>
</file>

<file path=ppt/slides/_rels/slide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chart" Target="../charts/chart2.xml"/><Relationship Id="rId11" Type="http://schemas.openxmlformats.org/officeDocument/2006/relationships/image" Target="../media/image107.png"/><Relationship Id="rId5" Type="http://schemas.openxmlformats.org/officeDocument/2006/relationships/image" Target="../media/image102.png"/><Relationship Id="rId10" Type="http://schemas.openxmlformats.org/officeDocument/2006/relationships/image" Target="../media/image106.png"/><Relationship Id="rId4" Type="http://schemas.openxmlformats.org/officeDocument/2006/relationships/image" Target="../media/image101.png"/><Relationship Id="rId9" Type="http://schemas.openxmlformats.org/officeDocument/2006/relationships/image" Target="../media/image105.png"/></Relationships>
</file>

<file path=ppt/slides/_rels/slide15.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jpeg"/><Relationship Id="rId3" Type="http://schemas.openxmlformats.org/officeDocument/2006/relationships/image" Target="../media/image121.jpeg"/><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4.png"/><Relationship Id="rId11" Type="http://schemas.openxmlformats.org/officeDocument/2006/relationships/image" Target="../media/image129.jpe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jpeg"/><Relationship Id="rId9" Type="http://schemas.openxmlformats.org/officeDocument/2006/relationships/image" Target="../media/image127.png"/><Relationship Id="rId14" Type="http://schemas.openxmlformats.org/officeDocument/2006/relationships/image" Target="../media/image132.jpeg"/></Relationships>
</file>

<file path=ppt/slides/_rels/slide18.xml.rels><?xml version="1.0" encoding="UTF-8" standalone="yes"?>
<Relationships xmlns="http://schemas.openxmlformats.org/package/2006/relationships"><Relationship Id="rId8" Type="http://schemas.openxmlformats.org/officeDocument/2006/relationships/image" Target="../media/image138.png"/><Relationship Id="rId13" Type="http://schemas.microsoft.com/office/2007/relationships/hdphoto" Target="../media/hdphoto4.wdp"/><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1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3.jpeg"/><Relationship Id="rId7" Type="http://schemas.microsoft.com/office/2007/relationships/hdphoto" Target="../media/hdphoto6.wdp"/><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5.png"/><Relationship Id="rId5" Type="http://schemas.microsoft.com/office/2007/relationships/hdphoto" Target="../media/hdphoto5.wdp"/><Relationship Id="rId4" Type="http://schemas.openxmlformats.org/officeDocument/2006/relationships/image" Target="../media/image144.png"/><Relationship Id="rId9" Type="http://schemas.openxmlformats.org/officeDocument/2006/relationships/image" Target="../media/image147.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50.png"/><Relationship Id="rId5" Type="http://schemas.microsoft.com/office/2007/relationships/hdphoto" Target="../media/hdphoto7.wdp"/><Relationship Id="rId4" Type="http://schemas.openxmlformats.org/officeDocument/2006/relationships/image" Target="../media/image149.png"/></Relationships>
</file>

<file path=ppt/slides/_rels/slide2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22.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25.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4.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3.jpeg"/><Relationship Id="rId2" Type="http://schemas.openxmlformats.org/officeDocument/2006/relationships/notesSlide" Target="../notesSlides/notesSlide25.xml"/><Relationship Id="rId16" Type="http://schemas.openxmlformats.org/officeDocument/2006/relationships/image" Target="../media/image176.png"/><Relationship Id="rId1" Type="http://schemas.openxmlformats.org/officeDocument/2006/relationships/slideLayout" Target="../slideLayouts/slideLayout7.xml"/><Relationship Id="rId6" Type="http://schemas.openxmlformats.org/officeDocument/2006/relationships/image" Target="../media/image168.png"/><Relationship Id="rId11" Type="http://schemas.microsoft.com/office/2007/relationships/hdphoto" Target="../media/hdphoto8.wdp"/><Relationship Id="rId5" Type="http://schemas.openxmlformats.org/officeDocument/2006/relationships/image" Target="../media/image167.png"/><Relationship Id="rId15" Type="http://schemas.openxmlformats.org/officeDocument/2006/relationships/image" Target="../media/image175.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microsoft.com/office/2007/relationships/hdphoto" Target="../media/hdphoto9.wdp"/></Relationships>
</file>

<file path=ppt/slides/_rels/slide26.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0.emf"/><Relationship Id="rId4" Type="http://schemas.openxmlformats.org/officeDocument/2006/relationships/diagramLayout" Target="../diagrams/layout1.xml"/><Relationship Id="rId9" Type="http://schemas.openxmlformats.org/officeDocument/2006/relationships/image" Target="../media/image19.emf"/></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8.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jpe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6.w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65.jpeg"/><Relationship Id="rId5" Type="http://schemas.openxmlformats.org/officeDocument/2006/relationships/diagramQuickStyle" Target="../diagrams/quickStyle2.xml"/><Relationship Id="rId10" Type="http://schemas.openxmlformats.org/officeDocument/2006/relationships/image" Target="../media/image64.emf"/><Relationship Id="rId4" Type="http://schemas.openxmlformats.org/officeDocument/2006/relationships/diagramLayout" Target="../diagrams/layout2.xml"/><Relationship Id="rId9" Type="http://schemas.openxmlformats.org/officeDocument/2006/relationships/image" Target="../media/image63.png"/><Relationship Id="rId1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1343" y="696616"/>
            <a:ext cx="8953722" cy="1145350"/>
          </a:xfrm>
        </p:spPr>
        <p:txBody>
          <a:bodyPr/>
          <a:lstStyle/>
          <a:p>
            <a:r>
              <a:rPr lang="en-US" dirty="0"/>
              <a:t>LatentView Analytics</a:t>
            </a:r>
          </a:p>
        </p:txBody>
      </p:sp>
      <p:sp>
        <p:nvSpPr>
          <p:cNvPr id="8" name="Content Placeholder 7"/>
          <p:cNvSpPr>
            <a:spLocks noGrp="1"/>
          </p:cNvSpPr>
          <p:nvPr>
            <p:ph sz="quarter" idx="13"/>
          </p:nvPr>
        </p:nvSpPr>
        <p:spPr>
          <a:xfrm>
            <a:off x="894626" y="3962591"/>
            <a:ext cx="2637248" cy="426958"/>
          </a:xfrm>
        </p:spPr>
        <p:txBody>
          <a:bodyPr/>
          <a:lstStyle/>
          <a:p>
            <a:r>
              <a:rPr lang="en-US" dirty="0"/>
              <a:t>March, 2018</a:t>
            </a:r>
          </a:p>
        </p:txBody>
      </p:sp>
      <p:sp>
        <p:nvSpPr>
          <p:cNvPr id="9" name="TextBox 8"/>
          <p:cNvSpPr txBox="1"/>
          <p:nvPr/>
        </p:nvSpPr>
        <p:spPr>
          <a:xfrm>
            <a:off x="814527" y="1776170"/>
            <a:ext cx="9023797" cy="400110"/>
          </a:xfrm>
          <a:prstGeom prst="rect">
            <a:avLst/>
          </a:prstGeom>
          <a:noFill/>
        </p:spPr>
        <p:txBody>
          <a:bodyPr wrap="square" rtlCol="0">
            <a:spAutoFit/>
          </a:bodyPr>
          <a:lstStyle/>
          <a:p>
            <a:r>
              <a:rPr lang="en-IN" sz="2000" dirty="0">
                <a:solidFill>
                  <a:schemeClr val="bg1"/>
                </a:solidFill>
                <a:latin typeface="Arial"/>
                <a:cs typeface="Arial"/>
              </a:rPr>
              <a:t>Case Studies: 25-50</a:t>
            </a:r>
            <a:endParaRPr lang="en-US" sz="2000" dirty="0">
              <a:solidFill>
                <a:schemeClr val="bg1"/>
              </a:solidFill>
              <a:latin typeface="Arial"/>
              <a:cs typeface="Arial"/>
            </a:endParaRPr>
          </a:p>
        </p:txBody>
      </p:sp>
    </p:spTree>
    <p:extLst>
      <p:ext uri="{BB962C8B-B14F-4D97-AF65-F5344CB8AC3E}">
        <p14:creationId xmlns:p14="http://schemas.microsoft.com/office/powerpoint/2010/main" val="48123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47889" y="68483"/>
            <a:ext cx="11095632"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Social Media Analysis to Understand Youth Segment </a:t>
            </a:r>
            <a:r>
              <a:rPr lang="en-US">
                <a:solidFill>
                  <a:schemeClr val="lt1"/>
                </a:solidFill>
                <a:latin typeface="Arial"/>
                <a:ea typeface="Arial"/>
                <a:cs typeface="Arial"/>
                <a:sym typeface="Arial"/>
              </a:rPr>
              <a:t>Banking Needs</a:t>
            </a:r>
            <a:endParaRPr lang="en-US" dirty="0">
              <a:solidFill>
                <a:schemeClr val="lt1"/>
              </a:solidFill>
              <a:latin typeface="Arial"/>
              <a:ea typeface="Arial"/>
              <a:cs typeface="Arial"/>
              <a:sym typeface="Arial"/>
            </a:endParaRPr>
          </a:p>
        </p:txBody>
      </p:sp>
      <p:sp>
        <p:nvSpPr>
          <p:cNvPr id="49" name="Rectangle 48"/>
          <p:cNvSpPr/>
          <p:nvPr/>
        </p:nvSpPr>
        <p:spPr>
          <a:xfrm>
            <a:off x="0" y="897306"/>
            <a:ext cx="12192003" cy="21673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ectangle 49"/>
          <p:cNvSpPr/>
          <p:nvPr/>
        </p:nvSpPr>
        <p:spPr>
          <a:xfrm>
            <a:off x="260047" y="1541686"/>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51" name="Rectangle 50"/>
          <p:cNvSpPr/>
          <p:nvPr/>
        </p:nvSpPr>
        <p:spPr>
          <a:xfrm>
            <a:off x="277415" y="1389059"/>
            <a:ext cx="3584448" cy="1602832"/>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a:solidFill>
                <a:srgbClr val="FFFFFF"/>
              </a:solidFill>
            </a:endParaRPr>
          </a:p>
        </p:txBody>
      </p:sp>
      <p:sp>
        <p:nvSpPr>
          <p:cNvPr id="52" name="Rectangle 51"/>
          <p:cNvSpPr/>
          <p:nvPr/>
        </p:nvSpPr>
        <p:spPr>
          <a:xfrm>
            <a:off x="270290" y="1712298"/>
            <a:ext cx="3499537" cy="1036566"/>
          </a:xfrm>
          <a:prstGeom prst="rect">
            <a:avLst/>
          </a:prstGeom>
        </p:spPr>
        <p:txBody>
          <a:bodyPr wrap="square">
            <a:spAutoFit/>
          </a:bodyPr>
          <a:lstStyle/>
          <a:p>
            <a:pPr>
              <a:lnSpc>
                <a:spcPct val="120000"/>
              </a:lnSpc>
            </a:pPr>
            <a:r>
              <a:rPr lang="en-US" sz="1300" dirty="0">
                <a:solidFill>
                  <a:prstClr val="black"/>
                </a:solidFill>
                <a:ea typeface="Verdana" panose="020B0604030504040204" pitchFamily="34" charset="0"/>
                <a:cs typeface="Verdana" panose="020B0604030504040204" pitchFamily="34" charset="0"/>
              </a:rPr>
              <a:t>The existing products were unable to capture the attention of the youth segment (35% of population) which had an earning potential of $3.5 trillion</a:t>
            </a:r>
          </a:p>
        </p:txBody>
      </p:sp>
      <p:sp>
        <p:nvSpPr>
          <p:cNvPr id="53" name="Rectangle 52"/>
          <p:cNvSpPr/>
          <p:nvPr/>
        </p:nvSpPr>
        <p:spPr>
          <a:xfrm>
            <a:off x="270290" y="1383672"/>
            <a:ext cx="2534636" cy="338554"/>
          </a:xfrm>
          <a:prstGeom prst="rect">
            <a:avLst/>
          </a:prstGeom>
        </p:spPr>
        <p:txBody>
          <a:bodyPr wrap="square">
            <a:spAutoFit/>
          </a:bodyPr>
          <a:lstStyle/>
          <a:p>
            <a:pPr>
              <a:defRPr/>
            </a:pPr>
            <a:r>
              <a:rPr lang="en-US" sz="1600" b="1" kern="0" dirty="0">
                <a:solidFill>
                  <a:srgbClr val="44546A"/>
                </a:solidFill>
              </a:rPr>
              <a:t>The “Before” State</a:t>
            </a:r>
          </a:p>
        </p:txBody>
      </p:sp>
      <p:sp>
        <p:nvSpPr>
          <p:cNvPr id="54" name="Rectangle 53"/>
          <p:cNvSpPr/>
          <p:nvPr/>
        </p:nvSpPr>
        <p:spPr>
          <a:xfrm>
            <a:off x="8301089" y="1389059"/>
            <a:ext cx="3714084" cy="1602832"/>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300" kern="0" dirty="0">
              <a:solidFill>
                <a:srgbClr val="000000"/>
              </a:solidFill>
            </a:endParaRPr>
          </a:p>
        </p:txBody>
      </p:sp>
      <p:sp>
        <p:nvSpPr>
          <p:cNvPr id="55" name="Rectangle 54"/>
          <p:cNvSpPr/>
          <p:nvPr/>
        </p:nvSpPr>
        <p:spPr>
          <a:xfrm>
            <a:off x="8296815" y="1655068"/>
            <a:ext cx="3786810" cy="1292662"/>
          </a:xfrm>
          <a:prstGeom prst="rect">
            <a:avLst/>
          </a:prstGeom>
        </p:spPr>
        <p:txBody>
          <a:bodyPr wrap="square">
            <a:spAutoFit/>
          </a:bodyPr>
          <a:lstStyle/>
          <a:p>
            <a:pPr marL="171450" indent="-171450">
              <a:lnSpc>
                <a:spcPct val="120000"/>
              </a:lnSpc>
              <a:buFont typeface="Arial" panose="020B0604020202020204" pitchFamily="34" charset="0"/>
              <a:buChar char="•"/>
            </a:pPr>
            <a:r>
              <a:rPr lang="en-US" sz="1300" dirty="0">
                <a:ea typeface="Verdana" panose="020B0604030504040204" pitchFamily="34" charset="0"/>
                <a:cs typeface="Verdana" panose="020B0604030504040204" pitchFamily="34" charset="0"/>
              </a:rPr>
              <a:t>Youth segment had </a:t>
            </a:r>
            <a:r>
              <a:rPr lang="en-US" sz="1300" dirty="0"/>
              <a:t>weak association across products with the credit card product line having high entry barriers</a:t>
            </a:r>
          </a:p>
          <a:p>
            <a:pPr marL="171450" indent="-171450">
              <a:lnSpc>
                <a:spcPct val="120000"/>
              </a:lnSpc>
              <a:buFont typeface="Arial" panose="020B0604020202020204" pitchFamily="34" charset="0"/>
              <a:buChar char="•"/>
            </a:pPr>
            <a:r>
              <a:rPr lang="en-US" sz="1300" dirty="0"/>
              <a:t>Checking, savings &amp; Investment products lines are under served and hence present an opportunity</a:t>
            </a:r>
            <a:endParaRPr lang="en-US" sz="1300" dirty="0">
              <a:ea typeface="Verdana" panose="020B0604030504040204" pitchFamily="34" charset="0"/>
              <a:cs typeface="Verdana" panose="020B0604030504040204" pitchFamily="34" charset="0"/>
            </a:endParaRPr>
          </a:p>
        </p:txBody>
      </p:sp>
      <p:sp>
        <p:nvSpPr>
          <p:cNvPr id="56" name="Rectangle 55"/>
          <p:cNvSpPr/>
          <p:nvPr/>
        </p:nvSpPr>
        <p:spPr>
          <a:xfrm>
            <a:off x="148653" y="835633"/>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b="1" kern="0" dirty="0">
                <a:solidFill>
                  <a:srgbClr val="44546A"/>
                </a:solidFill>
              </a:rPr>
              <a:t>The Problem: </a:t>
            </a:r>
            <a:r>
              <a:rPr lang="en-US" sz="1600" kern="0" dirty="0">
                <a:solidFill>
                  <a:srgbClr val="44546A"/>
                </a:solidFill>
              </a:rPr>
              <a:t>In an industry trying to attract the young population, this company had a very low youth segment penetration</a:t>
            </a:r>
          </a:p>
        </p:txBody>
      </p:sp>
      <p:sp>
        <p:nvSpPr>
          <p:cNvPr id="57" name="Rectangle 56"/>
          <p:cNvSpPr/>
          <p:nvPr/>
        </p:nvSpPr>
        <p:spPr>
          <a:xfrm>
            <a:off x="4254994" y="1541686"/>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58" name="Rectangle 57"/>
          <p:cNvSpPr/>
          <p:nvPr/>
        </p:nvSpPr>
        <p:spPr>
          <a:xfrm>
            <a:off x="4289252" y="1389059"/>
            <a:ext cx="3584448" cy="1602832"/>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a:solidFill>
                <a:srgbClr val="FFFFFF"/>
              </a:solidFill>
            </a:endParaRPr>
          </a:p>
        </p:txBody>
      </p:sp>
      <p:sp>
        <p:nvSpPr>
          <p:cNvPr id="59" name="Rectangle 58"/>
          <p:cNvSpPr/>
          <p:nvPr/>
        </p:nvSpPr>
        <p:spPr>
          <a:xfrm>
            <a:off x="4271208" y="1712298"/>
            <a:ext cx="3648994" cy="1036566"/>
          </a:xfrm>
          <a:prstGeom prst="rect">
            <a:avLst/>
          </a:prstGeom>
        </p:spPr>
        <p:txBody>
          <a:bodyPr wrap="square">
            <a:spAutoFit/>
          </a:bodyPr>
          <a:lstStyle/>
          <a:p>
            <a:pPr>
              <a:lnSpc>
                <a:spcPct val="120000"/>
              </a:lnSpc>
            </a:pPr>
            <a:r>
              <a:rPr lang="en-US" sz="1300" dirty="0">
                <a:solidFill>
                  <a:prstClr val="black"/>
                </a:solidFill>
                <a:ea typeface="Verdana" panose="020B0604030504040204" pitchFamily="34" charset="0"/>
                <a:cs typeface="Verdana" panose="020B0604030504040204" pitchFamily="34" charset="0"/>
              </a:rPr>
              <a:t>Based on unbiased conversations sourced from social media, </a:t>
            </a:r>
            <a:r>
              <a:rPr lang="en-US" sz="1300" dirty="0" err="1">
                <a:solidFill>
                  <a:prstClr val="black"/>
                </a:solidFill>
                <a:ea typeface="Verdana" panose="020B0604030504040204" pitchFamily="34" charset="0"/>
                <a:cs typeface="Verdana" panose="020B0604030504040204" pitchFamily="34" charset="0"/>
              </a:rPr>
              <a:t>LatentView’s</a:t>
            </a:r>
            <a:r>
              <a:rPr lang="en-US" sz="1300" dirty="0">
                <a:solidFill>
                  <a:prstClr val="black"/>
                </a:solidFill>
                <a:ea typeface="Verdana" panose="020B0604030504040204" pitchFamily="34" charset="0"/>
                <a:cs typeface="Verdana" panose="020B0604030504040204" pitchFamily="34" charset="0"/>
              </a:rPr>
              <a:t> Natural Language Processing platform helped create a product association map for the youth segment </a:t>
            </a:r>
          </a:p>
        </p:txBody>
      </p:sp>
      <p:sp>
        <p:nvSpPr>
          <p:cNvPr id="60" name="Rectangle 59"/>
          <p:cNvSpPr/>
          <p:nvPr/>
        </p:nvSpPr>
        <p:spPr>
          <a:xfrm>
            <a:off x="4290850" y="1383672"/>
            <a:ext cx="2131840" cy="338554"/>
          </a:xfrm>
          <a:prstGeom prst="rect">
            <a:avLst/>
          </a:prstGeom>
        </p:spPr>
        <p:txBody>
          <a:bodyPr wrap="square">
            <a:spAutoFit/>
          </a:bodyPr>
          <a:lstStyle/>
          <a:p>
            <a:pPr>
              <a:defRPr/>
            </a:pPr>
            <a:r>
              <a:rPr lang="en-US" sz="1600" b="1" kern="0" dirty="0" err="1">
                <a:solidFill>
                  <a:srgbClr val="44546A"/>
                </a:solidFill>
              </a:rPr>
              <a:t>LatentView</a:t>
            </a:r>
            <a:r>
              <a:rPr lang="en-US" sz="1600" b="1" kern="0" dirty="0">
                <a:solidFill>
                  <a:srgbClr val="44546A"/>
                </a:solidFill>
              </a:rPr>
              <a:t> Solution</a:t>
            </a:r>
          </a:p>
        </p:txBody>
      </p:sp>
      <p:sp>
        <p:nvSpPr>
          <p:cNvPr id="61" name="Rectangle 60"/>
          <p:cNvSpPr/>
          <p:nvPr/>
        </p:nvSpPr>
        <p:spPr>
          <a:xfrm>
            <a:off x="8296815" y="1383672"/>
            <a:ext cx="2534636" cy="338554"/>
          </a:xfrm>
          <a:prstGeom prst="rect">
            <a:avLst/>
          </a:prstGeom>
        </p:spPr>
        <p:txBody>
          <a:bodyPr wrap="square">
            <a:spAutoFit/>
          </a:bodyPr>
          <a:lstStyle/>
          <a:p>
            <a:pPr>
              <a:defRPr/>
            </a:pPr>
            <a:r>
              <a:rPr lang="en-US" sz="1600" b="1" kern="0" dirty="0">
                <a:solidFill>
                  <a:srgbClr val="44546A"/>
                </a:solidFill>
              </a:rPr>
              <a:t>The “After” State</a:t>
            </a:r>
          </a:p>
        </p:txBody>
      </p:sp>
      <p:sp>
        <p:nvSpPr>
          <p:cNvPr id="62" name="Rectangle 61"/>
          <p:cNvSpPr/>
          <p:nvPr/>
        </p:nvSpPr>
        <p:spPr>
          <a:xfrm>
            <a:off x="130100" y="398531"/>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b="1" kern="0" dirty="0">
                <a:solidFill>
                  <a:srgbClr val="44546A"/>
                </a:solidFill>
              </a:rPr>
              <a:t>One of the top 5 largest banks in the US</a:t>
            </a:r>
          </a:p>
        </p:txBody>
      </p:sp>
      <p:sp>
        <p:nvSpPr>
          <p:cNvPr id="63" name="Rounded Rectangle 62"/>
          <p:cNvSpPr/>
          <p:nvPr/>
        </p:nvSpPr>
        <p:spPr>
          <a:xfrm>
            <a:off x="329053" y="3331506"/>
            <a:ext cx="1536135" cy="2334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 Collection</a:t>
            </a:r>
          </a:p>
        </p:txBody>
      </p:sp>
      <p:pic>
        <p:nvPicPr>
          <p:cNvPr id="64" name="Picture 63"/>
          <p:cNvPicPr>
            <a:picLocks noChangeAspect="1"/>
          </p:cNvPicPr>
          <p:nvPr/>
        </p:nvPicPr>
        <p:blipFill>
          <a:blip r:embed="rId3"/>
          <a:stretch>
            <a:fillRect/>
          </a:stretch>
        </p:blipFill>
        <p:spPr>
          <a:xfrm>
            <a:off x="931974" y="3797304"/>
            <a:ext cx="936770" cy="654379"/>
          </a:xfrm>
          <a:prstGeom prst="rect">
            <a:avLst/>
          </a:prstGeom>
        </p:spPr>
      </p:pic>
      <p:pic>
        <p:nvPicPr>
          <p:cNvPr id="65" name="Picture 64"/>
          <p:cNvPicPr>
            <a:picLocks noChangeAspect="1"/>
          </p:cNvPicPr>
          <p:nvPr/>
        </p:nvPicPr>
        <p:blipFill>
          <a:blip r:embed="rId4"/>
          <a:stretch>
            <a:fillRect/>
          </a:stretch>
        </p:blipFill>
        <p:spPr>
          <a:xfrm>
            <a:off x="930366" y="4901118"/>
            <a:ext cx="935118" cy="640080"/>
          </a:xfrm>
          <a:prstGeom prst="rect">
            <a:avLst/>
          </a:prstGeom>
        </p:spPr>
      </p:pic>
      <p:sp>
        <p:nvSpPr>
          <p:cNvPr id="66" name="TextBox 65"/>
          <p:cNvSpPr txBox="1"/>
          <p:nvPr/>
        </p:nvSpPr>
        <p:spPr>
          <a:xfrm>
            <a:off x="1" y="3847495"/>
            <a:ext cx="935118" cy="553998"/>
          </a:xfrm>
          <a:prstGeom prst="rect">
            <a:avLst/>
          </a:prstGeom>
          <a:noFill/>
        </p:spPr>
        <p:txBody>
          <a:bodyPr wrap="square" rtlCol="0">
            <a:spAutoFit/>
          </a:bodyPr>
          <a:lstStyle/>
          <a:p>
            <a:pPr algn="ctr"/>
            <a:r>
              <a:rPr lang="en-US" sz="1000" dirty="0">
                <a:solidFill>
                  <a:schemeClr val="accent2">
                    <a:lumMod val="75000"/>
                  </a:schemeClr>
                </a:solidFill>
              </a:rPr>
              <a:t>Internal Structured Data</a:t>
            </a:r>
          </a:p>
        </p:txBody>
      </p:sp>
      <p:sp>
        <p:nvSpPr>
          <p:cNvPr id="67" name="TextBox 66"/>
          <p:cNvSpPr txBox="1"/>
          <p:nvPr/>
        </p:nvSpPr>
        <p:spPr>
          <a:xfrm>
            <a:off x="-4752" y="4951308"/>
            <a:ext cx="935118" cy="553998"/>
          </a:xfrm>
          <a:prstGeom prst="rect">
            <a:avLst/>
          </a:prstGeom>
          <a:noFill/>
        </p:spPr>
        <p:txBody>
          <a:bodyPr wrap="square" rtlCol="0">
            <a:spAutoFit/>
          </a:bodyPr>
          <a:lstStyle/>
          <a:p>
            <a:pPr algn="ctr"/>
            <a:r>
              <a:rPr lang="en-US" sz="1000" dirty="0">
                <a:solidFill>
                  <a:schemeClr val="accent2">
                    <a:lumMod val="75000"/>
                  </a:schemeClr>
                </a:solidFill>
              </a:rPr>
              <a:t>External Unstructured Data</a:t>
            </a:r>
          </a:p>
        </p:txBody>
      </p:sp>
      <p:sp>
        <p:nvSpPr>
          <p:cNvPr id="68" name="TextBox 67"/>
          <p:cNvSpPr txBox="1"/>
          <p:nvPr/>
        </p:nvSpPr>
        <p:spPr>
          <a:xfrm>
            <a:off x="329349" y="5555496"/>
            <a:ext cx="1536135" cy="553998"/>
          </a:xfrm>
          <a:prstGeom prst="rect">
            <a:avLst/>
          </a:prstGeom>
          <a:noFill/>
        </p:spPr>
        <p:txBody>
          <a:bodyPr wrap="square" rtlCol="0">
            <a:spAutoFit/>
          </a:bodyPr>
          <a:lstStyle/>
          <a:p>
            <a:pPr algn="ctr"/>
            <a:r>
              <a:rPr lang="en-US" sz="1000" i="1" dirty="0"/>
              <a:t>(from websites identified through secondary research)</a:t>
            </a:r>
          </a:p>
        </p:txBody>
      </p:sp>
      <p:pic>
        <p:nvPicPr>
          <p:cNvPr id="69" name="Picture 2" descr="Image result for add icon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63585" y="4522933"/>
            <a:ext cx="274319" cy="274320"/>
          </a:xfrm>
          <a:prstGeom prst="rect">
            <a:avLst/>
          </a:prstGeom>
          <a:noFill/>
          <a:extLst>
            <a:ext uri="{909E8E84-426E-40DD-AFC4-6F175D3DCCD1}">
              <a14:hiddenFill xmlns:a14="http://schemas.microsoft.com/office/drawing/2010/main">
                <a:solidFill>
                  <a:srgbClr val="FFFFFF"/>
                </a:solidFill>
              </a14:hiddenFill>
            </a:ext>
          </a:extLst>
        </p:spPr>
      </p:pic>
      <p:sp>
        <p:nvSpPr>
          <p:cNvPr id="70" name="Rounded Rectangle 69"/>
          <p:cNvSpPr/>
          <p:nvPr/>
        </p:nvSpPr>
        <p:spPr>
          <a:xfrm>
            <a:off x="2808620" y="3329046"/>
            <a:ext cx="1536135" cy="2334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 Cleaning</a:t>
            </a:r>
          </a:p>
        </p:txBody>
      </p:sp>
      <p:sp>
        <p:nvSpPr>
          <p:cNvPr id="71" name="Rounded Rectangle 70"/>
          <p:cNvSpPr/>
          <p:nvPr/>
        </p:nvSpPr>
        <p:spPr>
          <a:xfrm>
            <a:off x="5288187" y="3329046"/>
            <a:ext cx="1536135" cy="2334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Need Space Analysis</a:t>
            </a:r>
          </a:p>
        </p:txBody>
      </p:sp>
      <p:sp>
        <p:nvSpPr>
          <p:cNvPr id="72" name="Rounded Rectangle 71"/>
          <p:cNvSpPr/>
          <p:nvPr/>
        </p:nvSpPr>
        <p:spPr>
          <a:xfrm>
            <a:off x="7767754" y="3329046"/>
            <a:ext cx="1536135" cy="2334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Product Gap Analysis</a:t>
            </a:r>
          </a:p>
        </p:txBody>
      </p:sp>
      <p:sp>
        <p:nvSpPr>
          <p:cNvPr id="73" name="Rounded Rectangle 72"/>
          <p:cNvSpPr/>
          <p:nvPr/>
        </p:nvSpPr>
        <p:spPr>
          <a:xfrm>
            <a:off x="10247320" y="3329046"/>
            <a:ext cx="1645920" cy="2334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Demand-Product Map </a:t>
            </a:r>
          </a:p>
        </p:txBody>
      </p:sp>
      <p:sp>
        <p:nvSpPr>
          <p:cNvPr id="74" name="Right Arrow 73"/>
          <p:cNvSpPr/>
          <p:nvPr/>
        </p:nvSpPr>
        <p:spPr>
          <a:xfrm>
            <a:off x="2245463" y="3355190"/>
            <a:ext cx="18288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p:cNvSpPr/>
          <p:nvPr/>
        </p:nvSpPr>
        <p:spPr>
          <a:xfrm>
            <a:off x="4749349" y="3354318"/>
            <a:ext cx="18288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p:cNvSpPr/>
          <p:nvPr/>
        </p:nvSpPr>
        <p:spPr>
          <a:xfrm>
            <a:off x="7228916" y="3354318"/>
            <a:ext cx="18288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p:cNvSpPr/>
          <p:nvPr/>
        </p:nvSpPr>
        <p:spPr>
          <a:xfrm>
            <a:off x="9684164" y="3354318"/>
            <a:ext cx="18288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2585059" y="3845751"/>
            <a:ext cx="1858152" cy="400110"/>
          </a:xfrm>
          <a:prstGeom prst="rect">
            <a:avLst/>
          </a:prstGeom>
          <a:noFill/>
        </p:spPr>
        <p:txBody>
          <a:bodyPr wrap="square" rtlCol="0">
            <a:spAutoFit/>
          </a:bodyPr>
          <a:lstStyle/>
          <a:p>
            <a:pPr algn="ctr"/>
            <a:r>
              <a:rPr lang="en-US" sz="1000" dirty="0"/>
              <a:t>Apply youth filters on collected dataset</a:t>
            </a:r>
          </a:p>
        </p:txBody>
      </p:sp>
      <p:pic>
        <p:nvPicPr>
          <p:cNvPr id="79" name="Picture 2"/>
          <p:cNvPicPr>
            <a:picLocks noChangeAspect="1" noChangeArrowheads="1"/>
          </p:cNvPicPr>
          <p:nvPr/>
        </p:nvPicPr>
        <p:blipFill>
          <a:blip r:embed="rId6" cstate="print"/>
          <a:srcRect/>
          <a:stretch>
            <a:fillRect/>
          </a:stretch>
        </p:blipFill>
        <p:spPr bwMode="auto">
          <a:xfrm>
            <a:off x="3296547" y="4336005"/>
            <a:ext cx="401749" cy="365760"/>
          </a:xfrm>
          <a:prstGeom prst="rect">
            <a:avLst/>
          </a:prstGeom>
          <a:noFill/>
          <a:ln w="9525">
            <a:noFill/>
            <a:miter lim="800000"/>
            <a:headEnd/>
            <a:tailEnd/>
          </a:ln>
        </p:spPr>
      </p:pic>
      <p:sp>
        <p:nvSpPr>
          <p:cNvPr id="80" name="TextBox 79"/>
          <p:cNvSpPr txBox="1"/>
          <p:nvPr/>
        </p:nvSpPr>
        <p:spPr>
          <a:xfrm>
            <a:off x="2585059" y="4826260"/>
            <a:ext cx="1858152" cy="400110"/>
          </a:xfrm>
          <a:prstGeom prst="rect">
            <a:avLst/>
          </a:prstGeom>
          <a:noFill/>
        </p:spPr>
        <p:txBody>
          <a:bodyPr wrap="square" rtlCol="0">
            <a:spAutoFit/>
          </a:bodyPr>
          <a:lstStyle/>
          <a:p>
            <a:pPr algn="ctr"/>
            <a:r>
              <a:rPr lang="en-US" sz="1000" dirty="0"/>
              <a:t>Collate posts relevant to target Segment</a:t>
            </a:r>
          </a:p>
        </p:txBody>
      </p:sp>
      <p:sp>
        <p:nvSpPr>
          <p:cNvPr id="81" name="Right Arrow 80"/>
          <p:cNvSpPr/>
          <p:nvPr/>
        </p:nvSpPr>
        <p:spPr>
          <a:xfrm rot="5400000">
            <a:off x="3394103" y="5354255"/>
            <a:ext cx="182880" cy="18288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2568345" y="5632440"/>
            <a:ext cx="1858152" cy="400110"/>
          </a:xfrm>
          <a:prstGeom prst="rect">
            <a:avLst/>
          </a:prstGeom>
          <a:noFill/>
        </p:spPr>
        <p:txBody>
          <a:bodyPr wrap="square" rtlCol="0">
            <a:spAutoFit/>
          </a:bodyPr>
          <a:lstStyle/>
          <a:p>
            <a:pPr algn="ctr"/>
            <a:r>
              <a:rPr lang="en-US" sz="1000" dirty="0"/>
              <a:t>Stop words elimination, language treatments</a:t>
            </a:r>
          </a:p>
        </p:txBody>
      </p:sp>
      <p:pic>
        <p:nvPicPr>
          <p:cNvPr id="83" name="Picture 82"/>
          <p:cNvPicPr>
            <a:picLocks noChangeAspect="1"/>
          </p:cNvPicPr>
          <p:nvPr/>
        </p:nvPicPr>
        <p:blipFill>
          <a:blip r:embed="rId7"/>
          <a:stretch>
            <a:fillRect/>
          </a:stretch>
        </p:blipFill>
        <p:spPr>
          <a:xfrm>
            <a:off x="4715122" y="5062169"/>
            <a:ext cx="2382605" cy="1155995"/>
          </a:xfrm>
          <a:prstGeom prst="rect">
            <a:avLst/>
          </a:prstGeom>
        </p:spPr>
      </p:pic>
      <p:sp>
        <p:nvSpPr>
          <p:cNvPr id="84" name="TextBox 83"/>
          <p:cNvSpPr txBox="1"/>
          <p:nvPr/>
        </p:nvSpPr>
        <p:spPr>
          <a:xfrm>
            <a:off x="5086767" y="3829044"/>
            <a:ext cx="1858152" cy="1169551"/>
          </a:xfrm>
          <a:prstGeom prst="rect">
            <a:avLst/>
          </a:prstGeom>
          <a:noFill/>
        </p:spPr>
        <p:txBody>
          <a:bodyPr wrap="square" rtlCol="0">
            <a:spAutoFit/>
          </a:bodyPr>
          <a:lstStyle/>
          <a:p>
            <a:pPr marL="171450" indent="-171450">
              <a:buFont typeface="Arial" panose="020B0604020202020204" pitchFamily="34" charset="0"/>
              <a:buChar char="•"/>
            </a:pPr>
            <a:r>
              <a:rPr lang="en-US" sz="1000" dirty="0"/>
              <a:t>Segmenting and analyzing the buzz ratings across age categories </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b="1" dirty="0"/>
              <a:t>Current economic concerns &amp; financial health worries </a:t>
            </a:r>
            <a:r>
              <a:rPr lang="en-US" sz="1000" dirty="0"/>
              <a:t> created buzz among youth</a:t>
            </a:r>
          </a:p>
        </p:txBody>
      </p:sp>
      <p:pic>
        <p:nvPicPr>
          <p:cNvPr id="85" name="Picture 84"/>
          <p:cNvPicPr>
            <a:picLocks noChangeAspect="1"/>
          </p:cNvPicPr>
          <p:nvPr/>
        </p:nvPicPr>
        <p:blipFill>
          <a:blip r:embed="rId8"/>
          <a:stretch>
            <a:fillRect/>
          </a:stretch>
        </p:blipFill>
        <p:spPr>
          <a:xfrm>
            <a:off x="7557561" y="3829044"/>
            <a:ext cx="2126899" cy="1466352"/>
          </a:xfrm>
          <a:prstGeom prst="rect">
            <a:avLst/>
          </a:prstGeom>
        </p:spPr>
      </p:pic>
      <p:sp>
        <p:nvSpPr>
          <p:cNvPr id="86" name="TextBox 85"/>
          <p:cNvSpPr txBox="1"/>
          <p:nvPr/>
        </p:nvSpPr>
        <p:spPr>
          <a:xfrm>
            <a:off x="7739589" y="5435574"/>
            <a:ext cx="2084409" cy="707886"/>
          </a:xfrm>
          <a:prstGeom prst="rect">
            <a:avLst/>
          </a:prstGeom>
          <a:noFill/>
        </p:spPr>
        <p:txBody>
          <a:bodyPr wrap="square" rtlCol="0">
            <a:spAutoFit/>
          </a:bodyPr>
          <a:lstStyle/>
          <a:p>
            <a:pPr algn="ctr"/>
            <a:r>
              <a:rPr lang="en-US" sz="1000" dirty="0"/>
              <a:t>Indicated a market that will readily accept Savings &amp; Financial Management products which are currently limited in the market</a:t>
            </a:r>
          </a:p>
        </p:txBody>
      </p:sp>
      <p:pic>
        <p:nvPicPr>
          <p:cNvPr id="87" name="Picture 86"/>
          <p:cNvPicPr>
            <a:picLocks noChangeAspect="1"/>
          </p:cNvPicPr>
          <p:nvPr/>
        </p:nvPicPr>
        <p:blipFill>
          <a:blip r:embed="rId9"/>
          <a:stretch>
            <a:fillRect/>
          </a:stretch>
        </p:blipFill>
        <p:spPr>
          <a:xfrm>
            <a:off x="10059269" y="3841847"/>
            <a:ext cx="1964897" cy="1593727"/>
          </a:xfrm>
          <a:prstGeom prst="rect">
            <a:avLst/>
          </a:prstGeom>
        </p:spPr>
      </p:pic>
      <p:sp>
        <p:nvSpPr>
          <p:cNvPr id="88" name="TextBox 87"/>
          <p:cNvSpPr txBox="1"/>
          <p:nvPr/>
        </p:nvSpPr>
        <p:spPr>
          <a:xfrm>
            <a:off x="9999512" y="5559509"/>
            <a:ext cx="2084409" cy="1015663"/>
          </a:xfrm>
          <a:prstGeom prst="rect">
            <a:avLst/>
          </a:prstGeom>
          <a:noFill/>
        </p:spPr>
        <p:txBody>
          <a:bodyPr wrap="square" rtlCol="0">
            <a:spAutoFit/>
          </a:bodyPr>
          <a:lstStyle/>
          <a:p>
            <a:pPr algn="ctr"/>
            <a:r>
              <a:rPr lang="en-US" sz="1000" dirty="0">
                <a:latin typeface="Calibri" pitchFamily="34" charset="0"/>
              </a:rPr>
              <a:t>The Demand –Product mapping provided insights into the existing products and where they need to be positioned</a:t>
            </a:r>
          </a:p>
          <a:p>
            <a:endParaRPr lang="en-US" sz="1000" dirty="0">
              <a:latin typeface="Calibri" pitchFamily="34" charset="0"/>
            </a:endParaRPr>
          </a:p>
          <a:p>
            <a:pPr algn="ctr"/>
            <a:endParaRPr lang="en-US" sz="1000" dirty="0"/>
          </a:p>
        </p:txBody>
      </p:sp>
    </p:spTree>
    <p:extLst>
      <p:ext uri="{BB962C8B-B14F-4D97-AF65-F5344CB8AC3E}">
        <p14:creationId xmlns:p14="http://schemas.microsoft.com/office/powerpoint/2010/main" val="1600190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460490" y="70363"/>
            <a:ext cx="11408898"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a:solidFill>
                  <a:schemeClr val="lt1"/>
                </a:solidFill>
                <a:latin typeface="Arial"/>
                <a:ea typeface="Arial"/>
                <a:cs typeface="Arial"/>
                <a:sym typeface="Arial"/>
              </a:rPr>
              <a:t>Self-Service Platform for Media Mix Modelling and Budget Optimization</a:t>
            </a:r>
            <a:endParaRPr lang="en-US" dirty="0">
              <a:solidFill>
                <a:schemeClr val="lt1"/>
              </a:solidFill>
              <a:latin typeface="Arial"/>
              <a:ea typeface="Arial"/>
              <a:cs typeface="Arial"/>
              <a:sym typeface="Arial"/>
            </a:endParaRPr>
          </a:p>
        </p:txBody>
      </p:sp>
      <p:sp>
        <p:nvSpPr>
          <p:cNvPr id="43" name="Rectangle 42"/>
          <p:cNvSpPr/>
          <p:nvPr/>
        </p:nvSpPr>
        <p:spPr>
          <a:xfrm>
            <a:off x="201791" y="1867238"/>
            <a:ext cx="3335294"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Rectangle 43"/>
          <p:cNvSpPr/>
          <p:nvPr/>
        </p:nvSpPr>
        <p:spPr>
          <a:xfrm>
            <a:off x="4236687" y="1867238"/>
            <a:ext cx="3335294"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Rectangle 44"/>
          <p:cNvSpPr/>
          <p:nvPr/>
        </p:nvSpPr>
        <p:spPr>
          <a:xfrm>
            <a:off x="0" y="981358"/>
            <a:ext cx="12192000" cy="219867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p:cNvSpPr/>
          <p:nvPr/>
        </p:nvSpPr>
        <p:spPr>
          <a:xfrm>
            <a:off x="148783" y="967528"/>
            <a:ext cx="11983879" cy="558054"/>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Problem:</a:t>
            </a:r>
            <a:r>
              <a:rPr lang="en-US" sz="1600" dirty="0">
                <a:solidFill>
                  <a:srgbClr val="44546A"/>
                </a:solidFill>
              </a:rPr>
              <a:t> Inefficient attribution of opportunity value between online and offline activities led to sub-optimal allocation of spends</a:t>
            </a:r>
            <a:endParaRPr kumimoji="0" lang="en-US" sz="16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44465FBE-0705-46DF-A936-B610E4A6C587}"/>
              </a:ext>
            </a:extLst>
          </p:cNvPr>
          <p:cNvGrpSpPr/>
          <p:nvPr/>
        </p:nvGrpSpPr>
        <p:grpSpPr>
          <a:xfrm>
            <a:off x="196471" y="1511142"/>
            <a:ext cx="11760317" cy="1566192"/>
            <a:chOff x="196471" y="1710412"/>
            <a:chExt cx="11760317" cy="1566192"/>
          </a:xfrm>
        </p:grpSpPr>
        <p:grpSp>
          <p:nvGrpSpPr>
            <p:cNvPr id="48" name="Group 47">
              <a:extLst>
                <a:ext uri="{FF2B5EF4-FFF2-40B4-BE49-F238E27FC236}">
                  <a16:creationId xmlns:a16="http://schemas.microsoft.com/office/drawing/2014/main" id="{B18CABE4-8B73-430D-AFFF-A23F0BFB2464}"/>
                </a:ext>
              </a:extLst>
            </p:cNvPr>
            <p:cNvGrpSpPr/>
            <p:nvPr/>
          </p:nvGrpSpPr>
          <p:grpSpPr>
            <a:xfrm>
              <a:off x="196471" y="1732325"/>
              <a:ext cx="3638864" cy="1520546"/>
              <a:chOff x="183219" y="1710412"/>
              <a:chExt cx="3638864" cy="1520546"/>
            </a:xfrm>
          </p:grpSpPr>
          <p:sp>
            <p:nvSpPr>
              <p:cNvPr id="97" name="Rectangle 96"/>
              <p:cNvSpPr/>
              <p:nvPr/>
            </p:nvSpPr>
            <p:spPr>
              <a:xfrm>
                <a:off x="201791" y="1722198"/>
                <a:ext cx="3620292"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8" name="Rectangle 97"/>
              <p:cNvSpPr/>
              <p:nvPr/>
            </p:nvSpPr>
            <p:spPr>
              <a:xfrm>
                <a:off x="183219" y="2004714"/>
                <a:ext cx="3634546" cy="1040285"/>
              </a:xfrm>
              <a:prstGeom prst="rect">
                <a:avLst/>
              </a:prstGeom>
            </p:spPr>
            <p:txBody>
              <a:bodyPr wrap="square" anchor="t">
                <a:spAutoFit/>
              </a:bodyPr>
              <a:lstStyle/>
              <a:p>
                <a:pPr lvl="0" algn="just">
                  <a:lnSpc>
                    <a:spcPct val="110000"/>
                  </a:lnSpc>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Client</a:t>
                </a:r>
                <a:r>
                  <a:rPr kumimoji="0" lang="en-IN" sz="1400" b="0"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 only</a:t>
                </a:r>
                <a:r>
                  <a:rPr lang="en-IN" sz="1400" dirty="0">
                    <a:solidFill>
                      <a:prstClr val="black"/>
                    </a:solidFill>
                    <a:latin typeface="Calibri" panose="020F0502020204030204"/>
                    <a:ea typeface="Verdana" panose="020B0604030504040204" pitchFamily="34" charset="0"/>
                    <a:cs typeface="Verdana" panose="020B0604030504040204" pitchFamily="34" charset="0"/>
                  </a:rPr>
                  <a:t> had first touch </a:t>
                </a:r>
                <a:r>
                  <a:rPr kumimoji="0" lang="en-IN" sz="1400" b="0"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attribution mechanism to study the impact of different marketing activities which did not provide </a:t>
                </a:r>
                <a:r>
                  <a:rPr lang="en-IN" sz="1400" dirty="0">
                    <a:solidFill>
                      <a:prstClr val="black"/>
                    </a:solidFill>
                    <a:latin typeface="Calibri" panose="020F0502020204030204"/>
                    <a:ea typeface="Verdana" panose="020B0604030504040204" pitchFamily="34" charset="0"/>
                    <a:cs typeface="Verdana" panose="020B0604030504040204" pitchFamily="34" charset="0"/>
                  </a:rPr>
                  <a:t>insights in to the exact impact of all activities</a:t>
                </a:r>
                <a:endParaRPr kumimoji="0" lang="en-US"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99" name="Rectangle 98"/>
              <p:cNvSpPr/>
              <p:nvPr/>
            </p:nvSpPr>
            <p:spPr>
              <a:xfrm>
                <a:off x="212136" y="1710412"/>
                <a:ext cx="255998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“Before” State</a:t>
                </a:r>
              </a:p>
            </p:txBody>
          </p:sp>
        </p:grpSp>
        <p:grpSp>
          <p:nvGrpSpPr>
            <p:cNvPr id="89" name="Group 88">
              <a:extLst>
                <a:ext uri="{FF2B5EF4-FFF2-40B4-BE49-F238E27FC236}">
                  <a16:creationId xmlns:a16="http://schemas.microsoft.com/office/drawing/2014/main" id="{8C331823-6BD7-4973-A67B-561CACA37A3C}"/>
                </a:ext>
              </a:extLst>
            </p:cNvPr>
            <p:cNvGrpSpPr/>
            <p:nvPr/>
          </p:nvGrpSpPr>
          <p:grpSpPr>
            <a:xfrm>
              <a:off x="4273610" y="1710412"/>
              <a:ext cx="3620292" cy="1566192"/>
              <a:chOff x="4262517" y="1710412"/>
              <a:chExt cx="3620292" cy="1566192"/>
            </a:xfrm>
          </p:grpSpPr>
          <p:sp>
            <p:nvSpPr>
              <p:cNvPr id="94" name="Rectangle 93"/>
              <p:cNvSpPr/>
              <p:nvPr/>
            </p:nvSpPr>
            <p:spPr>
              <a:xfrm>
                <a:off x="4262517" y="1722198"/>
                <a:ext cx="3620292"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5" name="Rectangle 94"/>
              <p:cNvSpPr/>
              <p:nvPr/>
            </p:nvSpPr>
            <p:spPr>
              <a:xfrm>
                <a:off x="4274534" y="1999331"/>
                <a:ext cx="3604911" cy="1277273"/>
              </a:xfrm>
              <a:prstGeom prst="rect">
                <a:avLst/>
              </a:prstGeom>
            </p:spPr>
            <p:txBody>
              <a:bodyPr wrap="square" anchor="t">
                <a:spAutoFit/>
              </a:bodyPr>
              <a:lstStyle/>
              <a:p>
                <a:pPr lvl="0" algn="just">
                  <a:lnSpc>
                    <a:spcPct val="110000"/>
                  </a:lnSpc>
                  <a:defRPr/>
                </a:pPr>
                <a:r>
                  <a:rPr lang="en-US" sz="1400" noProof="0" dirty="0">
                    <a:solidFill>
                      <a:prstClr val="black"/>
                    </a:solidFill>
                    <a:latin typeface="Calibri" panose="020F0502020204030204"/>
                    <a:ea typeface="Verdana" panose="020B0604030504040204" pitchFamily="34" charset="0"/>
                    <a:cs typeface="Verdana" panose="020B0604030504040204" pitchFamily="34" charset="0"/>
                  </a:rPr>
                  <a:t>Developed models using Ridge regression incorporating halo impact analysis to quantify cross activity effects</a:t>
                </a:r>
                <a:r>
                  <a:rPr lang="en-US" sz="1400" dirty="0">
                    <a:solidFill>
                      <a:prstClr val="black"/>
                    </a:solidFill>
                    <a:latin typeface="Calibri" panose="020F0502020204030204"/>
                    <a:ea typeface="Verdana" panose="020B0604030504040204" pitchFamily="34" charset="0"/>
                    <a:cs typeface="Verdana" panose="020B0604030504040204" pitchFamily="34" charset="0"/>
                  </a:rPr>
                  <a:t> and S Curves to identify optimal level of investments across multiple media vehicles</a:t>
                </a:r>
                <a:endParaRPr lang="en-US" sz="1400" noProof="0" dirty="0">
                  <a:solidFill>
                    <a:prstClr val="black"/>
                  </a:solidFill>
                  <a:latin typeface="Calibri" panose="020F0502020204030204"/>
                  <a:ea typeface="Verdana" panose="020B0604030504040204" pitchFamily="34" charset="0"/>
                  <a:cs typeface="Verdana" panose="020B0604030504040204" pitchFamily="34" charset="0"/>
                </a:endParaRPr>
              </a:p>
            </p:txBody>
          </p:sp>
          <p:sp>
            <p:nvSpPr>
              <p:cNvPr id="96" name="Rectangle 95"/>
              <p:cNvSpPr/>
              <p:nvPr/>
            </p:nvSpPr>
            <p:spPr>
              <a:xfrm>
                <a:off x="4274534" y="1710412"/>
                <a:ext cx="2153158"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LatentView Solution</a:t>
                </a:r>
              </a:p>
            </p:txBody>
          </p:sp>
        </p:grpSp>
        <p:grpSp>
          <p:nvGrpSpPr>
            <p:cNvPr id="90" name="Group 89">
              <a:extLst>
                <a:ext uri="{FF2B5EF4-FFF2-40B4-BE49-F238E27FC236}">
                  <a16:creationId xmlns:a16="http://schemas.microsoft.com/office/drawing/2014/main" id="{0D1657EA-CBD7-40C3-AB42-7729B3F76B91}"/>
                </a:ext>
              </a:extLst>
            </p:cNvPr>
            <p:cNvGrpSpPr/>
            <p:nvPr/>
          </p:nvGrpSpPr>
          <p:grpSpPr>
            <a:xfrm>
              <a:off x="8332178" y="1732325"/>
              <a:ext cx="3624610" cy="1520546"/>
              <a:chOff x="8318926" y="1710412"/>
              <a:chExt cx="3624610" cy="1520546"/>
            </a:xfrm>
          </p:grpSpPr>
          <p:sp>
            <p:nvSpPr>
              <p:cNvPr id="91" name="Rectangle 90"/>
              <p:cNvSpPr/>
              <p:nvPr/>
            </p:nvSpPr>
            <p:spPr>
              <a:xfrm>
                <a:off x="8323243" y="1722198"/>
                <a:ext cx="3620292"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Pct val="120000"/>
                  <a:buFontTx/>
                  <a:buNone/>
                  <a:tabLst/>
                  <a:defRPr/>
                </a:pPr>
                <a:endPar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 name="Rectangle 91"/>
              <p:cNvSpPr/>
              <p:nvPr/>
            </p:nvSpPr>
            <p:spPr>
              <a:xfrm>
                <a:off x="8331896" y="2004714"/>
                <a:ext cx="3611640" cy="1040285"/>
              </a:xfrm>
              <a:prstGeom prst="rect">
                <a:avLst/>
              </a:prstGeom>
            </p:spPr>
            <p:txBody>
              <a:bodyPr wrap="square" anchor="t">
                <a:spAutoFit/>
              </a:bodyPr>
              <a:lstStyle/>
              <a:p>
                <a:pPr lvl="0">
                  <a:lnSpc>
                    <a:spcPct val="110000"/>
                  </a:lnSpc>
                  <a:defRPr/>
                </a:pPr>
                <a:r>
                  <a:rPr lang="en-US" sz="1400" dirty="0">
                    <a:solidFill>
                      <a:prstClr val="black"/>
                    </a:solidFill>
                    <a:latin typeface="Calibri" panose="020F0502020204030204"/>
                    <a:ea typeface="Verdana" panose="020B0604030504040204" pitchFamily="34" charset="0"/>
                    <a:cs typeface="Verdana" panose="020B0604030504040204" pitchFamily="34" charset="0"/>
                  </a:rPr>
                  <a:t>Client utilized the GUI based tool to optimally allocate budget across various activities which influenced an uplift of </a:t>
                </a:r>
                <a:r>
                  <a:rPr lang="en-US" sz="1400" b="1" dirty="0">
                    <a:solidFill>
                      <a:schemeClr val="accent4">
                        <a:lumMod val="50000"/>
                      </a:schemeClr>
                    </a:solidFill>
                    <a:latin typeface="Calibri" panose="020F0502020204030204"/>
                    <a:ea typeface="Verdana" panose="020B0604030504040204" pitchFamily="34" charset="0"/>
                    <a:cs typeface="Verdana" panose="020B0604030504040204" pitchFamily="34" charset="0"/>
                  </a:rPr>
                  <a:t>~ $200 Million</a:t>
                </a:r>
                <a:r>
                  <a:rPr lang="en-US" sz="1400" dirty="0">
                    <a:solidFill>
                      <a:prstClr val="black"/>
                    </a:solidFill>
                    <a:latin typeface="Calibri" panose="020F0502020204030204"/>
                    <a:ea typeface="Verdana" panose="020B0604030504040204" pitchFamily="34" charset="0"/>
                    <a:cs typeface="Verdana" panose="020B0604030504040204" pitchFamily="34" charset="0"/>
                  </a:rPr>
                  <a:t> in Opportunity value annually</a:t>
                </a:r>
                <a:endParaRPr kumimoji="0" lang="en-US"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93" name="Rectangle 92"/>
              <p:cNvSpPr/>
              <p:nvPr/>
            </p:nvSpPr>
            <p:spPr>
              <a:xfrm>
                <a:off x="8318926" y="1710412"/>
                <a:ext cx="255998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“After” State</a:t>
                </a:r>
              </a:p>
            </p:txBody>
          </p:sp>
        </p:grpSp>
      </p:grpSp>
      <p:sp>
        <p:nvSpPr>
          <p:cNvPr id="100" name="Rectangle 99"/>
          <p:cNvSpPr/>
          <p:nvPr/>
        </p:nvSpPr>
        <p:spPr>
          <a:xfrm>
            <a:off x="76833" y="522307"/>
            <a:ext cx="9886496" cy="51311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srgbClr val="44546A"/>
                </a:solidFill>
                <a:latin typeface="Calibri" panose="020F0502020204030204"/>
              </a:rPr>
              <a:t>Top Global Technology Solution &amp; Service Provider</a:t>
            </a:r>
            <a:endParaRPr kumimoji="0" lang="en-US" b="1" i="0" u="none" strike="noStrike" kern="1200" cap="none" spc="0" normalizeH="0" baseline="0" noProof="0" dirty="0">
              <a:ln>
                <a:noFill/>
              </a:ln>
              <a:solidFill>
                <a:srgbClr val="44546A"/>
              </a:solidFill>
              <a:effectLst/>
              <a:uLnTx/>
              <a:uFillTx/>
              <a:latin typeface="Calibri" panose="020F0502020204030204"/>
            </a:endParaRPr>
          </a:p>
        </p:txBody>
      </p:sp>
      <p:grpSp>
        <p:nvGrpSpPr>
          <p:cNvPr id="101" name="Group 100">
            <a:extLst>
              <a:ext uri="{FF2B5EF4-FFF2-40B4-BE49-F238E27FC236}">
                <a16:creationId xmlns:a16="http://schemas.microsoft.com/office/drawing/2014/main" id="{4D04870C-6773-4D75-A0BE-9841639F5443}"/>
              </a:ext>
            </a:extLst>
          </p:cNvPr>
          <p:cNvGrpSpPr/>
          <p:nvPr/>
        </p:nvGrpSpPr>
        <p:grpSpPr>
          <a:xfrm>
            <a:off x="250364" y="3279888"/>
            <a:ext cx="11680380" cy="261254"/>
            <a:chOff x="263616" y="3279888"/>
            <a:chExt cx="11680380" cy="261254"/>
          </a:xfrm>
        </p:grpSpPr>
        <p:sp>
          <p:nvSpPr>
            <p:cNvPr id="102" name="Freeform: Shape 4">
              <a:extLst>
                <a:ext uri="{FF2B5EF4-FFF2-40B4-BE49-F238E27FC236}">
                  <a16:creationId xmlns:a16="http://schemas.microsoft.com/office/drawing/2014/main" id="{E6ABEB95-9409-465D-8222-1E7BA4C5D2E9}"/>
                </a:ext>
              </a:extLst>
            </p:cNvPr>
            <p:cNvSpPr/>
            <p:nvPr/>
          </p:nvSpPr>
          <p:spPr>
            <a:xfrm>
              <a:off x="263616" y="3292876"/>
              <a:ext cx="5287512" cy="248265"/>
            </a:xfrm>
            <a:custGeom>
              <a:avLst/>
              <a:gdLst>
                <a:gd name="connsiteX0" fmla="*/ 0 w 7495816"/>
                <a:gd name="connsiteY0" fmla="*/ 21879 h 218791"/>
                <a:gd name="connsiteX1" fmla="*/ 21879 w 7495816"/>
                <a:gd name="connsiteY1" fmla="*/ 0 h 218791"/>
                <a:gd name="connsiteX2" fmla="*/ 7473937 w 7495816"/>
                <a:gd name="connsiteY2" fmla="*/ 0 h 218791"/>
                <a:gd name="connsiteX3" fmla="*/ 7495816 w 7495816"/>
                <a:gd name="connsiteY3" fmla="*/ 21879 h 218791"/>
                <a:gd name="connsiteX4" fmla="*/ 7495816 w 7495816"/>
                <a:gd name="connsiteY4" fmla="*/ 196912 h 218791"/>
                <a:gd name="connsiteX5" fmla="*/ 7473937 w 7495816"/>
                <a:gd name="connsiteY5" fmla="*/ 218791 h 218791"/>
                <a:gd name="connsiteX6" fmla="*/ 21879 w 7495816"/>
                <a:gd name="connsiteY6" fmla="*/ 218791 h 218791"/>
                <a:gd name="connsiteX7" fmla="*/ 0 w 7495816"/>
                <a:gd name="connsiteY7" fmla="*/ 196912 h 218791"/>
                <a:gd name="connsiteX8" fmla="*/ 0 w 7495816"/>
                <a:gd name="connsiteY8" fmla="*/ 21879 h 21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5816" h="218791">
                  <a:moveTo>
                    <a:pt x="0" y="21879"/>
                  </a:moveTo>
                  <a:cubicBezTo>
                    <a:pt x="0" y="9796"/>
                    <a:pt x="9796" y="0"/>
                    <a:pt x="21879" y="0"/>
                  </a:cubicBezTo>
                  <a:lnTo>
                    <a:pt x="7473937" y="0"/>
                  </a:lnTo>
                  <a:cubicBezTo>
                    <a:pt x="7486020" y="0"/>
                    <a:pt x="7495816" y="9796"/>
                    <a:pt x="7495816" y="21879"/>
                  </a:cubicBezTo>
                  <a:lnTo>
                    <a:pt x="7495816" y="196912"/>
                  </a:lnTo>
                  <a:cubicBezTo>
                    <a:pt x="7495816" y="208995"/>
                    <a:pt x="7486020" y="218791"/>
                    <a:pt x="7473937" y="218791"/>
                  </a:cubicBezTo>
                  <a:lnTo>
                    <a:pt x="21879" y="218791"/>
                  </a:lnTo>
                  <a:cubicBezTo>
                    <a:pt x="9796" y="218791"/>
                    <a:pt x="0" y="208995"/>
                    <a:pt x="0" y="196912"/>
                  </a:cubicBezTo>
                  <a:lnTo>
                    <a:pt x="0" y="21879"/>
                  </a:lnTo>
                  <a:close/>
                </a:path>
              </a:pathLst>
            </a:custGeom>
            <a:solidFill>
              <a:schemeClr val="tx2"/>
            </a:solid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txBody>
            <a:bodyPr spcFirstLastPara="0" vert="horz" wrap="square" lIns="52128" tIns="52128" rIns="52128" bIns="52128" numCol="1" spcCol="1270" anchor="ctr" anchorCtr="0">
              <a:noAutofit/>
            </a:bodyPr>
            <a:lstStyle/>
            <a:p>
              <a:pPr marL="0" lvl="0" indent="0" algn="ctr" defTabSz="533400">
                <a:lnSpc>
                  <a:spcPct val="90000"/>
                </a:lnSpc>
                <a:spcBef>
                  <a:spcPct val="0"/>
                </a:spcBef>
                <a:spcAft>
                  <a:spcPct val="35000"/>
                </a:spcAft>
                <a:buNone/>
              </a:pPr>
              <a:r>
                <a:rPr lang="en-US" sz="1200" kern="1200" dirty="0"/>
                <a:t>Modelling</a:t>
              </a:r>
            </a:p>
          </p:txBody>
        </p:sp>
        <p:sp>
          <p:nvSpPr>
            <p:cNvPr id="103" name="Freeform: Shape 13">
              <a:extLst>
                <a:ext uri="{FF2B5EF4-FFF2-40B4-BE49-F238E27FC236}">
                  <a16:creationId xmlns:a16="http://schemas.microsoft.com/office/drawing/2014/main" id="{50069407-A606-433B-ADF6-BC74A0F33EB6}"/>
                </a:ext>
              </a:extLst>
            </p:cNvPr>
            <p:cNvSpPr/>
            <p:nvPr/>
          </p:nvSpPr>
          <p:spPr>
            <a:xfrm>
              <a:off x="5737516" y="3305218"/>
              <a:ext cx="478431" cy="222141"/>
            </a:xfrm>
            <a:custGeom>
              <a:avLst/>
              <a:gdLst>
                <a:gd name="connsiteX0" fmla="*/ 0 w 636791"/>
                <a:gd name="connsiteY0" fmla="*/ 44428 h 222141"/>
                <a:gd name="connsiteX1" fmla="*/ 525721 w 636791"/>
                <a:gd name="connsiteY1" fmla="*/ 44428 h 222141"/>
                <a:gd name="connsiteX2" fmla="*/ 525721 w 636791"/>
                <a:gd name="connsiteY2" fmla="*/ 0 h 222141"/>
                <a:gd name="connsiteX3" fmla="*/ 636791 w 636791"/>
                <a:gd name="connsiteY3" fmla="*/ 111071 h 222141"/>
                <a:gd name="connsiteX4" fmla="*/ 525721 w 636791"/>
                <a:gd name="connsiteY4" fmla="*/ 222141 h 222141"/>
                <a:gd name="connsiteX5" fmla="*/ 525721 w 636791"/>
                <a:gd name="connsiteY5" fmla="*/ 177713 h 222141"/>
                <a:gd name="connsiteX6" fmla="*/ 0 w 636791"/>
                <a:gd name="connsiteY6" fmla="*/ 177713 h 222141"/>
                <a:gd name="connsiteX7" fmla="*/ 0 w 636791"/>
                <a:gd name="connsiteY7" fmla="*/ 44428 h 22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791" h="222141">
                  <a:moveTo>
                    <a:pt x="0" y="44428"/>
                  </a:moveTo>
                  <a:lnTo>
                    <a:pt x="525721" y="44428"/>
                  </a:lnTo>
                  <a:lnTo>
                    <a:pt x="525721" y="0"/>
                  </a:lnTo>
                  <a:lnTo>
                    <a:pt x="636791" y="111071"/>
                  </a:lnTo>
                  <a:lnTo>
                    <a:pt x="525721" y="222141"/>
                  </a:lnTo>
                  <a:lnTo>
                    <a:pt x="525721" y="177713"/>
                  </a:lnTo>
                  <a:lnTo>
                    <a:pt x="0" y="177713"/>
                  </a:lnTo>
                  <a:lnTo>
                    <a:pt x="0" y="44428"/>
                  </a:lnTo>
                  <a:close/>
                </a:path>
              </a:pathLst>
            </a:custGeom>
            <a:solidFill>
              <a:schemeClr val="tx2"/>
            </a:solid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txBody>
            <a:bodyPr spcFirstLastPara="0" vert="horz" wrap="square" lIns="0" tIns="44428" rIns="66642" bIns="44428" numCol="1" spcCol="1270" anchor="ctr" anchorCtr="0">
              <a:noAutofit/>
            </a:bodyPr>
            <a:lstStyle/>
            <a:p>
              <a:pPr marL="0" lvl="0" indent="0" algn="ctr" defTabSz="533400">
                <a:lnSpc>
                  <a:spcPct val="90000"/>
                </a:lnSpc>
                <a:spcBef>
                  <a:spcPct val="0"/>
                </a:spcBef>
                <a:spcAft>
                  <a:spcPct val="35000"/>
                </a:spcAft>
                <a:buNone/>
              </a:pPr>
              <a:endParaRPr lang="en-US" sz="1200" kern="1200" dirty="0"/>
            </a:p>
          </p:txBody>
        </p:sp>
        <p:sp>
          <p:nvSpPr>
            <p:cNvPr id="104" name="Freeform: Shape 14">
              <a:extLst>
                <a:ext uri="{FF2B5EF4-FFF2-40B4-BE49-F238E27FC236}">
                  <a16:creationId xmlns:a16="http://schemas.microsoft.com/office/drawing/2014/main" id="{4A34AF82-5233-450D-859F-F5C9E2D6F8D9}"/>
                </a:ext>
              </a:extLst>
            </p:cNvPr>
            <p:cNvSpPr/>
            <p:nvPr/>
          </p:nvSpPr>
          <p:spPr>
            <a:xfrm>
              <a:off x="6400803" y="3279888"/>
              <a:ext cx="5543193" cy="261254"/>
            </a:xfrm>
            <a:custGeom>
              <a:avLst/>
              <a:gdLst>
                <a:gd name="connsiteX0" fmla="*/ 0 w 2983070"/>
                <a:gd name="connsiteY0" fmla="*/ 22214 h 222141"/>
                <a:gd name="connsiteX1" fmla="*/ 22214 w 2983070"/>
                <a:gd name="connsiteY1" fmla="*/ 0 h 222141"/>
                <a:gd name="connsiteX2" fmla="*/ 2960856 w 2983070"/>
                <a:gd name="connsiteY2" fmla="*/ 0 h 222141"/>
                <a:gd name="connsiteX3" fmla="*/ 2983070 w 2983070"/>
                <a:gd name="connsiteY3" fmla="*/ 22214 h 222141"/>
                <a:gd name="connsiteX4" fmla="*/ 2983070 w 2983070"/>
                <a:gd name="connsiteY4" fmla="*/ 199927 h 222141"/>
                <a:gd name="connsiteX5" fmla="*/ 2960856 w 2983070"/>
                <a:gd name="connsiteY5" fmla="*/ 222141 h 222141"/>
                <a:gd name="connsiteX6" fmla="*/ 22214 w 2983070"/>
                <a:gd name="connsiteY6" fmla="*/ 222141 h 222141"/>
                <a:gd name="connsiteX7" fmla="*/ 0 w 2983070"/>
                <a:gd name="connsiteY7" fmla="*/ 199927 h 222141"/>
                <a:gd name="connsiteX8" fmla="*/ 0 w 2983070"/>
                <a:gd name="connsiteY8" fmla="*/ 22214 h 22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3070" h="222141">
                  <a:moveTo>
                    <a:pt x="0" y="22214"/>
                  </a:moveTo>
                  <a:cubicBezTo>
                    <a:pt x="0" y="9946"/>
                    <a:pt x="9946" y="0"/>
                    <a:pt x="22214" y="0"/>
                  </a:cubicBezTo>
                  <a:lnTo>
                    <a:pt x="2960856" y="0"/>
                  </a:lnTo>
                  <a:cubicBezTo>
                    <a:pt x="2973124" y="0"/>
                    <a:pt x="2983070" y="9946"/>
                    <a:pt x="2983070" y="22214"/>
                  </a:cubicBezTo>
                  <a:lnTo>
                    <a:pt x="2983070" y="199927"/>
                  </a:lnTo>
                  <a:cubicBezTo>
                    <a:pt x="2983070" y="212195"/>
                    <a:pt x="2973124" y="222141"/>
                    <a:pt x="2960856" y="222141"/>
                  </a:cubicBezTo>
                  <a:lnTo>
                    <a:pt x="22214" y="222141"/>
                  </a:lnTo>
                  <a:cubicBezTo>
                    <a:pt x="9946" y="222141"/>
                    <a:pt x="0" y="212195"/>
                    <a:pt x="0" y="199927"/>
                  </a:cubicBezTo>
                  <a:lnTo>
                    <a:pt x="0" y="22214"/>
                  </a:lnTo>
                  <a:close/>
                </a:path>
              </a:pathLst>
            </a:custGeom>
            <a:solidFill>
              <a:schemeClr val="accent4">
                <a:lumMod val="50000"/>
              </a:schemeClr>
            </a:solidFill>
          </p:spPr>
          <p:style>
            <a:lnRef idx="0">
              <a:schemeClr val="lt1">
                <a:hueOff val="0"/>
                <a:satOff val="0"/>
                <a:lumOff val="0"/>
                <a:alphaOff val="0"/>
              </a:schemeClr>
            </a:lnRef>
            <a:fillRef idx="3">
              <a:scrgbClr r="0" g="0" b="0"/>
            </a:fillRef>
            <a:effectRef idx="3">
              <a:schemeClr val="accent2">
                <a:hueOff val="-10254582"/>
                <a:satOff val="-31169"/>
                <a:lumOff val="6471"/>
                <a:alphaOff val="0"/>
              </a:schemeClr>
            </a:effectRef>
            <a:fontRef idx="minor">
              <a:schemeClr val="lt1"/>
            </a:fontRef>
          </p:style>
          <p:txBody>
            <a:bodyPr spcFirstLastPara="0" vert="horz" wrap="square" lIns="52226" tIns="52226" rIns="52226" bIns="52226" numCol="1" spcCol="1270" anchor="ctr" anchorCtr="0">
              <a:noAutofit/>
            </a:bodyPr>
            <a:lstStyle/>
            <a:p>
              <a:pPr marL="0" lvl="0" indent="0" algn="ctr" defTabSz="533400">
                <a:lnSpc>
                  <a:spcPct val="90000"/>
                </a:lnSpc>
                <a:spcBef>
                  <a:spcPct val="0"/>
                </a:spcBef>
                <a:spcAft>
                  <a:spcPct val="35000"/>
                </a:spcAft>
                <a:buNone/>
              </a:pPr>
              <a:r>
                <a:rPr lang="en-US" sz="1200" kern="1200" dirty="0"/>
                <a:t>S Curve &amp; Optimization</a:t>
              </a:r>
            </a:p>
          </p:txBody>
        </p:sp>
      </p:grpSp>
      <p:grpSp>
        <p:nvGrpSpPr>
          <p:cNvPr id="105" name="Group 104">
            <a:extLst>
              <a:ext uri="{FF2B5EF4-FFF2-40B4-BE49-F238E27FC236}">
                <a16:creationId xmlns:a16="http://schemas.microsoft.com/office/drawing/2014/main" id="{03597C83-1363-42E8-B63B-61EFA1DED370}"/>
              </a:ext>
            </a:extLst>
          </p:cNvPr>
          <p:cNvGrpSpPr/>
          <p:nvPr/>
        </p:nvGrpSpPr>
        <p:grpSpPr>
          <a:xfrm>
            <a:off x="460490" y="3702113"/>
            <a:ext cx="1722760" cy="411480"/>
            <a:chOff x="402580" y="3688212"/>
            <a:chExt cx="1722760" cy="411480"/>
          </a:xfrm>
        </p:grpSpPr>
        <p:pic>
          <p:nvPicPr>
            <p:cNvPr id="106" name="Picture 2" descr="Image result for seasonality icon">
              <a:extLst>
                <a:ext uri="{FF2B5EF4-FFF2-40B4-BE49-F238E27FC236}">
                  <a16:creationId xmlns:a16="http://schemas.microsoft.com/office/drawing/2014/main" id="{0979DE17-21C7-4F6E-A3FB-57261D9A48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580" y="3688212"/>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32116B34-33E6-402F-A7BF-72F854D250A7}"/>
                </a:ext>
              </a:extLst>
            </p:cNvPr>
            <p:cNvSpPr txBox="1"/>
            <p:nvPr/>
          </p:nvSpPr>
          <p:spPr>
            <a:xfrm>
              <a:off x="821413" y="3709286"/>
              <a:ext cx="1303927" cy="369332"/>
            </a:xfrm>
            <a:prstGeom prst="rect">
              <a:avLst/>
            </a:prstGeom>
            <a:noFill/>
          </p:spPr>
          <p:txBody>
            <a:bodyPr wrap="square" rtlCol="0">
              <a:spAutoFit/>
            </a:bodyPr>
            <a:lstStyle/>
            <a:p>
              <a:r>
                <a:rPr lang="en-IN" sz="900" b="1" dirty="0"/>
                <a:t>Seasonality Flags – Using STL analysis</a:t>
              </a:r>
            </a:p>
          </p:txBody>
        </p:sp>
      </p:grpSp>
      <p:grpSp>
        <p:nvGrpSpPr>
          <p:cNvPr id="108" name="Group 107">
            <a:extLst>
              <a:ext uri="{FF2B5EF4-FFF2-40B4-BE49-F238E27FC236}">
                <a16:creationId xmlns:a16="http://schemas.microsoft.com/office/drawing/2014/main" id="{9563A61F-649A-458E-8C3A-E70668D6E2D7}"/>
              </a:ext>
            </a:extLst>
          </p:cNvPr>
          <p:cNvGrpSpPr/>
          <p:nvPr/>
        </p:nvGrpSpPr>
        <p:grpSpPr>
          <a:xfrm>
            <a:off x="440550" y="4316810"/>
            <a:ext cx="1762640" cy="411480"/>
            <a:chOff x="411786" y="4244585"/>
            <a:chExt cx="1762640" cy="411480"/>
          </a:xfrm>
        </p:grpSpPr>
        <p:pic>
          <p:nvPicPr>
            <p:cNvPr id="109" name="Picture 2" descr="Image result for retention icon">
              <a:extLst>
                <a:ext uri="{FF2B5EF4-FFF2-40B4-BE49-F238E27FC236}">
                  <a16:creationId xmlns:a16="http://schemas.microsoft.com/office/drawing/2014/main" id="{71FAD482-60DF-4CCD-85B1-116A47C0D8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786" y="4244585"/>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50D937AB-8EF3-4C76-9494-C6DE009A1527}"/>
                </a:ext>
              </a:extLst>
            </p:cNvPr>
            <p:cNvSpPr txBox="1"/>
            <p:nvPr/>
          </p:nvSpPr>
          <p:spPr>
            <a:xfrm>
              <a:off x="813993" y="4265659"/>
              <a:ext cx="1360433" cy="369332"/>
            </a:xfrm>
            <a:prstGeom prst="rect">
              <a:avLst/>
            </a:prstGeom>
            <a:noFill/>
          </p:spPr>
          <p:txBody>
            <a:bodyPr wrap="square" rtlCol="0">
              <a:spAutoFit/>
            </a:bodyPr>
            <a:lstStyle/>
            <a:p>
              <a:r>
                <a:rPr lang="en-IN" sz="900" b="1" dirty="0"/>
                <a:t>Retention Rate – Using Ad stock transformation</a:t>
              </a:r>
            </a:p>
          </p:txBody>
        </p:sp>
      </p:grpSp>
      <p:grpSp>
        <p:nvGrpSpPr>
          <p:cNvPr id="111" name="Group 110">
            <a:extLst>
              <a:ext uri="{FF2B5EF4-FFF2-40B4-BE49-F238E27FC236}">
                <a16:creationId xmlns:a16="http://schemas.microsoft.com/office/drawing/2014/main" id="{9952E16F-E5F3-4EAB-8AA5-D797FCC5692A}"/>
              </a:ext>
            </a:extLst>
          </p:cNvPr>
          <p:cNvGrpSpPr/>
          <p:nvPr/>
        </p:nvGrpSpPr>
        <p:grpSpPr>
          <a:xfrm>
            <a:off x="393311" y="4906096"/>
            <a:ext cx="1857118" cy="430439"/>
            <a:chOff x="379663" y="4837856"/>
            <a:chExt cx="1857118" cy="430439"/>
          </a:xfrm>
        </p:grpSpPr>
        <p:pic>
          <p:nvPicPr>
            <p:cNvPr id="112" name="Picture 4" descr="Image result for lag effect icon">
              <a:extLst>
                <a:ext uri="{FF2B5EF4-FFF2-40B4-BE49-F238E27FC236}">
                  <a16:creationId xmlns:a16="http://schemas.microsoft.com/office/drawing/2014/main" id="{35B3129B-ECEE-4954-AC79-9DF7EFD08D0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720" t="3381" r="21024" b="8858"/>
            <a:stretch/>
          </p:blipFill>
          <p:spPr bwMode="auto">
            <a:xfrm>
              <a:off x="379663" y="4837856"/>
              <a:ext cx="436218" cy="430439"/>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C17ACA3B-B01A-426E-A21A-C525A09BBBBE}"/>
                </a:ext>
              </a:extLst>
            </p:cNvPr>
            <p:cNvSpPr txBox="1"/>
            <p:nvPr/>
          </p:nvSpPr>
          <p:spPr>
            <a:xfrm>
              <a:off x="827744" y="4868409"/>
              <a:ext cx="1409037" cy="369332"/>
            </a:xfrm>
            <a:prstGeom prst="rect">
              <a:avLst/>
            </a:prstGeom>
            <a:noFill/>
          </p:spPr>
          <p:txBody>
            <a:bodyPr wrap="square" rtlCol="0">
              <a:spAutoFit/>
            </a:bodyPr>
            <a:lstStyle/>
            <a:p>
              <a:r>
                <a:rPr lang="en-IN" sz="900" b="1" dirty="0"/>
                <a:t>Lag Effect of activities – By shifting data points</a:t>
              </a:r>
            </a:p>
          </p:txBody>
        </p:sp>
      </p:grpSp>
      <p:grpSp>
        <p:nvGrpSpPr>
          <p:cNvPr id="114" name="Group 113">
            <a:extLst>
              <a:ext uri="{FF2B5EF4-FFF2-40B4-BE49-F238E27FC236}">
                <a16:creationId xmlns:a16="http://schemas.microsoft.com/office/drawing/2014/main" id="{22AB5378-23B6-4F61-951B-AC74C552E0B4}"/>
              </a:ext>
            </a:extLst>
          </p:cNvPr>
          <p:cNvGrpSpPr/>
          <p:nvPr/>
        </p:nvGrpSpPr>
        <p:grpSpPr>
          <a:xfrm>
            <a:off x="761562" y="5442995"/>
            <a:ext cx="1120616" cy="894118"/>
            <a:chOff x="345249" y="5563426"/>
            <a:chExt cx="1120616" cy="894118"/>
          </a:xfrm>
        </p:grpSpPr>
        <p:pic>
          <p:nvPicPr>
            <p:cNvPr id="115" name="Picture 6" descr="Image result for paid search icon">
              <a:extLst>
                <a:ext uri="{FF2B5EF4-FFF2-40B4-BE49-F238E27FC236}">
                  <a16:creationId xmlns:a16="http://schemas.microsoft.com/office/drawing/2014/main" id="{97AF3420-DEF1-450D-81A4-B2534DE311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6225" y="5672832"/>
              <a:ext cx="674205" cy="674205"/>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8" descr="Image result for google icon">
              <a:extLst>
                <a:ext uri="{FF2B5EF4-FFF2-40B4-BE49-F238E27FC236}">
                  <a16:creationId xmlns:a16="http://schemas.microsoft.com/office/drawing/2014/main" id="{165BCD27-78CC-4585-B79E-46FDCEF5F37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9768" y="5563426"/>
              <a:ext cx="301323" cy="301323"/>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0" descr="Image result for bingicon">
              <a:extLst>
                <a:ext uri="{FF2B5EF4-FFF2-40B4-BE49-F238E27FC236}">
                  <a16:creationId xmlns:a16="http://schemas.microsoft.com/office/drawing/2014/main" id="{B618CC2B-00E5-4128-AA00-2E0124ABAFE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4987" y="6056666"/>
              <a:ext cx="400878" cy="40087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2" descr="Image result for baidu icon">
              <a:extLst>
                <a:ext uri="{FF2B5EF4-FFF2-40B4-BE49-F238E27FC236}">
                  <a16:creationId xmlns:a16="http://schemas.microsoft.com/office/drawing/2014/main" id="{1DE33589-26C9-4C9E-A1BE-25EBE0D6385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5249" y="5589926"/>
              <a:ext cx="295392" cy="29539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0" descr="Image result for yahoo icon png">
              <a:extLst>
                <a:ext uri="{FF2B5EF4-FFF2-40B4-BE49-F238E27FC236}">
                  <a16:creationId xmlns:a16="http://schemas.microsoft.com/office/drawing/2014/main" id="{BA856C3A-B3D5-455B-9485-ED63736E3CA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4236" y="6113342"/>
              <a:ext cx="287527" cy="287527"/>
            </a:xfrm>
            <a:prstGeom prst="rect">
              <a:avLst/>
            </a:prstGeom>
            <a:noFill/>
            <a:extLst>
              <a:ext uri="{909E8E84-426E-40DD-AFC4-6F175D3DCCD1}">
                <a14:hiddenFill xmlns:a14="http://schemas.microsoft.com/office/drawing/2010/main">
                  <a:solidFill>
                    <a:srgbClr val="FFFFFF"/>
                  </a:solidFill>
                </a14:hiddenFill>
              </a:ext>
            </a:extLst>
          </p:spPr>
        </p:pic>
      </p:grpSp>
      <p:sp>
        <p:nvSpPr>
          <p:cNvPr id="120" name="TextBox 119">
            <a:extLst>
              <a:ext uri="{FF2B5EF4-FFF2-40B4-BE49-F238E27FC236}">
                <a16:creationId xmlns:a16="http://schemas.microsoft.com/office/drawing/2014/main" id="{C4BCB2C0-E4C7-4153-9FF6-75EDEF19632B}"/>
              </a:ext>
            </a:extLst>
          </p:cNvPr>
          <p:cNvSpPr txBox="1"/>
          <p:nvPr/>
        </p:nvSpPr>
        <p:spPr>
          <a:xfrm>
            <a:off x="732492" y="6479508"/>
            <a:ext cx="1178756" cy="253916"/>
          </a:xfrm>
          <a:prstGeom prst="rect">
            <a:avLst/>
          </a:prstGeom>
          <a:noFill/>
        </p:spPr>
        <p:txBody>
          <a:bodyPr wrap="square" rtlCol="0">
            <a:spAutoFit/>
          </a:bodyPr>
          <a:lstStyle/>
          <a:p>
            <a:pPr algn="ctr"/>
            <a:r>
              <a:rPr lang="en-IN" sz="1050" b="1" dirty="0"/>
              <a:t>Outboards</a:t>
            </a:r>
          </a:p>
        </p:txBody>
      </p:sp>
      <p:grpSp>
        <p:nvGrpSpPr>
          <p:cNvPr id="121" name="Group 120">
            <a:extLst>
              <a:ext uri="{FF2B5EF4-FFF2-40B4-BE49-F238E27FC236}">
                <a16:creationId xmlns:a16="http://schemas.microsoft.com/office/drawing/2014/main" id="{5C4AADFD-513B-477A-B809-B41C66031851}"/>
              </a:ext>
            </a:extLst>
          </p:cNvPr>
          <p:cNvGrpSpPr/>
          <p:nvPr/>
        </p:nvGrpSpPr>
        <p:grpSpPr>
          <a:xfrm>
            <a:off x="2554223" y="3846646"/>
            <a:ext cx="2983653" cy="2847703"/>
            <a:chOff x="2119052" y="3851724"/>
            <a:chExt cx="2983653" cy="2847703"/>
          </a:xfrm>
        </p:grpSpPr>
        <p:sp>
          <p:nvSpPr>
            <p:cNvPr id="122" name="Rectangle 121">
              <a:extLst>
                <a:ext uri="{FF2B5EF4-FFF2-40B4-BE49-F238E27FC236}">
                  <a16:creationId xmlns:a16="http://schemas.microsoft.com/office/drawing/2014/main" id="{8047E219-8F5D-47EF-9449-0658FD41E1DE}"/>
                </a:ext>
              </a:extLst>
            </p:cNvPr>
            <p:cNvSpPr/>
            <p:nvPr/>
          </p:nvSpPr>
          <p:spPr>
            <a:xfrm>
              <a:off x="3754296" y="3851724"/>
              <a:ext cx="1348409" cy="2743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nchor="ctr"/>
            <a:lstStyle/>
            <a:p>
              <a:pPr algn="ctr"/>
              <a:r>
                <a:rPr lang="en-IN" sz="1100" dirty="0"/>
                <a:t>Stage 2</a:t>
              </a:r>
              <a:endParaRPr lang="en-IN" dirty="0"/>
            </a:p>
          </p:txBody>
        </p:sp>
        <p:sp>
          <p:nvSpPr>
            <p:cNvPr id="123" name="Rectangle 122">
              <a:extLst>
                <a:ext uri="{FF2B5EF4-FFF2-40B4-BE49-F238E27FC236}">
                  <a16:creationId xmlns:a16="http://schemas.microsoft.com/office/drawing/2014/main" id="{7235A068-473B-4983-A63B-9C1809BB339B}"/>
                </a:ext>
              </a:extLst>
            </p:cNvPr>
            <p:cNvSpPr/>
            <p:nvPr/>
          </p:nvSpPr>
          <p:spPr>
            <a:xfrm>
              <a:off x="2119052" y="3851724"/>
              <a:ext cx="1440795" cy="2743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nchor="ctr"/>
            <a:lstStyle/>
            <a:p>
              <a:pPr algn="ctr"/>
              <a:r>
                <a:rPr lang="en-IN" sz="1100" dirty="0"/>
                <a:t>Stage 1</a:t>
              </a:r>
              <a:endParaRPr lang="en-IN" dirty="0"/>
            </a:p>
          </p:txBody>
        </p:sp>
        <p:grpSp>
          <p:nvGrpSpPr>
            <p:cNvPr id="124" name="Group 123">
              <a:extLst>
                <a:ext uri="{FF2B5EF4-FFF2-40B4-BE49-F238E27FC236}">
                  <a16:creationId xmlns:a16="http://schemas.microsoft.com/office/drawing/2014/main" id="{CC43E8F1-0CD7-4234-B165-DFCE9CB30BA9}"/>
                </a:ext>
              </a:extLst>
            </p:cNvPr>
            <p:cNvGrpSpPr/>
            <p:nvPr/>
          </p:nvGrpSpPr>
          <p:grpSpPr>
            <a:xfrm>
              <a:off x="2168138" y="4111746"/>
              <a:ext cx="2925028" cy="2587681"/>
              <a:chOff x="2168138" y="4111746"/>
              <a:chExt cx="2925028" cy="2587681"/>
            </a:xfrm>
          </p:grpSpPr>
          <p:graphicFrame>
            <p:nvGraphicFramePr>
              <p:cNvPr id="125" name="Diagram 124">
                <a:extLst>
                  <a:ext uri="{FF2B5EF4-FFF2-40B4-BE49-F238E27FC236}">
                    <a16:creationId xmlns:a16="http://schemas.microsoft.com/office/drawing/2014/main" id="{0DFB2F21-FCA4-4E36-9FFB-50668F834E78}"/>
                  </a:ext>
                </a:extLst>
              </p:cNvPr>
              <p:cNvGraphicFramePr/>
              <p:nvPr>
                <p:extLst/>
              </p:nvPr>
            </p:nvGraphicFramePr>
            <p:xfrm>
              <a:off x="2168138" y="4111746"/>
              <a:ext cx="2925028" cy="258768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126" name="Group 125">
                <a:extLst>
                  <a:ext uri="{FF2B5EF4-FFF2-40B4-BE49-F238E27FC236}">
                    <a16:creationId xmlns:a16="http://schemas.microsoft.com/office/drawing/2014/main" id="{E20F82A0-9CA4-4374-9938-0D60837BB058}"/>
                  </a:ext>
                </a:extLst>
              </p:cNvPr>
              <p:cNvGrpSpPr/>
              <p:nvPr/>
            </p:nvGrpSpPr>
            <p:grpSpPr>
              <a:xfrm>
                <a:off x="2732111" y="4794775"/>
                <a:ext cx="705402" cy="490268"/>
                <a:chOff x="2732111" y="4794775"/>
                <a:chExt cx="705402" cy="490268"/>
              </a:xfrm>
            </p:grpSpPr>
            <p:sp>
              <p:nvSpPr>
                <p:cNvPr id="131" name="TextBox 130">
                  <a:extLst>
                    <a:ext uri="{FF2B5EF4-FFF2-40B4-BE49-F238E27FC236}">
                      <a16:creationId xmlns:a16="http://schemas.microsoft.com/office/drawing/2014/main" id="{4FC3D0A5-0CB2-4A8F-B2F8-6F8181299190}"/>
                    </a:ext>
                  </a:extLst>
                </p:cNvPr>
                <p:cNvSpPr txBox="1"/>
                <p:nvPr/>
              </p:nvSpPr>
              <p:spPr>
                <a:xfrm>
                  <a:off x="2732111" y="4929149"/>
                  <a:ext cx="705402" cy="215444"/>
                </a:xfrm>
                <a:prstGeom prst="rect">
                  <a:avLst/>
                </a:prstGeom>
                <a:solidFill>
                  <a:schemeClr val="accent5">
                    <a:lumMod val="75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IN" sz="800" dirty="0"/>
                    <a:t>Halo Impact</a:t>
                  </a:r>
                </a:p>
              </p:txBody>
            </p:sp>
            <p:cxnSp>
              <p:nvCxnSpPr>
                <p:cNvPr id="132" name="Straight Arrow Connector 131">
                  <a:extLst>
                    <a:ext uri="{FF2B5EF4-FFF2-40B4-BE49-F238E27FC236}">
                      <a16:creationId xmlns:a16="http://schemas.microsoft.com/office/drawing/2014/main" id="{CEA98673-8FEC-4D06-A053-75E166C51499}"/>
                    </a:ext>
                  </a:extLst>
                </p:cNvPr>
                <p:cNvCxnSpPr>
                  <a:cxnSpLocks/>
                  <a:stCxn id="107" idx="0"/>
                </p:cNvCxnSpPr>
                <p:nvPr/>
              </p:nvCxnSpPr>
              <p:spPr>
                <a:xfrm flipV="1">
                  <a:off x="3084812" y="4794775"/>
                  <a:ext cx="0" cy="13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59FF6CC-AA71-4AC3-9F82-CED3B08C25B0}"/>
                    </a:ext>
                  </a:extLst>
                </p:cNvPr>
                <p:cNvCxnSpPr>
                  <a:cxnSpLocks/>
                  <a:stCxn id="107" idx="2"/>
                </p:cNvCxnSpPr>
                <p:nvPr/>
              </p:nvCxnSpPr>
              <p:spPr>
                <a:xfrm>
                  <a:off x="3084812" y="5144593"/>
                  <a:ext cx="0" cy="140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DCBB8770-835A-44F2-8F7C-6BAB74BBAA56}"/>
                  </a:ext>
                </a:extLst>
              </p:cNvPr>
              <p:cNvGrpSpPr/>
              <p:nvPr/>
            </p:nvGrpSpPr>
            <p:grpSpPr>
              <a:xfrm>
                <a:off x="2732111" y="5520115"/>
                <a:ext cx="705402" cy="490268"/>
                <a:chOff x="2732111" y="4794775"/>
                <a:chExt cx="705402" cy="490268"/>
              </a:xfrm>
            </p:grpSpPr>
            <p:sp>
              <p:nvSpPr>
                <p:cNvPr id="128" name="TextBox 127">
                  <a:extLst>
                    <a:ext uri="{FF2B5EF4-FFF2-40B4-BE49-F238E27FC236}">
                      <a16:creationId xmlns:a16="http://schemas.microsoft.com/office/drawing/2014/main" id="{374A3713-3472-4A56-B0E5-B2985F94EDBB}"/>
                    </a:ext>
                  </a:extLst>
                </p:cNvPr>
                <p:cNvSpPr txBox="1"/>
                <p:nvPr/>
              </p:nvSpPr>
              <p:spPr>
                <a:xfrm>
                  <a:off x="2732111" y="4929149"/>
                  <a:ext cx="705402" cy="215444"/>
                </a:xfrm>
                <a:prstGeom prst="rect">
                  <a:avLst/>
                </a:prstGeom>
                <a:solidFill>
                  <a:schemeClr val="accent5">
                    <a:lumMod val="75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IN" sz="800" dirty="0"/>
                    <a:t>Halo Impact</a:t>
                  </a:r>
                </a:p>
              </p:txBody>
            </p:sp>
            <p:cxnSp>
              <p:nvCxnSpPr>
                <p:cNvPr id="129" name="Straight Arrow Connector 128">
                  <a:extLst>
                    <a:ext uri="{FF2B5EF4-FFF2-40B4-BE49-F238E27FC236}">
                      <a16:creationId xmlns:a16="http://schemas.microsoft.com/office/drawing/2014/main" id="{C8C9B26B-9159-46FF-B805-A58888BEC4B0}"/>
                    </a:ext>
                  </a:extLst>
                </p:cNvPr>
                <p:cNvCxnSpPr>
                  <a:cxnSpLocks/>
                </p:cNvCxnSpPr>
                <p:nvPr/>
              </p:nvCxnSpPr>
              <p:spPr>
                <a:xfrm flipV="1">
                  <a:off x="3084812" y="4794775"/>
                  <a:ext cx="0" cy="13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D5A22EFB-5543-4B18-9F90-EEAFD3883ABB}"/>
                    </a:ext>
                  </a:extLst>
                </p:cNvPr>
                <p:cNvCxnSpPr>
                  <a:cxnSpLocks/>
                </p:cNvCxnSpPr>
                <p:nvPr/>
              </p:nvCxnSpPr>
              <p:spPr>
                <a:xfrm>
                  <a:off x="3084812" y="5144593"/>
                  <a:ext cx="0" cy="140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43E6166E-688D-4B74-A7B8-2AE3747F580A}"/>
                  </a:ext>
                </a:extLst>
              </p:cNvPr>
              <p:cNvSpPr/>
              <p:nvPr/>
            </p:nvSpPr>
            <p:spPr>
              <a:xfrm>
                <a:off x="6690141" y="3829150"/>
                <a:ext cx="2457881" cy="486589"/>
              </a:xfrm>
              <a:prstGeom prst="rect">
                <a:avLst/>
              </a:prstGeom>
              <a:noFill/>
              <a:ln>
                <a:solidFill>
                  <a:srgbClr val="425563">
                    <a:alpha val="4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50" b="1" dirty="0">
                    <a:solidFill>
                      <a:schemeClr val="tx1">
                        <a:lumMod val="75000"/>
                        <a:lumOff val="25000"/>
                      </a:schemeClr>
                    </a:solidFill>
                    <a:latin typeface="Century Gothic" panose="020B0502020202020204" pitchFamily="34" charset="0"/>
                  </a:rPr>
                  <a:t>Gompertz Model </a:t>
                </a:r>
                <a:r>
                  <a:rPr lang="en-US" sz="1050" dirty="0">
                    <a:solidFill>
                      <a:schemeClr val="tx1">
                        <a:lumMod val="75000"/>
                        <a:lumOff val="25000"/>
                      </a:schemeClr>
                    </a:solidFill>
                    <a:latin typeface="Century Gothic" panose="020B0502020202020204" pitchFamily="34" charset="0"/>
                  </a:rPr>
                  <a:t>: Y = b</a:t>
                </a:r>
                <a:r>
                  <a:rPr lang="en-US" sz="1050" baseline="-25000" dirty="0">
                    <a:solidFill>
                      <a:schemeClr val="tx1">
                        <a:lumMod val="75000"/>
                        <a:lumOff val="25000"/>
                      </a:schemeClr>
                    </a:solidFill>
                    <a:latin typeface="Century Gothic" panose="020B0502020202020204" pitchFamily="34" charset="0"/>
                  </a:rPr>
                  <a:t>0</a:t>
                </a:r>
                <a:r>
                  <a:rPr lang="en-US" sz="1050" dirty="0">
                    <a:solidFill>
                      <a:schemeClr val="tx1">
                        <a:lumMod val="75000"/>
                        <a:lumOff val="25000"/>
                      </a:schemeClr>
                    </a:solidFill>
                    <a:latin typeface="Century Gothic" panose="020B0502020202020204" pitchFamily="34" charset="0"/>
                  </a:rPr>
                  <a:t> + b</a:t>
                </a:r>
                <a:r>
                  <a:rPr lang="en-US" sz="1050" baseline="-25000" dirty="0">
                    <a:solidFill>
                      <a:schemeClr val="tx1">
                        <a:lumMod val="75000"/>
                        <a:lumOff val="25000"/>
                      </a:schemeClr>
                    </a:solidFill>
                    <a:latin typeface="Century Gothic" panose="020B0502020202020204" pitchFamily="34" charset="0"/>
                  </a:rPr>
                  <a:t>1</a:t>
                </a:r>
                <a14:m>
                  <m:oMath xmlns:m="http://schemas.openxmlformats.org/officeDocument/2006/math">
                    <m:sSup>
                      <m:sSupPr>
                        <m:ctrlPr>
                          <a:rPr lang="en-IN" sz="1050" i="1">
                            <a:solidFill>
                              <a:schemeClr val="tx1">
                                <a:lumMod val="75000"/>
                                <a:lumOff val="25000"/>
                              </a:schemeClr>
                            </a:solidFill>
                            <a:latin typeface="Cambria Math" panose="02040503050406030204" pitchFamily="18" charset="0"/>
                          </a:rPr>
                        </m:ctrlPr>
                      </m:sSupPr>
                      <m:e>
                        <m:r>
                          <a:rPr lang="en-US" sz="1050" i="1">
                            <a:solidFill>
                              <a:schemeClr val="tx1">
                                <a:lumMod val="75000"/>
                                <a:lumOff val="25000"/>
                              </a:schemeClr>
                            </a:solidFill>
                            <a:latin typeface="Cambria Math" panose="02040503050406030204" pitchFamily="18" charset="0"/>
                          </a:rPr>
                          <m:t>𝑒</m:t>
                        </m:r>
                      </m:e>
                      <m:sup>
                        <m:r>
                          <a:rPr lang="en-US" sz="1050" i="1">
                            <a:solidFill>
                              <a:schemeClr val="tx1">
                                <a:lumMod val="75000"/>
                                <a:lumOff val="25000"/>
                              </a:schemeClr>
                            </a:solidFill>
                            <a:latin typeface="Cambria Math" panose="02040503050406030204" pitchFamily="18" charset="0"/>
                          </a:rPr>
                          <m:t>−</m:t>
                        </m:r>
                        <m:r>
                          <a:rPr lang="en-US" sz="1050" i="1">
                            <a:solidFill>
                              <a:schemeClr val="tx1">
                                <a:lumMod val="75000"/>
                                <a:lumOff val="25000"/>
                              </a:schemeClr>
                            </a:solidFill>
                            <a:latin typeface="Cambria Math" panose="02040503050406030204" pitchFamily="18" charset="0"/>
                          </a:rPr>
                          <m:t>𝑏𝑒</m:t>
                        </m:r>
                        <m:r>
                          <a:rPr lang="en-US" sz="1050" b="0" i="1" baseline="30000" smtClean="0">
                            <a:solidFill>
                              <a:schemeClr val="tx1">
                                <a:lumMod val="75000"/>
                                <a:lumOff val="25000"/>
                              </a:schemeClr>
                            </a:solidFill>
                            <a:latin typeface="Cambria Math" panose="02040503050406030204" pitchFamily="18" charset="0"/>
                          </a:rPr>
                          <m:t>_</m:t>
                        </m:r>
                        <m:r>
                          <a:rPr lang="en-US" sz="1050" i="1" baseline="30000">
                            <a:solidFill>
                              <a:schemeClr val="tx1">
                                <a:lumMod val="75000"/>
                                <a:lumOff val="25000"/>
                              </a:schemeClr>
                            </a:solidFill>
                            <a:latin typeface="Cambria Math" panose="02040503050406030204" pitchFamily="18" charset="0"/>
                          </a:rPr>
                          <m:t>𝑐𝑋</m:t>
                        </m:r>
                      </m:sup>
                    </m:sSup>
                  </m:oMath>
                </a14:m>
                <a:r>
                  <a:rPr lang="en-US" sz="1000" dirty="0">
                    <a:solidFill>
                      <a:schemeClr val="tx1">
                        <a:lumMod val="75000"/>
                        <a:lumOff val="25000"/>
                      </a:schemeClr>
                    </a:solidFill>
                    <a:latin typeface="Century Gothic" panose="020B0502020202020204" pitchFamily="34" charset="0"/>
                  </a:rPr>
                  <a:t> </a:t>
                </a:r>
              </a:p>
            </p:txBody>
          </p:sp>
        </mc:Choice>
        <mc:Fallback xmlns="">
          <p:sp>
            <p:nvSpPr>
              <p:cNvPr id="134" name="Rectangle 133">
                <a:extLst>
                  <a:ext uri="{FF2B5EF4-FFF2-40B4-BE49-F238E27FC236}">
                    <a16:creationId xmlns="" xmlns:a16="http://schemas.microsoft.com/office/drawing/2014/main" xmlns:a14="http://schemas.microsoft.com/office/drawing/2010/main" id="{43E6166E-688D-4B74-A7B8-2AE3747F580A}"/>
                  </a:ext>
                </a:extLst>
              </p:cNvPr>
              <p:cNvSpPr>
                <a:spLocks noRot="1" noChangeAspect="1" noMove="1" noResize="1" noEditPoints="1" noAdjustHandles="1" noChangeArrowheads="1" noChangeShapeType="1" noTextEdit="1"/>
              </p:cNvSpPr>
              <p:nvPr/>
            </p:nvSpPr>
            <p:spPr>
              <a:xfrm>
                <a:off x="6690141" y="3829150"/>
                <a:ext cx="2457881" cy="486589"/>
              </a:xfrm>
              <a:prstGeom prst="rect">
                <a:avLst/>
              </a:prstGeom>
              <a:blipFill rotWithShape="0">
                <a:blip r:embed="rId16"/>
                <a:stretch>
                  <a:fillRect/>
                </a:stretch>
              </a:blipFill>
              <a:ln>
                <a:solidFill>
                  <a:srgbClr val="425563">
                    <a:alpha val="49804"/>
                  </a:srgbClr>
                </a:solidFill>
              </a:ln>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E2BAB3DB-6110-4F57-855F-C29BA94477BD}"/>
              </a:ext>
            </a:extLst>
          </p:cNvPr>
          <p:cNvGrpSpPr/>
          <p:nvPr/>
        </p:nvGrpSpPr>
        <p:grpSpPr>
          <a:xfrm>
            <a:off x="9463945" y="3628682"/>
            <a:ext cx="2158210" cy="1019302"/>
            <a:chOff x="6519505" y="3792036"/>
            <a:chExt cx="2484825" cy="1369421"/>
          </a:xfrm>
        </p:grpSpPr>
        <p:cxnSp>
          <p:nvCxnSpPr>
            <p:cNvPr id="136" name="Straight Arrow Connector 135">
              <a:extLst>
                <a:ext uri="{FF2B5EF4-FFF2-40B4-BE49-F238E27FC236}">
                  <a16:creationId xmlns:a16="http://schemas.microsoft.com/office/drawing/2014/main" id="{9A8A7629-15CF-477D-AF87-BDBBFA892F81}"/>
                </a:ext>
              </a:extLst>
            </p:cNvPr>
            <p:cNvCxnSpPr>
              <a:cxnSpLocks/>
            </p:cNvCxnSpPr>
            <p:nvPr/>
          </p:nvCxnSpPr>
          <p:spPr>
            <a:xfrm flipV="1">
              <a:off x="7980519" y="4259277"/>
              <a:ext cx="352844" cy="105397"/>
            </a:xfrm>
            <a:prstGeom prst="straightConnector1">
              <a:avLst/>
            </a:prstGeom>
            <a:noFill/>
            <a:ln w="3175" cap="flat" cmpd="sng" algn="ctr">
              <a:solidFill>
                <a:srgbClr val="FF8D6D"/>
              </a:solidFill>
              <a:prstDash val="solid"/>
              <a:miter lim="800000"/>
              <a:tailEnd type="triangle"/>
            </a:ln>
            <a:effectLst/>
          </p:spPr>
        </p:cxnSp>
        <p:grpSp>
          <p:nvGrpSpPr>
            <p:cNvPr id="137" name="Group 136">
              <a:extLst>
                <a:ext uri="{FF2B5EF4-FFF2-40B4-BE49-F238E27FC236}">
                  <a16:creationId xmlns:a16="http://schemas.microsoft.com/office/drawing/2014/main" id="{A316C830-8250-460B-B9BA-23B796956985}"/>
                </a:ext>
              </a:extLst>
            </p:cNvPr>
            <p:cNvGrpSpPr/>
            <p:nvPr/>
          </p:nvGrpSpPr>
          <p:grpSpPr>
            <a:xfrm>
              <a:off x="6519505" y="3792036"/>
              <a:ext cx="2484825" cy="1369421"/>
              <a:chOff x="6519505" y="3792036"/>
              <a:chExt cx="2484825" cy="1369421"/>
            </a:xfrm>
          </p:grpSpPr>
          <p:grpSp>
            <p:nvGrpSpPr>
              <p:cNvPr id="138" name="Group 137">
                <a:extLst>
                  <a:ext uri="{FF2B5EF4-FFF2-40B4-BE49-F238E27FC236}">
                    <a16:creationId xmlns:a16="http://schemas.microsoft.com/office/drawing/2014/main" id="{E9D75958-3D2D-42AC-8DB6-7F3EE95DD21F}"/>
                  </a:ext>
                </a:extLst>
              </p:cNvPr>
              <p:cNvGrpSpPr/>
              <p:nvPr/>
            </p:nvGrpSpPr>
            <p:grpSpPr>
              <a:xfrm>
                <a:off x="6565787" y="3986434"/>
                <a:ext cx="1010313" cy="940095"/>
                <a:chOff x="5868345" y="3917763"/>
                <a:chExt cx="1010313" cy="907353"/>
              </a:xfrm>
            </p:grpSpPr>
            <p:sp>
              <p:nvSpPr>
                <p:cNvPr id="150" name="Freeform 128">
                  <a:extLst>
                    <a:ext uri="{FF2B5EF4-FFF2-40B4-BE49-F238E27FC236}">
                      <a16:creationId xmlns:a16="http://schemas.microsoft.com/office/drawing/2014/main" id="{456E8636-ED98-427E-BBDD-4F27C48D1502}"/>
                    </a:ext>
                  </a:extLst>
                </p:cNvPr>
                <p:cNvSpPr/>
                <p:nvPr/>
              </p:nvSpPr>
              <p:spPr bwMode="ltGray">
                <a:xfrm>
                  <a:off x="5874866" y="4012769"/>
                  <a:ext cx="815227" cy="812347"/>
                </a:xfrm>
                <a:custGeom>
                  <a:avLst/>
                  <a:gdLst>
                    <a:gd name="connsiteX0" fmla="*/ 0 w 3141785"/>
                    <a:gd name="connsiteY0" fmla="*/ 2297723 h 2319503"/>
                    <a:gd name="connsiteX1" fmla="*/ 1266093 w 3141785"/>
                    <a:gd name="connsiteY1" fmla="*/ 2063261 h 2319503"/>
                    <a:gd name="connsiteX2" fmla="*/ 2039816 w 3141785"/>
                    <a:gd name="connsiteY2" fmla="*/ 480646 h 2319503"/>
                    <a:gd name="connsiteX3" fmla="*/ 3141785 w 3141785"/>
                    <a:gd name="connsiteY3" fmla="*/ 0 h 2319503"/>
                  </a:gdLst>
                  <a:ahLst/>
                  <a:cxnLst>
                    <a:cxn ang="0">
                      <a:pos x="connsiteX0" y="connsiteY0"/>
                    </a:cxn>
                    <a:cxn ang="0">
                      <a:pos x="connsiteX1" y="connsiteY1"/>
                    </a:cxn>
                    <a:cxn ang="0">
                      <a:pos x="connsiteX2" y="connsiteY2"/>
                    </a:cxn>
                    <a:cxn ang="0">
                      <a:pos x="connsiteX3" y="connsiteY3"/>
                    </a:cxn>
                  </a:cxnLst>
                  <a:rect l="l" t="t" r="r" b="b"/>
                  <a:pathLst>
                    <a:path w="3141785" h="2319503">
                      <a:moveTo>
                        <a:pt x="0" y="2297723"/>
                      </a:moveTo>
                      <a:cubicBezTo>
                        <a:pt x="463062" y="2331915"/>
                        <a:pt x="926124" y="2366107"/>
                        <a:pt x="1266093" y="2063261"/>
                      </a:cubicBezTo>
                      <a:cubicBezTo>
                        <a:pt x="1606062" y="1760415"/>
                        <a:pt x="1727201" y="824523"/>
                        <a:pt x="2039816" y="480646"/>
                      </a:cubicBezTo>
                      <a:cubicBezTo>
                        <a:pt x="2352431" y="136769"/>
                        <a:pt x="2747108" y="68384"/>
                        <a:pt x="3141785" y="0"/>
                      </a:cubicBezTo>
                    </a:path>
                  </a:pathLst>
                </a:custGeom>
                <a:noFill/>
                <a:ln w="19050" cap="flat" cmpd="sng" algn="ctr">
                  <a:solidFill>
                    <a:srgbClr val="42556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chemeClr val="tx2">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51" name="Straight Connector 150">
                  <a:extLst>
                    <a:ext uri="{FF2B5EF4-FFF2-40B4-BE49-F238E27FC236}">
                      <a16:creationId xmlns:a16="http://schemas.microsoft.com/office/drawing/2014/main" id="{7E13987C-D920-43EE-AF82-F0AAF299A162}"/>
                    </a:ext>
                  </a:extLst>
                </p:cNvPr>
                <p:cNvCxnSpPr/>
                <p:nvPr/>
              </p:nvCxnSpPr>
              <p:spPr>
                <a:xfrm>
                  <a:off x="5868345" y="3917763"/>
                  <a:ext cx="0" cy="907353"/>
                </a:xfrm>
                <a:prstGeom prst="line">
                  <a:avLst/>
                </a:prstGeom>
                <a:noFill/>
                <a:ln w="9525" cap="flat" cmpd="sng" algn="ctr">
                  <a:solidFill>
                    <a:srgbClr val="C6C9CA"/>
                  </a:solidFill>
                  <a:prstDash val="solid"/>
                  <a:miter lim="800000"/>
                </a:ln>
                <a:effectLst/>
              </p:spPr>
            </p:cxnSp>
            <p:cxnSp>
              <p:nvCxnSpPr>
                <p:cNvPr id="152" name="Straight Connector 151">
                  <a:extLst>
                    <a:ext uri="{FF2B5EF4-FFF2-40B4-BE49-F238E27FC236}">
                      <a16:creationId xmlns:a16="http://schemas.microsoft.com/office/drawing/2014/main" id="{33152D64-662D-4C0A-A821-7829F3F2A80F}"/>
                    </a:ext>
                  </a:extLst>
                </p:cNvPr>
                <p:cNvCxnSpPr/>
                <p:nvPr/>
              </p:nvCxnSpPr>
              <p:spPr>
                <a:xfrm>
                  <a:off x="5868345" y="4825116"/>
                  <a:ext cx="1010313" cy="0"/>
                </a:xfrm>
                <a:prstGeom prst="line">
                  <a:avLst/>
                </a:prstGeom>
                <a:noFill/>
                <a:ln w="9525" cap="flat" cmpd="sng" algn="ctr">
                  <a:solidFill>
                    <a:srgbClr val="C6C9CA"/>
                  </a:solidFill>
                  <a:prstDash val="solid"/>
                  <a:miter lim="800000"/>
                </a:ln>
                <a:effectLst/>
              </p:spPr>
            </p:cxnSp>
          </p:grpSp>
          <p:grpSp>
            <p:nvGrpSpPr>
              <p:cNvPr id="139" name="Group 138">
                <a:extLst>
                  <a:ext uri="{FF2B5EF4-FFF2-40B4-BE49-F238E27FC236}">
                    <a16:creationId xmlns:a16="http://schemas.microsoft.com/office/drawing/2014/main" id="{E5B37C6E-7595-4EB4-AE22-386C731D1908}"/>
                  </a:ext>
                </a:extLst>
              </p:cNvPr>
              <p:cNvGrpSpPr/>
              <p:nvPr/>
            </p:nvGrpSpPr>
            <p:grpSpPr>
              <a:xfrm>
                <a:off x="7797552" y="3986434"/>
                <a:ext cx="1010313" cy="940095"/>
                <a:chOff x="5868345" y="3917763"/>
                <a:chExt cx="1010313" cy="907353"/>
              </a:xfrm>
            </p:grpSpPr>
            <p:sp>
              <p:nvSpPr>
                <p:cNvPr id="147" name="Freeform 134">
                  <a:extLst>
                    <a:ext uri="{FF2B5EF4-FFF2-40B4-BE49-F238E27FC236}">
                      <a16:creationId xmlns:a16="http://schemas.microsoft.com/office/drawing/2014/main" id="{36C32401-ACDA-433E-86AF-9CD5FB11260F}"/>
                    </a:ext>
                  </a:extLst>
                </p:cNvPr>
                <p:cNvSpPr/>
                <p:nvPr/>
              </p:nvSpPr>
              <p:spPr bwMode="ltGray">
                <a:xfrm>
                  <a:off x="5874866" y="4012769"/>
                  <a:ext cx="815227" cy="812347"/>
                </a:xfrm>
                <a:custGeom>
                  <a:avLst/>
                  <a:gdLst>
                    <a:gd name="connsiteX0" fmla="*/ 0 w 3141785"/>
                    <a:gd name="connsiteY0" fmla="*/ 2297723 h 2319503"/>
                    <a:gd name="connsiteX1" fmla="*/ 1266093 w 3141785"/>
                    <a:gd name="connsiteY1" fmla="*/ 2063261 h 2319503"/>
                    <a:gd name="connsiteX2" fmla="*/ 2039816 w 3141785"/>
                    <a:gd name="connsiteY2" fmla="*/ 480646 h 2319503"/>
                    <a:gd name="connsiteX3" fmla="*/ 3141785 w 3141785"/>
                    <a:gd name="connsiteY3" fmla="*/ 0 h 2319503"/>
                  </a:gdLst>
                  <a:ahLst/>
                  <a:cxnLst>
                    <a:cxn ang="0">
                      <a:pos x="connsiteX0" y="connsiteY0"/>
                    </a:cxn>
                    <a:cxn ang="0">
                      <a:pos x="connsiteX1" y="connsiteY1"/>
                    </a:cxn>
                    <a:cxn ang="0">
                      <a:pos x="connsiteX2" y="connsiteY2"/>
                    </a:cxn>
                    <a:cxn ang="0">
                      <a:pos x="connsiteX3" y="connsiteY3"/>
                    </a:cxn>
                  </a:cxnLst>
                  <a:rect l="l" t="t" r="r" b="b"/>
                  <a:pathLst>
                    <a:path w="3141785" h="2319503">
                      <a:moveTo>
                        <a:pt x="0" y="2297723"/>
                      </a:moveTo>
                      <a:cubicBezTo>
                        <a:pt x="463062" y="2331915"/>
                        <a:pt x="926124" y="2366107"/>
                        <a:pt x="1266093" y="2063261"/>
                      </a:cubicBezTo>
                      <a:cubicBezTo>
                        <a:pt x="1606062" y="1760415"/>
                        <a:pt x="1727201" y="824523"/>
                        <a:pt x="2039816" y="480646"/>
                      </a:cubicBezTo>
                      <a:cubicBezTo>
                        <a:pt x="2352431" y="136769"/>
                        <a:pt x="2747108" y="68384"/>
                        <a:pt x="3141785" y="0"/>
                      </a:cubicBezTo>
                    </a:path>
                  </a:pathLst>
                </a:custGeom>
                <a:noFill/>
                <a:ln w="19050" cap="flat" cmpd="sng" algn="ctr">
                  <a:solidFill>
                    <a:srgbClr val="42556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chemeClr val="tx2">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48" name="Straight Connector 147">
                  <a:extLst>
                    <a:ext uri="{FF2B5EF4-FFF2-40B4-BE49-F238E27FC236}">
                      <a16:creationId xmlns:a16="http://schemas.microsoft.com/office/drawing/2014/main" id="{E1683301-723A-4576-9F54-D1DBFC94E9F8}"/>
                    </a:ext>
                  </a:extLst>
                </p:cNvPr>
                <p:cNvCxnSpPr/>
                <p:nvPr/>
              </p:nvCxnSpPr>
              <p:spPr>
                <a:xfrm>
                  <a:off x="5868345" y="3917763"/>
                  <a:ext cx="0" cy="907353"/>
                </a:xfrm>
                <a:prstGeom prst="line">
                  <a:avLst/>
                </a:prstGeom>
                <a:noFill/>
                <a:ln w="9525" cap="flat" cmpd="sng" algn="ctr">
                  <a:solidFill>
                    <a:srgbClr val="C6C9CA"/>
                  </a:solidFill>
                  <a:prstDash val="solid"/>
                  <a:miter lim="800000"/>
                </a:ln>
                <a:effectLst/>
              </p:spPr>
            </p:cxnSp>
            <p:cxnSp>
              <p:nvCxnSpPr>
                <p:cNvPr id="149" name="Straight Connector 148">
                  <a:extLst>
                    <a:ext uri="{FF2B5EF4-FFF2-40B4-BE49-F238E27FC236}">
                      <a16:creationId xmlns:a16="http://schemas.microsoft.com/office/drawing/2014/main" id="{3646B244-5F4F-41C8-A3BA-5D6E4CCAE76F}"/>
                    </a:ext>
                  </a:extLst>
                </p:cNvPr>
                <p:cNvCxnSpPr/>
                <p:nvPr/>
              </p:nvCxnSpPr>
              <p:spPr>
                <a:xfrm>
                  <a:off x="5868345" y="4825116"/>
                  <a:ext cx="1010313" cy="0"/>
                </a:xfrm>
                <a:prstGeom prst="line">
                  <a:avLst/>
                </a:prstGeom>
                <a:noFill/>
                <a:ln w="9525" cap="flat" cmpd="sng" algn="ctr">
                  <a:solidFill>
                    <a:srgbClr val="C6C9CA"/>
                  </a:solidFill>
                  <a:prstDash val="solid"/>
                  <a:miter lim="800000"/>
                </a:ln>
                <a:effectLst/>
              </p:spPr>
            </p:cxnSp>
          </p:grpSp>
          <p:sp>
            <p:nvSpPr>
              <p:cNvPr id="140" name="TextBox 139">
                <a:extLst>
                  <a:ext uri="{FF2B5EF4-FFF2-40B4-BE49-F238E27FC236}">
                    <a16:creationId xmlns:a16="http://schemas.microsoft.com/office/drawing/2014/main" id="{9A039E5F-8052-4681-BC3D-EFE47E6CA29A}"/>
                  </a:ext>
                </a:extLst>
              </p:cNvPr>
              <p:cNvSpPr txBox="1"/>
              <p:nvPr/>
            </p:nvSpPr>
            <p:spPr>
              <a:xfrm>
                <a:off x="6808948" y="4966241"/>
                <a:ext cx="1829096" cy="195216"/>
              </a:xfrm>
              <a:prstGeom prst="rect">
                <a:avLst/>
              </a:prstGeom>
              <a:noFill/>
            </p:spPr>
            <p:txBody>
              <a:bodyPr wrap="square" lIns="0" tIns="0" rIns="0" bIns="0" rtlCol="0" anchor="ctr">
                <a:noAutofit/>
              </a:bodyPr>
              <a:lstStyle/>
              <a:p>
                <a:pPr algn="ctr">
                  <a:lnSpc>
                    <a:spcPct val="90000"/>
                  </a:lnSpc>
                </a:pPr>
                <a:r>
                  <a:rPr lang="en-US" sz="7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S-Curve</a:t>
                </a:r>
              </a:p>
            </p:txBody>
          </p:sp>
          <p:sp>
            <p:nvSpPr>
              <p:cNvPr id="141" name="TextBox 140">
                <a:extLst>
                  <a:ext uri="{FF2B5EF4-FFF2-40B4-BE49-F238E27FC236}">
                    <a16:creationId xmlns:a16="http://schemas.microsoft.com/office/drawing/2014/main" id="{17058C34-79E7-4963-BF41-C7406BF8206C}"/>
                  </a:ext>
                </a:extLst>
              </p:cNvPr>
              <p:cNvSpPr txBox="1"/>
              <p:nvPr/>
            </p:nvSpPr>
            <p:spPr>
              <a:xfrm>
                <a:off x="6519505" y="3805288"/>
                <a:ext cx="1032477" cy="234800"/>
              </a:xfrm>
              <a:prstGeom prst="rect">
                <a:avLst/>
              </a:prstGeom>
              <a:noFill/>
            </p:spPr>
            <p:txBody>
              <a:bodyPr wrap="square" lIns="0" tIns="0" rIns="0" bIns="0" rtlCol="0" anchor="ctr">
                <a:noAutofit/>
              </a:bodyPr>
              <a:lstStyle/>
              <a:p>
                <a:pPr algn="ctr">
                  <a:lnSpc>
                    <a:spcPct val="90000"/>
                  </a:lnSpc>
                </a:pPr>
                <a:r>
                  <a:rPr lang="en-US" sz="7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S-Curve: Media</a:t>
                </a:r>
              </a:p>
            </p:txBody>
          </p:sp>
          <p:sp>
            <p:nvSpPr>
              <p:cNvPr id="142" name="TextBox 141">
                <a:extLst>
                  <a:ext uri="{FF2B5EF4-FFF2-40B4-BE49-F238E27FC236}">
                    <a16:creationId xmlns:a16="http://schemas.microsoft.com/office/drawing/2014/main" id="{3EE029C9-BD1C-4163-8B3B-AD320CAB5FE5}"/>
                  </a:ext>
                </a:extLst>
              </p:cNvPr>
              <p:cNvSpPr txBox="1"/>
              <p:nvPr/>
            </p:nvSpPr>
            <p:spPr>
              <a:xfrm>
                <a:off x="7971853" y="3792036"/>
                <a:ext cx="1032477" cy="234800"/>
              </a:xfrm>
              <a:prstGeom prst="rect">
                <a:avLst/>
              </a:prstGeom>
              <a:noFill/>
            </p:spPr>
            <p:txBody>
              <a:bodyPr wrap="square" lIns="0" tIns="0" rIns="0" bIns="0" rtlCol="0" anchor="ctr">
                <a:noAutofit/>
              </a:bodyPr>
              <a:lstStyle/>
              <a:p>
                <a:pPr algn="ctr">
                  <a:lnSpc>
                    <a:spcPct val="90000"/>
                  </a:lnSpc>
                </a:pPr>
                <a:r>
                  <a:rPr lang="en-US" sz="7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S-Curve: Field</a:t>
                </a:r>
              </a:p>
            </p:txBody>
          </p:sp>
          <p:sp>
            <p:nvSpPr>
              <p:cNvPr id="143" name="TextBox 142">
                <a:extLst>
                  <a:ext uri="{FF2B5EF4-FFF2-40B4-BE49-F238E27FC236}">
                    <a16:creationId xmlns:a16="http://schemas.microsoft.com/office/drawing/2014/main" id="{3C98706C-010D-41B6-A4D1-DAAD395EC770}"/>
                  </a:ext>
                </a:extLst>
              </p:cNvPr>
              <p:cNvSpPr txBox="1"/>
              <p:nvPr/>
            </p:nvSpPr>
            <p:spPr>
              <a:xfrm>
                <a:off x="7450956" y="4281085"/>
                <a:ext cx="529564" cy="167179"/>
              </a:xfrm>
              <a:prstGeom prst="rect">
                <a:avLst/>
              </a:prstGeom>
              <a:noFill/>
            </p:spPr>
            <p:txBody>
              <a:bodyPr wrap="square" lIns="0" tIns="0" rIns="0" bIns="0" rtlCol="0" anchor="ctr">
                <a:noAutofit/>
              </a:bodyPr>
              <a:lstStyle/>
              <a:p>
                <a:pPr algn="ctr">
                  <a:lnSpc>
                    <a:spcPct val="90000"/>
                  </a:lnSpc>
                </a:pPr>
                <a:r>
                  <a:rPr lang="en-US" sz="7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Optimum</a:t>
                </a:r>
              </a:p>
            </p:txBody>
          </p:sp>
          <p:sp>
            <p:nvSpPr>
              <p:cNvPr id="144" name="TextBox 143">
                <a:extLst>
                  <a:ext uri="{FF2B5EF4-FFF2-40B4-BE49-F238E27FC236}">
                    <a16:creationId xmlns:a16="http://schemas.microsoft.com/office/drawing/2014/main" id="{BB12FB95-78AC-4A4A-AEA0-2430D0585AA0}"/>
                  </a:ext>
                </a:extLst>
              </p:cNvPr>
              <p:cNvSpPr txBox="1"/>
              <p:nvPr/>
            </p:nvSpPr>
            <p:spPr>
              <a:xfrm>
                <a:off x="7193932" y="4655917"/>
                <a:ext cx="529564" cy="167179"/>
              </a:xfrm>
              <a:prstGeom prst="rect">
                <a:avLst/>
              </a:prstGeom>
              <a:noFill/>
            </p:spPr>
            <p:txBody>
              <a:bodyPr wrap="square" lIns="0" tIns="0" rIns="0" bIns="0" rtlCol="0" anchor="ctr">
                <a:noAutofit/>
              </a:bodyPr>
              <a:lstStyle/>
              <a:p>
                <a:pPr algn="ctr">
                  <a:lnSpc>
                    <a:spcPct val="90000"/>
                  </a:lnSpc>
                </a:pPr>
                <a:r>
                  <a:rPr lang="en-US" sz="7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Threshold</a:t>
                </a:r>
              </a:p>
            </p:txBody>
          </p:sp>
          <p:cxnSp>
            <p:nvCxnSpPr>
              <p:cNvPr id="145" name="Straight Arrow Connector 144">
                <a:extLst>
                  <a:ext uri="{FF2B5EF4-FFF2-40B4-BE49-F238E27FC236}">
                    <a16:creationId xmlns:a16="http://schemas.microsoft.com/office/drawing/2014/main" id="{8500867E-3868-4175-AC61-CCBAD39CC791}"/>
                  </a:ext>
                </a:extLst>
              </p:cNvPr>
              <p:cNvCxnSpPr>
                <a:cxnSpLocks/>
              </p:cNvCxnSpPr>
              <p:nvPr/>
            </p:nvCxnSpPr>
            <p:spPr>
              <a:xfrm flipH="1" flipV="1">
                <a:off x="7145253" y="4201807"/>
                <a:ext cx="305703" cy="162867"/>
              </a:xfrm>
              <a:prstGeom prst="straightConnector1">
                <a:avLst/>
              </a:prstGeom>
              <a:noFill/>
              <a:ln w="3175" cap="flat" cmpd="sng" algn="ctr">
                <a:solidFill>
                  <a:srgbClr val="FF8D6D"/>
                </a:solidFill>
                <a:prstDash val="solid"/>
                <a:miter lim="800000"/>
                <a:tailEnd type="triangle"/>
              </a:ln>
              <a:effectLst/>
            </p:spPr>
          </p:cxnSp>
          <p:cxnSp>
            <p:nvCxnSpPr>
              <p:cNvPr id="146" name="Straight Arrow Connector 145">
                <a:extLst>
                  <a:ext uri="{FF2B5EF4-FFF2-40B4-BE49-F238E27FC236}">
                    <a16:creationId xmlns:a16="http://schemas.microsoft.com/office/drawing/2014/main" id="{38B97DB1-00CF-4E6A-8DD5-29B596BFFE6A}"/>
                  </a:ext>
                </a:extLst>
              </p:cNvPr>
              <p:cNvCxnSpPr>
                <a:cxnSpLocks/>
              </p:cNvCxnSpPr>
              <p:nvPr/>
            </p:nvCxnSpPr>
            <p:spPr>
              <a:xfrm flipH="1" flipV="1">
                <a:off x="7010393" y="4690743"/>
                <a:ext cx="183539" cy="48763"/>
              </a:xfrm>
              <a:prstGeom prst="straightConnector1">
                <a:avLst/>
              </a:prstGeom>
              <a:noFill/>
              <a:ln w="3175" cap="flat" cmpd="sng" algn="ctr">
                <a:solidFill>
                  <a:srgbClr val="FF8D6D"/>
                </a:solidFill>
                <a:prstDash val="solid"/>
                <a:miter lim="800000"/>
                <a:tailEnd type="triangle"/>
              </a:ln>
              <a:effectLst/>
            </p:spPr>
          </p:cxnSp>
        </p:grpSp>
      </p:grpSp>
      <p:cxnSp>
        <p:nvCxnSpPr>
          <p:cNvPr id="153" name="Straight Arrow Connector 152">
            <a:extLst>
              <a:ext uri="{FF2B5EF4-FFF2-40B4-BE49-F238E27FC236}">
                <a16:creationId xmlns:a16="http://schemas.microsoft.com/office/drawing/2014/main" id="{0B220834-B3EA-49C5-9F1E-C1E1169244BE}"/>
              </a:ext>
            </a:extLst>
          </p:cNvPr>
          <p:cNvCxnSpPr>
            <a:cxnSpLocks/>
          </p:cNvCxnSpPr>
          <p:nvPr/>
        </p:nvCxnSpPr>
        <p:spPr>
          <a:xfrm flipV="1">
            <a:off x="10509679" y="4263182"/>
            <a:ext cx="410110" cy="70731"/>
          </a:xfrm>
          <a:prstGeom prst="straightConnector1">
            <a:avLst/>
          </a:prstGeom>
          <a:noFill/>
          <a:ln w="3175" cap="flat" cmpd="sng" algn="ctr">
            <a:solidFill>
              <a:srgbClr val="FF8D6D"/>
            </a:solidFill>
            <a:prstDash val="solid"/>
            <a:miter lim="800000"/>
            <a:tailEnd type="triangle"/>
          </a:ln>
          <a:effectLst/>
        </p:spPr>
      </p:cxnSp>
      <p:pic>
        <p:nvPicPr>
          <p:cNvPr id="154" name="Picture 153">
            <a:extLst>
              <a:ext uri="{FF2B5EF4-FFF2-40B4-BE49-F238E27FC236}">
                <a16:creationId xmlns:a16="http://schemas.microsoft.com/office/drawing/2014/main" id="{68F73867-B1DF-46F5-B5AC-6009C24B9BBE}"/>
              </a:ext>
            </a:extLst>
          </p:cNvPr>
          <p:cNvPicPr>
            <a:picLocks noChangeAspect="1"/>
          </p:cNvPicPr>
          <p:nvPr/>
        </p:nvPicPr>
        <p:blipFill>
          <a:blip r:embed="rId17"/>
          <a:stretch>
            <a:fillRect/>
          </a:stretch>
        </p:blipFill>
        <p:spPr>
          <a:xfrm>
            <a:off x="6470714" y="4776937"/>
            <a:ext cx="4896765" cy="1601711"/>
          </a:xfrm>
          <a:prstGeom prst="rect">
            <a:avLst/>
          </a:prstGeom>
          <a:ln>
            <a:solidFill>
              <a:schemeClr val="bg2">
                <a:lumMod val="75000"/>
              </a:schemeClr>
            </a:solidFill>
          </a:ln>
        </p:spPr>
      </p:pic>
    </p:spTree>
    <p:extLst>
      <p:ext uri="{BB962C8B-B14F-4D97-AF65-F5344CB8AC3E}">
        <p14:creationId xmlns:p14="http://schemas.microsoft.com/office/powerpoint/2010/main" val="1122462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460490" y="70363"/>
            <a:ext cx="10702810"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Machine Learning Driven Sales Trend Detection at Scale</a:t>
            </a:r>
          </a:p>
        </p:txBody>
      </p:sp>
      <p:sp>
        <p:nvSpPr>
          <p:cNvPr id="75" name="Slide Number Placeholder 5"/>
          <p:cNvSpPr txBox="1">
            <a:spLocks/>
          </p:cNvSpPr>
          <p:nvPr/>
        </p:nvSpPr>
        <p:spPr>
          <a:xfrm>
            <a:off x="9209813" y="632059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12</a:t>
            </a:fld>
            <a:endParaRPr lang="en-US" sz="1200" dirty="0">
              <a:solidFill>
                <a:srgbClr val="000000">
                  <a:tint val="75000"/>
                </a:srgbClr>
              </a:solidFill>
            </a:endParaRPr>
          </a:p>
        </p:txBody>
      </p:sp>
      <p:sp>
        <p:nvSpPr>
          <p:cNvPr id="76" name="Rectangle 75"/>
          <p:cNvSpPr/>
          <p:nvPr/>
        </p:nvSpPr>
        <p:spPr>
          <a:xfrm>
            <a:off x="-3" y="1027780"/>
            <a:ext cx="12192003" cy="241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7" name="Rectangle 76"/>
          <p:cNvSpPr/>
          <p:nvPr/>
        </p:nvSpPr>
        <p:spPr>
          <a:xfrm>
            <a:off x="175283" y="1006129"/>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In the CPG industry , the speed to detect sales trends accurately at the most granular SKU level across multiple product categories can be a big source of competitive advantage</a:t>
            </a:r>
          </a:p>
        </p:txBody>
      </p:sp>
      <p:sp>
        <p:nvSpPr>
          <p:cNvPr id="78" name="Rectangle 77"/>
          <p:cNvSpPr/>
          <p:nvPr/>
        </p:nvSpPr>
        <p:spPr>
          <a:xfrm>
            <a:off x="251803" y="181081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79" name="Rectangle 78"/>
          <p:cNvSpPr/>
          <p:nvPr/>
        </p:nvSpPr>
        <p:spPr>
          <a:xfrm>
            <a:off x="4246750" y="181081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80" name="Rectangle 79"/>
          <p:cNvSpPr/>
          <p:nvPr/>
        </p:nvSpPr>
        <p:spPr>
          <a:xfrm>
            <a:off x="4284222" y="2019424"/>
            <a:ext cx="3569219"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81" name="Rectangle 80"/>
          <p:cNvSpPr/>
          <p:nvPr/>
        </p:nvSpPr>
        <p:spPr>
          <a:xfrm>
            <a:off x="141796" y="47871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Transnational Consumer Goods Company </a:t>
            </a:r>
          </a:p>
        </p:txBody>
      </p:sp>
      <p:grpSp>
        <p:nvGrpSpPr>
          <p:cNvPr id="82" name="Group 81">
            <a:extLst>
              <a:ext uri="{FF2B5EF4-FFF2-40B4-BE49-F238E27FC236}">
                <a16:creationId xmlns:a16="http://schemas.microsoft.com/office/drawing/2014/main" id="{FF629A28-AA33-4B22-AC0D-879F83EDC64E}"/>
              </a:ext>
            </a:extLst>
          </p:cNvPr>
          <p:cNvGrpSpPr/>
          <p:nvPr/>
        </p:nvGrpSpPr>
        <p:grpSpPr>
          <a:xfrm>
            <a:off x="222307" y="1652804"/>
            <a:ext cx="11749042" cy="1667786"/>
            <a:chOff x="251807" y="1765837"/>
            <a:chExt cx="11749042" cy="1667786"/>
          </a:xfrm>
        </p:grpSpPr>
        <p:sp>
          <p:nvSpPr>
            <p:cNvPr id="83" name="Rectangle 82"/>
            <p:cNvSpPr/>
            <p:nvPr/>
          </p:nvSpPr>
          <p:spPr>
            <a:xfrm>
              <a:off x="251807" y="1777623"/>
              <a:ext cx="3708000" cy="165600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4" name="Rectangle 83"/>
            <p:cNvSpPr/>
            <p:nvPr/>
          </p:nvSpPr>
          <p:spPr>
            <a:xfrm>
              <a:off x="262050" y="2014473"/>
              <a:ext cx="369775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Detecting sales trends &amp; anomalies across thousands of SKUs was a laborious, error-prone, time consuming activity taking almost 4-5 weeks to even get a rudimentary estimate</a:t>
              </a:r>
            </a:p>
          </p:txBody>
        </p:sp>
        <p:sp>
          <p:nvSpPr>
            <p:cNvPr id="85" name="Rectangle 84"/>
            <p:cNvSpPr/>
            <p:nvPr/>
          </p:nvSpPr>
          <p:spPr>
            <a:xfrm>
              <a:off x="262050" y="1765837"/>
              <a:ext cx="2534636" cy="338554"/>
            </a:xfrm>
            <a:prstGeom prst="rect">
              <a:avLst/>
            </a:prstGeom>
          </p:spPr>
          <p:txBody>
            <a:bodyPr wrap="square">
              <a:spAutoFit/>
            </a:bodyPr>
            <a:lstStyle/>
            <a:p>
              <a:r>
                <a:rPr lang="en-US" sz="1600" b="1" dirty="0">
                  <a:solidFill>
                    <a:srgbClr val="44546A"/>
                  </a:solidFill>
                </a:rPr>
                <a:t>The “Before” State</a:t>
              </a:r>
            </a:p>
          </p:txBody>
        </p:sp>
        <p:sp>
          <p:nvSpPr>
            <p:cNvPr id="86" name="Rectangle 85"/>
            <p:cNvSpPr/>
            <p:nvPr/>
          </p:nvSpPr>
          <p:spPr>
            <a:xfrm>
              <a:off x="8292849" y="1777623"/>
              <a:ext cx="3708000" cy="165600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87" name="Rectangle 86"/>
            <p:cNvSpPr/>
            <p:nvPr/>
          </p:nvSpPr>
          <p:spPr>
            <a:xfrm>
              <a:off x="8288575" y="2014473"/>
              <a:ext cx="3712274"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Deep dive sales analysis output with notifications for over 10,000 SKUs in less than a day helped making timely market interventions in supply chain planning thus reducing stock-out rate by 5% &amp; inventory costs by 2%</a:t>
              </a:r>
            </a:p>
          </p:txBody>
        </p:sp>
        <p:sp>
          <p:nvSpPr>
            <p:cNvPr id="88" name="Rectangle 87"/>
            <p:cNvSpPr/>
            <p:nvPr/>
          </p:nvSpPr>
          <p:spPr>
            <a:xfrm>
              <a:off x="4272328" y="1777623"/>
              <a:ext cx="3708000" cy="165600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5" name="Rectangle 154"/>
            <p:cNvSpPr/>
            <p:nvPr/>
          </p:nvSpPr>
          <p:spPr>
            <a:xfrm>
              <a:off x="4284226" y="1765837"/>
              <a:ext cx="2131840" cy="338554"/>
            </a:xfrm>
            <a:prstGeom prst="rect">
              <a:avLst/>
            </a:prstGeom>
          </p:spPr>
          <p:txBody>
            <a:bodyPr wrap="square">
              <a:spAutoFit/>
            </a:bodyPr>
            <a:lstStyle/>
            <a:p>
              <a:r>
                <a:rPr lang="en-US" sz="1600" b="1" dirty="0">
                  <a:solidFill>
                    <a:srgbClr val="44546A"/>
                  </a:solidFill>
                </a:rPr>
                <a:t>LatentView Solution</a:t>
              </a:r>
            </a:p>
          </p:txBody>
        </p:sp>
        <p:sp>
          <p:nvSpPr>
            <p:cNvPr id="156" name="Rectangle 155"/>
            <p:cNvSpPr/>
            <p:nvPr/>
          </p:nvSpPr>
          <p:spPr>
            <a:xfrm>
              <a:off x="8288575" y="1765837"/>
              <a:ext cx="2534636" cy="338554"/>
            </a:xfrm>
            <a:prstGeom prst="rect">
              <a:avLst/>
            </a:prstGeom>
          </p:spPr>
          <p:txBody>
            <a:bodyPr wrap="square">
              <a:spAutoFit/>
            </a:bodyPr>
            <a:lstStyle/>
            <a:p>
              <a:r>
                <a:rPr lang="en-US" sz="1600" b="1" dirty="0">
                  <a:solidFill>
                    <a:srgbClr val="44546A"/>
                  </a:solidFill>
                </a:rPr>
                <a:t>The “After” State</a:t>
              </a:r>
            </a:p>
          </p:txBody>
        </p:sp>
        <p:sp>
          <p:nvSpPr>
            <p:cNvPr id="157" name="Rectangle 156"/>
            <p:cNvSpPr/>
            <p:nvPr/>
          </p:nvSpPr>
          <p:spPr>
            <a:xfrm>
              <a:off x="4269478" y="2014473"/>
              <a:ext cx="3816000"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Built a Machine Learning, Rules &amp; Notification engine to perform </a:t>
              </a:r>
              <a:r>
                <a:rPr lang="en-IN" sz="1400" dirty="0">
                  <a:solidFill>
                    <a:prstClr val="black"/>
                  </a:solidFill>
                  <a:ea typeface="Verdana" panose="020B0604030504040204" pitchFamily="34" charset="0"/>
                  <a:cs typeface="Verdana" panose="020B0604030504040204" pitchFamily="34" charset="0"/>
                </a:rPr>
                <a:t>enhanced seasonal decomposition of time series (</a:t>
              </a:r>
              <a:r>
                <a:rPr lang="en-US" sz="1400" dirty="0" err="1">
                  <a:solidFill>
                    <a:prstClr val="black"/>
                  </a:solidFill>
                  <a:ea typeface="Verdana" panose="020B0604030504040204" pitchFamily="34" charset="0"/>
                  <a:cs typeface="Verdana" panose="020B0604030504040204" pitchFamily="34" charset="0"/>
                </a:rPr>
                <a:t>STLPlus</a:t>
              </a:r>
              <a:r>
                <a:rPr lang="en-US" sz="1400" dirty="0">
                  <a:solidFill>
                    <a:prstClr val="black"/>
                  </a:solidFill>
                  <a:ea typeface="Verdana" panose="020B0604030504040204" pitchFamily="34" charset="0"/>
                  <a:cs typeface="Verdana" panose="020B0604030504040204" pitchFamily="34" charset="0"/>
                </a:rPr>
                <a:t>) along with changepoint / breakpoint analysis on sales data, to identify &amp; classify </a:t>
              </a:r>
              <a:r>
                <a:rPr lang="en-IN" sz="1400" dirty="0">
                  <a:solidFill>
                    <a:prstClr val="black"/>
                  </a:solidFill>
                  <a:ea typeface="Verdana" panose="020B0604030504040204" pitchFamily="34" charset="0"/>
                  <a:cs typeface="Verdana" panose="020B0604030504040204" pitchFamily="34" charset="0"/>
                </a:rPr>
                <a:t>seasonal, trend components</a:t>
              </a:r>
              <a:endParaRPr lang="en-US" sz="1400" dirty="0">
                <a:solidFill>
                  <a:prstClr val="black"/>
                </a:solidFill>
                <a:ea typeface="Verdana" panose="020B0604030504040204" pitchFamily="34" charset="0"/>
                <a:cs typeface="Verdana" panose="020B0604030504040204" pitchFamily="34" charset="0"/>
              </a:endParaRPr>
            </a:p>
          </p:txBody>
        </p:sp>
      </p:grpSp>
      <p:sp>
        <p:nvSpPr>
          <p:cNvPr id="159" name="TextBox 158"/>
          <p:cNvSpPr txBox="1"/>
          <p:nvPr/>
        </p:nvSpPr>
        <p:spPr>
          <a:xfrm>
            <a:off x="944124" y="6046742"/>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Data Preprocessing</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pic>
        <p:nvPicPr>
          <p:cNvPr id="160" name="Picture 4" descr="Image result for csv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77" y="4279823"/>
            <a:ext cx="497634" cy="497634"/>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6" descr="Image result for databas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796" y="4960966"/>
            <a:ext cx="463469" cy="463469"/>
          </a:xfrm>
          <a:prstGeom prst="rect">
            <a:avLst/>
          </a:prstGeom>
          <a:noFill/>
          <a:extLst>
            <a:ext uri="{909E8E84-426E-40DD-AFC4-6F175D3DCCD1}">
              <a14:hiddenFill xmlns:a14="http://schemas.microsoft.com/office/drawing/2010/main">
                <a:solidFill>
                  <a:srgbClr val="FFFFFF"/>
                </a:solidFill>
              </a14:hiddenFill>
            </a:ext>
          </a:extLst>
        </p:spPr>
      </p:pic>
      <p:sp>
        <p:nvSpPr>
          <p:cNvPr id="162" name="Rounded Rectangle 77"/>
          <p:cNvSpPr/>
          <p:nvPr/>
        </p:nvSpPr>
        <p:spPr bwMode="auto">
          <a:xfrm>
            <a:off x="1162816" y="3877675"/>
            <a:ext cx="1645687" cy="457135"/>
          </a:xfrm>
          <a:prstGeom prst="roundRect">
            <a:avLst/>
          </a:prstGeom>
          <a:solidFill>
            <a:srgbClr val="5B9BD5">
              <a:lumMod val="40000"/>
              <a:lumOff val="60000"/>
            </a:srgbClr>
          </a:solidFill>
          <a:ln w="12700">
            <a:solidFill>
              <a:srgbClr val="2A79FF">
                <a:lumMod val="40000"/>
                <a:lumOff val="60000"/>
              </a:srgbClr>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Data Validation</a:t>
            </a:r>
            <a:endParaRPr kumimoji="0" lang="en-IN"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163" name="Rounded Rectangle 77"/>
          <p:cNvSpPr/>
          <p:nvPr/>
        </p:nvSpPr>
        <p:spPr bwMode="auto">
          <a:xfrm>
            <a:off x="1156652" y="4638760"/>
            <a:ext cx="1645687" cy="457135"/>
          </a:xfrm>
          <a:prstGeom prst="roundRect">
            <a:avLst/>
          </a:prstGeom>
          <a:solidFill>
            <a:srgbClr val="5B9BD5">
              <a:lumMod val="40000"/>
              <a:lumOff val="60000"/>
            </a:srgbClr>
          </a:solidFill>
          <a:ln w="12700">
            <a:solidFill>
              <a:srgbClr val="2A79FF">
                <a:lumMod val="40000"/>
                <a:lumOff val="60000"/>
              </a:srgbClr>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Data Clea</a:t>
            </a:r>
            <a:r>
              <a:rPr lang="en-US" sz="1200" kern="0" dirty="0" err="1">
                <a:solidFill>
                  <a:prstClr val="black"/>
                </a:solidFill>
                <a:ea typeface="Segoe UI" panose="020B0502040204020203" pitchFamily="34" charset="0"/>
                <a:cs typeface="Segoe UI" panose="020B0502040204020203" pitchFamily="34" charset="0"/>
              </a:rPr>
              <a:t>ning</a:t>
            </a:r>
            <a:endParaRPr kumimoji="0" lang="en-IN"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164" name="Rounded Rectangle 77"/>
          <p:cNvSpPr/>
          <p:nvPr/>
        </p:nvSpPr>
        <p:spPr bwMode="auto">
          <a:xfrm>
            <a:off x="1162815" y="5473125"/>
            <a:ext cx="1645687" cy="457135"/>
          </a:xfrm>
          <a:prstGeom prst="roundRect">
            <a:avLst/>
          </a:prstGeom>
          <a:solidFill>
            <a:srgbClr val="5B9BD5">
              <a:lumMod val="40000"/>
              <a:lumOff val="60000"/>
            </a:srgbClr>
          </a:solidFill>
          <a:ln w="12700">
            <a:solidFill>
              <a:srgbClr val="2A79FF">
                <a:lumMod val="40000"/>
                <a:lumOff val="60000"/>
              </a:srgbClr>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Data statistics</a:t>
            </a:r>
            <a:endParaRPr kumimoji="0" lang="en-IN"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pic>
        <p:nvPicPr>
          <p:cNvPr id="165" name="Picture 10" descr="Image result for data cleaning icon"/>
          <p:cNvPicPr>
            <a:picLocks noChangeAspect="1" noChangeArrowheads="1"/>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855801" y="4690354"/>
            <a:ext cx="406034" cy="406034"/>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2" descr="Image result for data validation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80914" y="3851104"/>
            <a:ext cx="558676" cy="55867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4" descr="Image result for Data statistics icon"/>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26299"/>
          <a:stretch/>
        </p:blipFill>
        <p:spPr bwMode="auto">
          <a:xfrm flipH="1">
            <a:off x="2853835" y="5535158"/>
            <a:ext cx="506435" cy="349917"/>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32048" y="4514150"/>
            <a:ext cx="764207" cy="597645"/>
          </a:xfrm>
          <a:prstGeom prst="rect">
            <a:avLst/>
          </a:prstGeom>
        </p:spPr>
      </p:pic>
      <p:pic>
        <p:nvPicPr>
          <p:cNvPr id="169" name="Picture 1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59923" y="3730210"/>
            <a:ext cx="813706" cy="393459"/>
          </a:xfrm>
          <a:prstGeom prst="rect">
            <a:avLst/>
          </a:prstGeom>
        </p:spPr>
      </p:pic>
      <p:pic>
        <p:nvPicPr>
          <p:cNvPr id="170" name="Picture 16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59923" y="5365330"/>
            <a:ext cx="875744" cy="422089"/>
          </a:xfrm>
          <a:prstGeom prst="rect">
            <a:avLst/>
          </a:prstGeom>
        </p:spPr>
      </p:pic>
      <p:pic>
        <p:nvPicPr>
          <p:cNvPr id="171" name="Picture 17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40406" y="4528640"/>
            <a:ext cx="852739" cy="413183"/>
          </a:xfrm>
          <a:prstGeom prst="rect">
            <a:avLst/>
          </a:prstGeom>
        </p:spPr>
      </p:pic>
      <p:sp>
        <p:nvSpPr>
          <p:cNvPr id="172" name="TextBox 171"/>
          <p:cNvSpPr txBox="1"/>
          <p:nvPr/>
        </p:nvSpPr>
        <p:spPr>
          <a:xfrm>
            <a:off x="4231403" y="6037704"/>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noProof="0" dirty="0">
                <a:ln>
                  <a:noFill/>
                </a:ln>
                <a:solidFill>
                  <a:srgbClr val="969696">
                    <a:lumMod val="75000"/>
                  </a:srgbClr>
                </a:solidFill>
                <a:effectLst/>
                <a:uLnTx/>
                <a:uFillTx/>
                <a:ea typeface="Segoe UI" panose="020B0502040204020203" pitchFamily="34" charset="0"/>
                <a:cs typeface="Segoe UI" panose="020B0502040204020203" pitchFamily="34" charset="0"/>
              </a:rPr>
              <a:t>Decomposition</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sp>
        <p:nvSpPr>
          <p:cNvPr id="173" name="TextBox 172"/>
          <p:cNvSpPr txBox="1"/>
          <p:nvPr/>
        </p:nvSpPr>
        <p:spPr>
          <a:xfrm>
            <a:off x="4216130" y="4081837"/>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noProof="0" dirty="0">
                <a:ln>
                  <a:noFill/>
                </a:ln>
                <a:solidFill>
                  <a:srgbClr val="969696">
                    <a:lumMod val="75000"/>
                  </a:srgbClr>
                </a:solidFill>
                <a:effectLst/>
                <a:uLnTx/>
                <a:uFillTx/>
                <a:ea typeface="Segoe UI" panose="020B0502040204020203" pitchFamily="34" charset="0"/>
                <a:cs typeface="Segoe UI" panose="020B0502040204020203" pitchFamily="34" charset="0"/>
              </a:rPr>
              <a:t>Trend</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sp>
        <p:nvSpPr>
          <p:cNvPr id="174" name="TextBox 173"/>
          <p:cNvSpPr txBox="1"/>
          <p:nvPr/>
        </p:nvSpPr>
        <p:spPr>
          <a:xfrm>
            <a:off x="4216129" y="4903509"/>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noProof="0" dirty="0">
                <a:ln>
                  <a:noFill/>
                </a:ln>
                <a:solidFill>
                  <a:srgbClr val="969696">
                    <a:lumMod val="75000"/>
                  </a:srgbClr>
                </a:solidFill>
                <a:effectLst/>
                <a:uLnTx/>
                <a:uFillTx/>
                <a:ea typeface="Segoe UI" panose="020B0502040204020203" pitchFamily="34" charset="0"/>
                <a:cs typeface="Segoe UI" panose="020B0502040204020203" pitchFamily="34" charset="0"/>
              </a:rPr>
              <a:t>Seasonality</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sp>
        <p:nvSpPr>
          <p:cNvPr id="175" name="TextBox 174"/>
          <p:cNvSpPr txBox="1"/>
          <p:nvPr/>
        </p:nvSpPr>
        <p:spPr>
          <a:xfrm>
            <a:off x="4231404" y="5743574"/>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noProof="0" dirty="0">
                <a:ln>
                  <a:noFill/>
                </a:ln>
                <a:solidFill>
                  <a:srgbClr val="969696">
                    <a:lumMod val="75000"/>
                  </a:srgbClr>
                </a:solidFill>
                <a:effectLst/>
                <a:uLnTx/>
                <a:uFillTx/>
                <a:ea typeface="Segoe UI" panose="020B0502040204020203" pitchFamily="34" charset="0"/>
                <a:cs typeface="Segoe UI" panose="020B0502040204020203" pitchFamily="34" charset="0"/>
              </a:rPr>
              <a:t>Noise (</a:t>
            </a:r>
            <a:r>
              <a:rPr lang="en-US" sz="1400" kern="0" dirty="0">
                <a:solidFill>
                  <a:srgbClr val="969696">
                    <a:lumMod val="75000"/>
                  </a:srgbClr>
                </a:solidFill>
                <a:ea typeface="Segoe UI" panose="020B0502040204020203" pitchFamily="34" charset="0"/>
                <a:cs typeface="Segoe UI" panose="020B0502040204020203" pitchFamily="34" charset="0"/>
              </a:rPr>
              <a:t>negligible)</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pic>
        <p:nvPicPr>
          <p:cNvPr id="176" name="Picture 1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47039" y="3713435"/>
            <a:ext cx="813706" cy="393459"/>
          </a:xfrm>
          <a:prstGeom prst="rect">
            <a:avLst/>
          </a:prstGeom>
        </p:spPr>
      </p:pic>
      <p:pic>
        <p:nvPicPr>
          <p:cNvPr id="177" name="Picture 17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47039" y="5348555"/>
            <a:ext cx="875744" cy="422089"/>
          </a:xfrm>
          <a:prstGeom prst="rect">
            <a:avLst/>
          </a:prstGeom>
        </p:spPr>
      </p:pic>
      <p:pic>
        <p:nvPicPr>
          <p:cNvPr id="178" name="Picture 1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27522" y="4511865"/>
            <a:ext cx="852739" cy="413183"/>
          </a:xfrm>
          <a:prstGeom prst="rect">
            <a:avLst/>
          </a:prstGeom>
        </p:spPr>
      </p:pic>
      <p:sp>
        <p:nvSpPr>
          <p:cNvPr id="179" name="TextBox 178"/>
          <p:cNvSpPr txBox="1"/>
          <p:nvPr/>
        </p:nvSpPr>
        <p:spPr>
          <a:xfrm>
            <a:off x="5752538" y="6029535"/>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lang="en-US" sz="1400" kern="0" dirty="0">
                <a:solidFill>
                  <a:srgbClr val="969696">
                    <a:lumMod val="75000"/>
                  </a:srgbClr>
                </a:solidFill>
                <a:ea typeface="Segoe UI" panose="020B0502040204020203" pitchFamily="34" charset="0"/>
                <a:cs typeface="Segoe UI" panose="020B0502040204020203" pitchFamily="34" charset="0"/>
              </a:rPr>
              <a:t>Change Detection</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cxnSp>
        <p:nvCxnSpPr>
          <p:cNvPr id="180" name="Straight Connector 179"/>
          <p:cNvCxnSpPr/>
          <p:nvPr/>
        </p:nvCxnSpPr>
        <p:spPr>
          <a:xfrm>
            <a:off x="6753892" y="3713435"/>
            <a:ext cx="0" cy="393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7012063" y="3713435"/>
            <a:ext cx="0" cy="393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7116696" y="3710634"/>
            <a:ext cx="0" cy="393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6388816" y="3710634"/>
            <a:ext cx="0" cy="393459"/>
          </a:xfrm>
          <a:prstGeom prst="line">
            <a:avLst/>
          </a:prstGeom>
        </p:spPr>
        <p:style>
          <a:lnRef idx="1">
            <a:schemeClr val="accent1"/>
          </a:lnRef>
          <a:fillRef idx="0">
            <a:schemeClr val="accent1"/>
          </a:fillRef>
          <a:effectRef idx="0">
            <a:schemeClr val="accent1"/>
          </a:effectRef>
          <a:fontRef idx="minor">
            <a:schemeClr val="tx1"/>
          </a:fontRef>
        </p:style>
      </p:cxnSp>
      <p:pic>
        <p:nvPicPr>
          <p:cNvPr id="184" name="Picture 18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05372" y="5339954"/>
            <a:ext cx="875744" cy="422089"/>
          </a:xfrm>
          <a:prstGeom prst="rect">
            <a:avLst/>
          </a:prstGeom>
        </p:spPr>
      </p:pic>
      <p:pic>
        <p:nvPicPr>
          <p:cNvPr id="185" name="Picture 18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85855" y="4503264"/>
            <a:ext cx="852739" cy="413183"/>
          </a:xfrm>
          <a:prstGeom prst="rect">
            <a:avLst/>
          </a:prstGeom>
        </p:spPr>
      </p:pic>
      <p:sp>
        <p:nvSpPr>
          <p:cNvPr id="186" name="TextBox 185"/>
          <p:cNvSpPr txBox="1"/>
          <p:nvPr/>
        </p:nvSpPr>
        <p:spPr>
          <a:xfrm>
            <a:off x="7211909" y="6021366"/>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lang="en-US" sz="1400" kern="0" dirty="0">
                <a:solidFill>
                  <a:srgbClr val="969696">
                    <a:lumMod val="75000"/>
                  </a:srgbClr>
                </a:solidFill>
                <a:ea typeface="Segoe UI" panose="020B0502040204020203" pitchFamily="34" charset="0"/>
                <a:cs typeface="Segoe UI" panose="020B0502040204020203" pitchFamily="34" charset="0"/>
              </a:rPr>
              <a:t>Classification</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pic>
        <p:nvPicPr>
          <p:cNvPr id="187" name="Picture 18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53349" y="3712088"/>
            <a:ext cx="682886" cy="397300"/>
          </a:xfrm>
          <a:prstGeom prst="rect">
            <a:avLst/>
          </a:prstGeom>
        </p:spPr>
      </p:pic>
      <p:sp>
        <p:nvSpPr>
          <p:cNvPr id="188" name="TextBox 187"/>
          <p:cNvSpPr txBox="1"/>
          <p:nvPr/>
        </p:nvSpPr>
        <p:spPr>
          <a:xfrm>
            <a:off x="9518538" y="5443454"/>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Tableau Dashboard</a:t>
            </a:r>
          </a:p>
        </p:txBody>
      </p:sp>
      <p:pic>
        <p:nvPicPr>
          <p:cNvPr id="189" name="Picture 188"/>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324456" y="3710634"/>
            <a:ext cx="2667000" cy="1707007"/>
          </a:xfrm>
          <a:prstGeom prst="rect">
            <a:avLst/>
          </a:prstGeom>
        </p:spPr>
      </p:pic>
      <p:cxnSp>
        <p:nvCxnSpPr>
          <p:cNvPr id="190" name="Straight Arrow Connector 189"/>
          <p:cNvCxnSpPr/>
          <p:nvPr/>
        </p:nvCxnSpPr>
        <p:spPr>
          <a:xfrm>
            <a:off x="698509" y="4903509"/>
            <a:ext cx="245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944124" y="3877675"/>
            <a:ext cx="0" cy="2052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a:off x="3413257" y="4912348"/>
            <a:ext cx="245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3414795" y="3890154"/>
            <a:ext cx="0" cy="2052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a:off x="4488531" y="4899516"/>
            <a:ext cx="245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477369" y="3877322"/>
            <a:ext cx="0" cy="2052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a:off x="5871688" y="4892912"/>
            <a:ext cx="245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6103659" y="3867078"/>
            <a:ext cx="0" cy="2052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7311955" y="4876938"/>
            <a:ext cx="245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7532170" y="3851104"/>
            <a:ext cx="0" cy="2052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a:off x="8887082" y="4903937"/>
            <a:ext cx="395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8887082" y="3915530"/>
            <a:ext cx="0" cy="2052585"/>
          </a:xfrm>
          <a:prstGeom prst="line">
            <a:avLst/>
          </a:prstGeom>
        </p:spPr>
        <p:style>
          <a:lnRef idx="1">
            <a:schemeClr val="accent1"/>
          </a:lnRef>
          <a:fillRef idx="0">
            <a:schemeClr val="accent1"/>
          </a:fillRef>
          <a:effectRef idx="0">
            <a:schemeClr val="accent1"/>
          </a:effectRef>
          <a:fontRef idx="minor">
            <a:schemeClr val="tx1"/>
          </a:fontRef>
        </p:style>
      </p:cxnSp>
      <p:sp>
        <p:nvSpPr>
          <p:cNvPr id="202" name="Rounded Rectangle 201"/>
          <p:cNvSpPr/>
          <p:nvPr/>
        </p:nvSpPr>
        <p:spPr>
          <a:xfrm>
            <a:off x="786177" y="3603037"/>
            <a:ext cx="8332432" cy="3082680"/>
          </a:xfrm>
          <a:prstGeom prst="round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3" name="TextBox 202"/>
          <p:cNvSpPr txBox="1"/>
          <p:nvPr/>
        </p:nvSpPr>
        <p:spPr>
          <a:xfrm>
            <a:off x="883228" y="6454521"/>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Azure ML Studio</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pic>
        <p:nvPicPr>
          <p:cNvPr id="204" name="Picture 2" descr="Image result for mobile phones notification">
            <a:extLst>
              <a:ext uri="{FF2B5EF4-FFF2-40B4-BE49-F238E27FC236}">
                <a16:creationId xmlns:a16="http://schemas.microsoft.com/office/drawing/2014/main" id="{BB5EB691-EE1B-491B-A5D7-45B5855E384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087503" y="5758961"/>
            <a:ext cx="495288" cy="57600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a:extLst>
              <a:ext uri="{FF2B5EF4-FFF2-40B4-BE49-F238E27FC236}">
                <a16:creationId xmlns:a16="http://schemas.microsoft.com/office/drawing/2014/main" id="{03E45497-6B6F-4077-8DE3-B476661D3868}"/>
              </a:ext>
            </a:extLst>
          </p:cNvPr>
          <p:cNvSpPr txBox="1"/>
          <p:nvPr/>
        </p:nvSpPr>
        <p:spPr>
          <a:xfrm>
            <a:off x="9387956" y="6349733"/>
            <a:ext cx="2070741" cy="523220"/>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a:ln>
                  <a:noFill/>
                </a:ln>
                <a:solidFill>
                  <a:srgbClr val="969696">
                    <a:lumMod val="75000"/>
                  </a:srgbClr>
                </a:solidFill>
                <a:effectLst/>
                <a:uLnTx/>
                <a:uFillTx/>
                <a:ea typeface="Segoe UI" panose="020B0502040204020203" pitchFamily="34" charset="0"/>
                <a:cs typeface="Segoe UI" panose="020B0502040204020203" pitchFamily="34" charset="0"/>
              </a:rPr>
              <a:t>Push </a:t>
            </a:r>
          </a:p>
          <a:p>
            <a:pPr marL="0" marR="0" lvl="0" indent="0" algn="ctr" defTabSz="1210112"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Notifications</a:t>
            </a:r>
          </a:p>
        </p:txBody>
      </p:sp>
    </p:spTree>
    <p:extLst>
      <p:ext uri="{BB962C8B-B14F-4D97-AF65-F5344CB8AC3E}">
        <p14:creationId xmlns:p14="http://schemas.microsoft.com/office/powerpoint/2010/main" val="78105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Store Identification for Campaigns using </a:t>
            </a:r>
            <a:r>
              <a:rPr lang="en-US" dirty="0" err="1">
                <a:solidFill>
                  <a:schemeClr val="lt1"/>
                </a:solidFill>
                <a:latin typeface="Arial"/>
                <a:ea typeface="Arial"/>
                <a:cs typeface="Arial"/>
                <a:sym typeface="Arial"/>
              </a:rPr>
              <a:t>MatchView</a:t>
            </a:r>
            <a:endParaRPr lang="en-US" dirty="0">
              <a:solidFill>
                <a:schemeClr val="lt1"/>
              </a:solidFill>
              <a:latin typeface="Arial"/>
              <a:ea typeface="Arial"/>
              <a:cs typeface="Arial"/>
              <a:sym typeface="Arial"/>
            </a:endParaRPr>
          </a:p>
        </p:txBody>
      </p:sp>
      <p:sp>
        <p:nvSpPr>
          <p:cNvPr id="3" name="Rectangle 2"/>
          <p:cNvSpPr/>
          <p:nvPr/>
        </p:nvSpPr>
        <p:spPr>
          <a:xfrm>
            <a:off x="1" y="1003598"/>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p:cNvSpPr/>
          <p:nvPr/>
        </p:nvSpPr>
        <p:spPr>
          <a:xfrm>
            <a:off x="175287" y="981946"/>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4546A"/>
                </a:solidFill>
                <a:ea typeface="Segoe UI" panose="020B0502040204020203" pitchFamily="34" charset="0"/>
                <a:cs typeface="Segoe UI" panose="020B0502040204020203" pitchFamily="34" charset="0"/>
              </a:rPr>
              <a:t>The Problem:</a:t>
            </a:r>
            <a:r>
              <a:rPr lang="en-US" sz="1600" dirty="0">
                <a:solidFill>
                  <a:srgbClr val="44546A"/>
                </a:solidFill>
                <a:ea typeface="Segoe UI" panose="020B0502040204020203" pitchFamily="34" charset="0"/>
                <a:cs typeface="Segoe UI" panose="020B0502040204020203" pitchFamily="34" charset="0"/>
              </a:rPr>
              <a:t> In the retail business, assessing the success of marketing campaigns using the right set of stores is critical to ensuring in making the investments in to the right set of campaigns </a:t>
            </a:r>
          </a:p>
        </p:txBody>
      </p:sp>
      <p:grpSp>
        <p:nvGrpSpPr>
          <p:cNvPr id="5" name="Group 4"/>
          <p:cNvGrpSpPr/>
          <p:nvPr/>
        </p:nvGrpSpPr>
        <p:grpSpPr>
          <a:xfrm>
            <a:off x="251807" y="1612466"/>
            <a:ext cx="11715674" cy="1520546"/>
            <a:chOff x="260343" y="1842298"/>
            <a:chExt cx="11715674" cy="1520546"/>
          </a:xfrm>
        </p:grpSpPr>
        <p:sp>
          <p:nvSpPr>
            <p:cNvPr id="6" name="Rectangle 5"/>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Rectangle 6"/>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p:cNvSpPr/>
            <p:nvPr/>
          </p:nvSpPr>
          <p:spPr>
            <a:xfrm>
              <a:off x="297873" y="2109842"/>
              <a:ext cx="3669997" cy="1109214"/>
            </a:xfrm>
            <a:prstGeom prst="rect">
              <a:avLst/>
            </a:prstGeom>
          </p:spPr>
          <p:txBody>
            <a:bodyPr wrap="square">
              <a:spAutoFit/>
            </a:bodyPr>
            <a:lstStyle/>
            <a:p>
              <a:pPr>
                <a:lnSpc>
                  <a:spcPct val="120000"/>
                </a:lnSpc>
              </a:pPr>
              <a:r>
                <a:rPr lang="en-US" sz="1400" dirty="0">
                  <a:solidFill>
                    <a:srgbClr val="44546A"/>
                  </a:solidFill>
                  <a:ea typeface="Segoe UI" panose="020B0502040204020203" pitchFamily="34" charset="0"/>
                  <a:cs typeface="Segoe UI" panose="020B0502040204020203" pitchFamily="34" charset="0"/>
                </a:rPr>
                <a:t>Lack of systematic process and the time spent for identifying control stores was rendering the assessment of marketing campaigns difficult with several inconclusive results</a:t>
              </a:r>
            </a:p>
          </p:txBody>
        </p:sp>
        <p:sp>
          <p:nvSpPr>
            <p:cNvPr id="9" name="Rectangle 8"/>
            <p:cNvSpPr/>
            <p:nvPr/>
          </p:nvSpPr>
          <p:spPr>
            <a:xfrm>
              <a:off x="270586" y="1842298"/>
              <a:ext cx="2534636" cy="338554"/>
            </a:xfrm>
            <a:prstGeom prst="rect">
              <a:avLst/>
            </a:prstGeom>
          </p:spPr>
          <p:txBody>
            <a:bodyPr wrap="square">
              <a:spAutoFit/>
            </a:bodyPr>
            <a:lstStyle/>
            <a:p>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10" name="Rectangle 9"/>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10"/>
            <p:cNvSpPr/>
            <p:nvPr/>
          </p:nvSpPr>
          <p:spPr>
            <a:xfrm>
              <a:off x="8324398" y="2109842"/>
              <a:ext cx="3651619" cy="1109214"/>
            </a:xfrm>
            <a:prstGeom prst="rect">
              <a:avLst/>
            </a:prstGeom>
          </p:spPr>
          <p:txBody>
            <a:bodyPr wrap="square">
              <a:spAutoFit/>
            </a:bodyPr>
            <a:lstStyle/>
            <a:p>
              <a:pPr>
                <a:lnSpc>
                  <a:spcPct val="120000"/>
                </a:lnSpc>
              </a:pPr>
              <a:r>
                <a:rPr lang="en-US" sz="1400" dirty="0">
                  <a:solidFill>
                    <a:prstClr val="black"/>
                  </a:solidFill>
                  <a:ea typeface="Segoe UI" panose="020B0502040204020203" pitchFamily="34" charset="0"/>
                  <a:cs typeface="Segoe UI" panose="020B0502040204020203" pitchFamily="34" charset="0"/>
                </a:rPr>
                <a:t>Reduced campaign turnaround time by over 90% and increased campaign success conclusiveness influencing $284 </a:t>
              </a:r>
              <a:r>
                <a:rPr lang="en-US" sz="1400" dirty="0" err="1">
                  <a:solidFill>
                    <a:prstClr val="black"/>
                  </a:solidFill>
                  <a:ea typeface="Segoe UI" panose="020B0502040204020203" pitchFamily="34" charset="0"/>
                  <a:cs typeface="Segoe UI" panose="020B0502040204020203" pitchFamily="34" charset="0"/>
                </a:rPr>
                <a:t>Mn</a:t>
              </a:r>
              <a:r>
                <a:rPr lang="en-US" sz="1400" dirty="0">
                  <a:solidFill>
                    <a:prstClr val="black"/>
                  </a:solidFill>
                  <a:ea typeface="Segoe UI" panose="020B0502040204020203" pitchFamily="34" charset="0"/>
                  <a:cs typeface="Segoe UI" panose="020B0502040204020203" pitchFamily="34" charset="0"/>
                </a:rPr>
                <a:t>. of marketing spend to right campaigns </a:t>
              </a:r>
            </a:p>
          </p:txBody>
        </p:sp>
        <p:sp>
          <p:nvSpPr>
            <p:cNvPr id="12" name="Rectangle 11"/>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Rectangle 12"/>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Rectangle 13"/>
            <p:cNvSpPr/>
            <p:nvPr/>
          </p:nvSpPr>
          <p:spPr>
            <a:xfrm>
              <a:off x="4320049" y="2109842"/>
              <a:ext cx="3569219" cy="1109214"/>
            </a:xfrm>
            <a:prstGeom prst="rect">
              <a:avLst/>
            </a:prstGeom>
          </p:spPr>
          <p:txBody>
            <a:bodyPr wrap="square">
              <a:spAutoFit/>
            </a:bodyPr>
            <a:lstStyle/>
            <a:p>
              <a:pPr>
                <a:lnSpc>
                  <a:spcPct val="120000"/>
                </a:lnSpc>
              </a:pPr>
              <a:r>
                <a:rPr lang="en-US" sz="1400" dirty="0">
                  <a:solidFill>
                    <a:prstClr val="black"/>
                  </a:solidFill>
                  <a:ea typeface="Segoe UI" panose="020B0502040204020203" pitchFamily="34" charset="0"/>
                  <a:cs typeface="Segoe UI" panose="020B0502040204020203" pitchFamily="34" charset="0"/>
                </a:rPr>
                <a:t>Built a retail store match engine using a weighted factor difference and trend similarity algorithm to rank control stores and analyze campaign performance using ANCOVA</a:t>
              </a:r>
              <a:endParaRPr lang="en-US" sz="1400" dirty="0">
                <a:solidFill>
                  <a:srgbClr val="FF0000"/>
                </a:solidFill>
                <a:ea typeface="Segoe UI" panose="020B0502040204020203" pitchFamily="34" charset="0"/>
                <a:cs typeface="Segoe UI" panose="020B0502040204020203" pitchFamily="34" charset="0"/>
              </a:endParaRPr>
            </a:p>
          </p:txBody>
        </p:sp>
        <p:sp>
          <p:nvSpPr>
            <p:cNvPr id="15" name="Rectangle 14"/>
            <p:cNvSpPr/>
            <p:nvPr/>
          </p:nvSpPr>
          <p:spPr>
            <a:xfrm>
              <a:off x="4292762" y="1842298"/>
              <a:ext cx="2131840" cy="338554"/>
            </a:xfrm>
            <a:prstGeom prst="rect">
              <a:avLst/>
            </a:prstGeom>
          </p:spPr>
          <p:txBody>
            <a:bodyPr wrap="square">
              <a:spAutoFit/>
            </a:bodyPr>
            <a:lstStyle/>
            <a:p>
              <a:r>
                <a:rPr lang="en-US" sz="1600" b="1" dirty="0" err="1">
                  <a:solidFill>
                    <a:srgbClr val="44546A"/>
                  </a:solidFill>
                  <a:latin typeface="Segoe UI" panose="020B0502040204020203" pitchFamily="34" charset="0"/>
                  <a:ea typeface="Segoe UI" panose="020B0502040204020203" pitchFamily="34" charset="0"/>
                  <a:cs typeface="Segoe UI" panose="020B0502040204020203" pitchFamily="34" charset="0"/>
                </a:rPr>
                <a:t>LatentView</a:t>
              </a: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 Solution</a:t>
              </a:r>
            </a:p>
          </p:txBody>
        </p:sp>
        <p:sp>
          <p:nvSpPr>
            <p:cNvPr id="16" name="Rectangle 15"/>
            <p:cNvSpPr/>
            <p:nvPr/>
          </p:nvSpPr>
          <p:spPr>
            <a:xfrm>
              <a:off x="8297111" y="1842298"/>
              <a:ext cx="2534636" cy="338554"/>
            </a:xfrm>
            <a:prstGeom prst="rect">
              <a:avLst/>
            </a:prstGeom>
          </p:spPr>
          <p:txBody>
            <a:bodyPr wrap="square">
              <a:spAutoFit/>
            </a:bodyPr>
            <a:lstStyle/>
            <a:p>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grpSp>
      <p:sp>
        <p:nvSpPr>
          <p:cNvPr id="17" name="Rectangle 16"/>
          <p:cNvSpPr/>
          <p:nvPr/>
        </p:nvSpPr>
        <p:spPr>
          <a:xfrm>
            <a:off x="142449" y="456177"/>
            <a:ext cx="2503541"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ea typeface="Segoe UI" panose="020B0502040204020203" pitchFamily="34" charset="0"/>
                <a:cs typeface="Segoe UI" panose="020B0502040204020203" pitchFamily="34" charset="0"/>
              </a:rPr>
              <a:t>Leading Apparel Retailer </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64" y="3613746"/>
            <a:ext cx="4972966" cy="2592000"/>
          </a:xfrm>
          <a:prstGeom prst="rect">
            <a:avLst/>
          </a:prstGeom>
        </p:spPr>
      </p:pic>
      <p:sp>
        <p:nvSpPr>
          <p:cNvPr id="19" name="TextBox 18"/>
          <p:cNvSpPr txBox="1"/>
          <p:nvPr/>
        </p:nvSpPr>
        <p:spPr>
          <a:xfrm>
            <a:off x="830364" y="3364813"/>
            <a:ext cx="5073038" cy="276999"/>
          </a:xfrm>
          <a:prstGeom prst="rect">
            <a:avLst/>
          </a:prstGeom>
          <a:noFill/>
        </p:spPr>
        <p:txBody>
          <a:bodyPr wrap="square" rtlCol="0">
            <a:spAutoFit/>
          </a:bodyPr>
          <a:lstStyle/>
          <a:p>
            <a:r>
              <a:rPr lang="en-US" sz="1200" b="1" dirty="0">
                <a:solidFill>
                  <a:srgbClr val="44546A"/>
                </a:solidFill>
                <a:latin typeface="Segoe UI" panose="020B0502040204020203" pitchFamily="34" charset="0"/>
                <a:ea typeface="Segoe UI" panose="020B0502040204020203" pitchFamily="34" charset="0"/>
                <a:cs typeface="Segoe UI" panose="020B0502040204020203" pitchFamily="34" charset="0"/>
              </a:rPr>
              <a:t>Control Store Identification Process</a:t>
            </a:r>
          </a:p>
        </p:txBody>
      </p:sp>
      <p:pic>
        <p:nvPicPr>
          <p:cNvPr id="20" name="Picture 19">
            <a:extLst>
              <a:ext uri="{FF2B5EF4-FFF2-40B4-BE49-F238E27FC236}">
                <a16:creationId xmlns:a16="http://schemas.microsoft.com/office/drawing/2014/main" id="{C5D444EE-ACD9-4E0C-BDDD-297DF311E0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9753" y="3631200"/>
            <a:ext cx="4873620" cy="2592000"/>
          </a:xfrm>
          <a:prstGeom prst="rect">
            <a:avLst/>
          </a:prstGeom>
          <a:ln>
            <a:solidFill>
              <a:schemeClr val="bg1">
                <a:lumMod val="85000"/>
              </a:schemeClr>
            </a:solidFill>
          </a:ln>
        </p:spPr>
      </p:pic>
    </p:spTree>
    <p:extLst>
      <p:ext uri="{BB962C8B-B14F-4D97-AF65-F5344CB8AC3E}">
        <p14:creationId xmlns:p14="http://schemas.microsoft.com/office/powerpoint/2010/main" val="338852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472363" y="37875"/>
            <a:ext cx="11312945"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Improving Marketing Effectiveness through Purchase Intent Modeling</a:t>
            </a:r>
          </a:p>
        </p:txBody>
      </p:sp>
      <p:sp>
        <p:nvSpPr>
          <p:cNvPr id="19" name="Right Brace 18">
            <a:extLst>
              <a:ext uri="{FF2B5EF4-FFF2-40B4-BE49-F238E27FC236}">
                <a16:creationId xmlns:a16="http://schemas.microsoft.com/office/drawing/2014/main" id="{07CDB3A6-0953-4974-9F8A-0492543755A1}"/>
              </a:ext>
            </a:extLst>
          </p:cNvPr>
          <p:cNvSpPr/>
          <p:nvPr/>
        </p:nvSpPr>
        <p:spPr>
          <a:xfrm>
            <a:off x="244874" y="3659727"/>
            <a:ext cx="972180" cy="2272676"/>
          </a:xfrm>
          <a:prstGeom prst="rightBrace">
            <a:avLst>
              <a:gd name="adj1" fmla="val 5248"/>
              <a:gd name="adj2" fmla="val 532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sp>
        <p:nvSpPr>
          <p:cNvPr id="20" name="Rectangle 19"/>
          <p:cNvSpPr/>
          <p:nvPr/>
        </p:nvSpPr>
        <p:spPr>
          <a:xfrm>
            <a:off x="1" y="960238"/>
            <a:ext cx="12192000"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1" name="Rectangle 20"/>
          <p:cNvSpPr/>
          <p:nvPr/>
        </p:nvSpPr>
        <p:spPr>
          <a:xfrm>
            <a:off x="223546" y="887786"/>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defRPr/>
            </a:pPr>
            <a:r>
              <a:rPr lang="en-US" sz="1600" b="1" dirty="0">
                <a:solidFill>
                  <a:srgbClr val="44546A"/>
                </a:solidFill>
                <a:ea typeface="Segoe UI" panose="020B0502040204020203" pitchFamily="34" charset="0"/>
                <a:cs typeface="Segoe UI" panose="020B0502040204020203" pitchFamily="34" charset="0"/>
              </a:rPr>
              <a:t>The Problem: </a:t>
            </a:r>
            <a:r>
              <a:rPr lang="en-IN" sz="1600" dirty="0">
                <a:solidFill>
                  <a:srgbClr val="44546A"/>
                </a:solidFill>
                <a:ea typeface="Segoe UI" panose="020B0502040204020203" pitchFamily="34" charset="0"/>
                <a:cs typeface="Segoe UI" panose="020B0502040204020203" pitchFamily="34" charset="0"/>
              </a:rPr>
              <a:t>Understanding changes in purchase intent is very critical in the highly dynamic technology industry</a:t>
            </a:r>
            <a:endParaRPr lang="en-US" sz="1600" dirty="0">
              <a:solidFill>
                <a:srgbClr val="44546A"/>
              </a:solidFill>
              <a:ea typeface="Segoe UI" panose="020B0502040204020203" pitchFamily="34" charset="0"/>
              <a:cs typeface="Segoe UI" panose="020B0502040204020203" pitchFamily="34" charset="0"/>
            </a:endParaRPr>
          </a:p>
        </p:txBody>
      </p:sp>
      <p:grpSp>
        <p:nvGrpSpPr>
          <p:cNvPr id="22" name="Group 21"/>
          <p:cNvGrpSpPr/>
          <p:nvPr/>
        </p:nvGrpSpPr>
        <p:grpSpPr>
          <a:xfrm>
            <a:off x="254324" y="1383223"/>
            <a:ext cx="11741745" cy="1733460"/>
            <a:chOff x="260343" y="1827784"/>
            <a:chExt cx="11625490" cy="1634504"/>
          </a:xfrm>
        </p:grpSpPr>
        <p:sp>
          <p:nvSpPr>
            <p:cNvPr id="23" name="Rectangle 22"/>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Rectangle 23"/>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4"/>
            <p:cNvSpPr/>
            <p:nvPr/>
          </p:nvSpPr>
          <p:spPr>
            <a:xfrm>
              <a:off x="324059" y="2128982"/>
              <a:ext cx="3543834" cy="1109214"/>
            </a:xfrm>
            <a:prstGeom prst="rect">
              <a:avLst/>
            </a:prstGeom>
          </p:spPr>
          <p:txBody>
            <a:bodyPr wrap="square">
              <a:spAutoFit/>
            </a:bodyPr>
            <a:lstStyle/>
            <a:p>
              <a:pPr>
                <a:lnSpc>
                  <a:spcPct val="120000"/>
                </a:lnSpc>
                <a:defRPr/>
              </a:pPr>
              <a:r>
                <a:rPr lang="en-IN" sz="1400" dirty="0">
                  <a:solidFill>
                    <a:prstClr val="black"/>
                  </a:solidFill>
                  <a:ea typeface="Segoe UI" panose="020B0502040204020203" pitchFamily="34" charset="0"/>
                  <a:cs typeface="Segoe UI" panose="020B0502040204020203" pitchFamily="34" charset="0"/>
                </a:rPr>
                <a:t>Understanding the drivers of purchase intent &amp; customer satisfaction was limited as not all possible behavioural combinations could be explored effectively </a:t>
              </a:r>
              <a:endParaRPr lang="en-US" sz="1400" dirty="0">
                <a:solidFill>
                  <a:prstClr val="black"/>
                </a:solidFill>
                <a:ea typeface="Segoe UI" panose="020B0502040204020203" pitchFamily="34" charset="0"/>
                <a:cs typeface="Segoe UI" panose="020B0502040204020203" pitchFamily="34" charset="0"/>
              </a:endParaRPr>
            </a:p>
          </p:txBody>
        </p:sp>
        <p:sp>
          <p:nvSpPr>
            <p:cNvPr id="26" name="Rectangle 25"/>
            <p:cNvSpPr/>
            <p:nvPr/>
          </p:nvSpPr>
          <p:spPr>
            <a:xfrm>
              <a:off x="270586" y="1842298"/>
              <a:ext cx="2534636"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27" name="Rectangle 26"/>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defRPr/>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p:cNvSpPr/>
            <p:nvPr/>
          </p:nvSpPr>
          <p:spPr>
            <a:xfrm>
              <a:off x="8311600" y="2073300"/>
              <a:ext cx="3547559" cy="1367747"/>
            </a:xfrm>
            <a:prstGeom prst="rect">
              <a:avLst/>
            </a:prstGeom>
          </p:spPr>
          <p:txBody>
            <a:bodyPr wrap="square">
              <a:spAutoFit/>
            </a:bodyPr>
            <a:lstStyle/>
            <a:p>
              <a:pPr>
                <a:lnSpc>
                  <a:spcPct val="120000"/>
                </a:lnSpc>
                <a:defRPr/>
              </a:pPr>
              <a:r>
                <a:rPr lang="en-US" sz="1400" dirty="0">
                  <a:solidFill>
                    <a:prstClr val="black"/>
                  </a:solidFill>
                  <a:ea typeface="Segoe UI" panose="020B0502040204020203" pitchFamily="34" charset="0"/>
                  <a:cs typeface="Segoe UI" panose="020B0502040204020203" pitchFamily="34" charset="0"/>
                </a:rPr>
                <a:t>Quick understanding of the changing purchase intent &amp; drivers helped marketing team make right tweaks to their spend value of $1.6 billion thereby improving marketing ROI by 3-4% on an average</a:t>
              </a:r>
            </a:p>
          </p:txBody>
        </p:sp>
        <p:sp>
          <p:nvSpPr>
            <p:cNvPr id="29" name="Rectangle 28"/>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srgbClr val="FFFFFF"/>
                  </a:solidFill>
                  <a:latin typeface="Segoe UI" panose="020B0502040204020203" pitchFamily="34" charset="0"/>
                  <a:ea typeface="Segoe UI" panose="020B0502040204020203" pitchFamily="34" charset="0"/>
                  <a:cs typeface="Segoe UI" panose="020B0502040204020203" pitchFamily="34" charset="0"/>
                </a:rPr>
                <a:t> </a:t>
              </a:r>
            </a:p>
          </p:txBody>
        </p:sp>
        <p:sp>
          <p:nvSpPr>
            <p:cNvPr id="31" name="Rectangle 30"/>
            <p:cNvSpPr/>
            <p:nvPr/>
          </p:nvSpPr>
          <p:spPr>
            <a:xfrm>
              <a:off x="4293587" y="2094541"/>
              <a:ext cx="3569219" cy="1367747"/>
            </a:xfrm>
            <a:prstGeom prst="rect">
              <a:avLst/>
            </a:prstGeom>
          </p:spPr>
          <p:txBody>
            <a:bodyPr wrap="square">
              <a:spAutoFit/>
            </a:bodyPr>
            <a:lstStyle/>
            <a:p>
              <a:pPr>
                <a:lnSpc>
                  <a:spcPct val="120000"/>
                </a:lnSpc>
                <a:defRPr/>
              </a:pPr>
              <a:r>
                <a:rPr lang="en-IN" sz="1400" dirty="0">
                  <a:solidFill>
                    <a:prstClr val="black"/>
                  </a:solidFill>
                  <a:ea typeface="Segoe UI" panose="020B0502040204020203" pitchFamily="34" charset="0"/>
                  <a:cs typeface="Segoe UI" panose="020B0502040204020203" pitchFamily="34" charset="0"/>
                </a:rPr>
                <a:t>Built a Azure ML - cloud based modeling automation framework that integrates data sources, generates 400,000 model combinations to show the drivers  of purchase intent through intuitive </a:t>
              </a:r>
              <a:r>
                <a:rPr lang="en-IN" sz="1400" dirty="0" err="1">
                  <a:solidFill>
                    <a:prstClr val="black"/>
                  </a:solidFill>
                  <a:ea typeface="Segoe UI" panose="020B0502040204020203" pitchFamily="34" charset="0"/>
                  <a:cs typeface="Segoe UI" panose="020B0502040204020203" pitchFamily="34" charset="0"/>
                </a:rPr>
                <a:t>PowerBI</a:t>
              </a:r>
              <a:r>
                <a:rPr lang="en-IN" sz="1400" dirty="0">
                  <a:solidFill>
                    <a:prstClr val="black"/>
                  </a:solidFill>
                  <a:ea typeface="Segoe UI" panose="020B0502040204020203" pitchFamily="34" charset="0"/>
                  <a:cs typeface="Segoe UI" panose="020B0502040204020203" pitchFamily="34" charset="0"/>
                </a:rPr>
                <a:t> visualizations</a:t>
              </a:r>
            </a:p>
          </p:txBody>
        </p:sp>
        <p:sp>
          <p:nvSpPr>
            <p:cNvPr id="32" name="Rectangle 31"/>
            <p:cNvSpPr/>
            <p:nvPr/>
          </p:nvSpPr>
          <p:spPr>
            <a:xfrm>
              <a:off x="4278391" y="1827784"/>
              <a:ext cx="2131840"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LatentView Solution</a:t>
              </a:r>
            </a:p>
          </p:txBody>
        </p:sp>
        <p:sp>
          <p:nvSpPr>
            <p:cNvPr id="33" name="Rectangle 32"/>
            <p:cNvSpPr/>
            <p:nvPr/>
          </p:nvSpPr>
          <p:spPr>
            <a:xfrm>
              <a:off x="8297111" y="1842298"/>
              <a:ext cx="2534636"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grpSp>
      <p:sp>
        <p:nvSpPr>
          <p:cNvPr id="34" name="Rectangle 33"/>
          <p:cNvSpPr/>
          <p:nvPr/>
        </p:nvSpPr>
        <p:spPr>
          <a:xfrm>
            <a:off x="207444" y="445445"/>
            <a:ext cx="9886496"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b="1" dirty="0">
                <a:solidFill>
                  <a:srgbClr val="44546A"/>
                </a:solidFill>
                <a:ea typeface="Segoe UI" panose="020B0502040204020203" pitchFamily="34" charset="0"/>
                <a:cs typeface="Segoe UI" panose="020B0502040204020203" pitchFamily="34" charset="0"/>
              </a:rPr>
              <a:t>Leading Global Software Company</a:t>
            </a:r>
          </a:p>
        </p:txBody>
      </p:sp>
      <p:sp>
        <p:nvSpPr>
          <p:cNvPr id="35" name="TextBox 34">
            <a:extLst>
              <a:ext uri="{FF2B5EF4-FFF2-40B4-BE49-F238E27FC236}">
                <a16:creationId xmlns:a16="http://schemas.microsoft.com/office/drawing/2014/main" id="{E61C3E53-E19C-491B-AF70-DA187EDC9DE4}"/>
              </a:ext>
            </a:extLst>
          </p:cNvPr>
          <p:cNvSpPr txBox="1"/>
          <p:nvPr/>
        </p:nvSpPr>
        <p:spPr>
          <a:xfrm>
            <a:off x="1340836" y="4944173"/>
            <a:ext cx="1349739" cy="507830"/>
          </a:xfrm>
          <a:prstGeom prst="rect">
            <a:avLst/>
          </a:prstGeom>
          <a:noFill/>
        </p:spPr>
        <p:txBody>
          <a:bodyPr wrap="square" lIns="0" tIns="0" rIns="0" bIns="0" rtlCol="0">
            <a:spAutoFit/>
          </a:bodyPr>
          <a:lstStyle/>
          <a:p>
            <a:r>
              <a:rPr lang="en-US" sz="1100" dirty="0">
                <a:solidFill>
                  <a:prstClr val="black"/>
                </a:solidFill>
                <a:latin typeface="Segoe UI" panose="020B0502040204020203" pitchFamily="34" charset="0"/>
                <a:ea typeface="Segoe UI" panose="020B0502040204020203" pitchFamily="34" charset="0"/>
                <a:cs typeface="Segoe UI" panose="020B0502040204020203" pitchFamily="34" charset="0"/>
              </a:rPr>
              <a:t>Iterating with 400K combinations to get final model</a:t>
            </a:r>
            <a:endParaRPr lang="en-IN" sz="1100" b="1" i="1"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36" name="Picture 35">
            <a:extLst>
              <a:ext uri="{FF2B5EF4-FFF2-40B4-BE49-F238E27FC236}">
                <a16:creationId xmlns:a16="http://schemas.microsoft.com/office/drawing/2014/main" id="{B9D2FB7F-112F-442E-8FD7-4B57444816CB}"/>
              </a:ext>
            </a:extLst>
          </p:cNvPr>
          <p:cNvPicPr>
            <a:picLocks noChangeAspect="1"/>
          </p:cNvPicPr>
          <p:nvPr/>
        </p:nvPicPr>
        <p:blipFill>
          <a:blip r:embed="rId3"/>
          <a:stretch>
            <a:fillRect/>
          </a:stretch>
        </p:blipFill>
        <p:spPr>
          <a:xfrm>
            <a:off x="1340836" y="4404609"/>
            <a:ext cx="1352963" cy="360000"/>
          </a:xfrm>
          <a:prstGeom prst="rect">
            <a:avLst/>
          </a:prstGeom>
        </p:spPr>
      </p:pic>
      <p:pic>
        <p:nvPicPr>
          <p:cNvPr id="37" name="Picture 36">
            <a:extLst>
              <a:ext uri="{FF2B5EF4-FFF2-40B4-BE49-F238E27FC236}">
                <a16:creationId xmlns:a16="http://schemas.microsoft.com/office/drawing/2014/main" id="{8D3338DC-D872-4E42-B9DD-417392A0F506}"/>
              </a:ext>
            </a:extLst>
          </p:cNvPr>
          <p:cNvPicPr>
            <a:picLocks noChangeAspect="1"/>
          </p:cNvPicPr>
          <p:nvPr/>
        </p:nvPicPr>
        <p:blipFill>
          <a:blip r:embed="rId4"/>
          <a:stretch>
            <a:fillRect/>
          </a:stretch>
        </p:blipFill>
        <p:spPr>
          <a:xfrm>
            <a:off x="3376827" y="4383101"/>
            <a:ext cx="1129924" cy="360000"/>
          </a:xfrm>
          <a:prstGeom prst="rect">
            <a:avLst/>
          </a:prstGeom>
        </p:spPr>
      </p:pic>
      <p:pic>
        <p:nvPicPr>
          <p:cNvPr id="38" name="Picture 37">
            <a:extLst>
              <a:ext uri="{FF2B5EF4-FFF2-40B4-BE49-F238E27FC236}">
                <a16:creationId xmlns:a16="http://schemas.microsoft.com/office/drawing/2014/main" id="{8DF9DD91-F4DF-45BC-A61E-70063CE68135}"/>
              </a:ext>
            </a:extLst>
          </p:cNvPr>
          <p:cNvPicPr>
            <a:picLocks noChangeAspect="1"/>
          </p:cNvPicPr>
          <p:nvPr/>
        </p:nvPicPr>
        <p:blipFill>
          <a:blip r:embed="rId5"/>
          <a:stretch>
            <a:fillRect/>
          </a:stretch>
        </p:blipFill>
        <p:spPr>
          <a:xfrm>
            <a:off x="5253945" y="4403846"/>
            <a:ext cx="1236519" cy="360000"/>
          </a:xfrm>
          <a:prstGeom prst="rect">
            <a:avLst/>
          </a:prstGeom>
        </p:spPr>
      </p:pic>
      <p:sp>
        <p:nvSpPr>
          <p:cNvPr id="39" name="Down Arrow 101">
            <a:extLst>
              <a:ext uri="{FF2B5EF4-FFF2-40B4-BE49-F238E27FC236}">
                <a16:creationId xmlns:a16="http://schemas.microsoft.com/office/drawing/2014/main" id="{2CAEC97E-877F-49D7-AD6F-3FC14F4383A8}"/>
              </a:ext>
            </a:extLst>
          </p:cNvPr>
          <p:cNvSpPr/>
          <p:nvPr/>
        </p:nvSpPr>
        <p:spPr>
          <a:xfrm rot="16200000">
            <a:off x="2799410" y="4644912"/>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Down Arrow 101">
            <a:extLst>
              <a:ext uri="{FF2B5EF4-FFF2-40B4-BE49-F238E27FC236}">
                <a16:creationId xmlns:a16="http://schemas.microsoft.com/office/drawing/2014/main" id="{DE0470F3-E555-4F49-941B-412E718BBF6A}"/>
              </a:ext>
            </a:extLst>
          </p:cNvPr>
          <p:cNvSpPr/>
          <p:nvPr/>
        </p:nvSpPr>
        <p:spPr>
          <a:xfrm rot="16200000">
            <a:off x="4676530" y="4644912"/>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E093B7C4-AD74-45EB-9609-7AD311DB3968}"/>
              </a:ext>
            </a:extLst>
          </p:cNvPr>
          <p:cNvSpPr txBox="1"/>
          <p:nvPr/>
        </p:nvSpPr>
        <p:spPr>
          <a:xfrm>
            <a:off x="3376828" y="4944173"/>
            <a:ext cx="1684672" cy="507831"/>
          </a:xfrm>
          <a:prstGeom prst="rect">
            <a:avLst/>
          </a:prstGeom>
          <a:noFill/>
        </p:spPr>
        <p:txBody>
          <a:bodyPr wrap="square" lIns="0" tIns="0" rIns="0" bIns="0" rtlCol="0">
            <a:spAutoFit/>
          </a:bodyPr>
          <a:lstStyle/>
          <a:p>
            <a:r>
              <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rPr>
              <a:t>Store final model parameters &amp; associated data for all products </a:t>
            </a:r>
          </a:p>
        </p:txBody>
      </p:sp>
      <p:sp>
        <p:nvSpPr>
          <p:cNvPr id="42" name="TextBox 41">
            <a:extLst>
              <a:ext uri="{FF2B5EF4-FFF2-40B4-BE49-F238E27FC236}">
                <a16:creationId xmlns:a16="http://schemas.microsoft.com/office/drawing/2014/main" id="{05910A4E-9B0D-497D-92D1-EAE7EA8BD623}"/>
              </a:ext>
            </a:extLst>
          </p:cNvPr>
          <p:cNvSpPr txBox="1"/>
          <p:nvPr/>
        </p:nvSpPr>
        <p:spPr>
          <a:xfrm>
            <a:off x="5280711" y="4944173"/>
            <a:ext cx="1241323" cy="507830"/>
          </a:xfrm>
          <a:prstGeom prst="rect">
            <a:avLst/>
          </a:prstGeom>
          <a:noFill/>
        </p:spPr>
        <p:txBody>
          <a:bodyPr wrap="square" lIns="0" tIns="0" rIns="0" bIns="0" rtlCol="0">
            <a:spAutoFit/>
          </a:bodyPr>
          <a:lstStyle/>
          <a:p>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Live visualization</a:t>
            </a:r>
            <a:r>
              <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rPr>
              <a:t> of model results &amp; scenario testing</a:t>
            </a:r>
          </a:p>
        </p:txBody>
      </p:sp>
      <p:sp>
        <p:nvSpPr>
          <p:cNvPr id="43" name="TextBox 42">
            <a:extLst>
              <a:ext uri="{FF2B5EF4-FFF2-40B4-BE49-F238E27FC236}">
                <a16:creationId xmlns:a16="http://schemas.microsoft.com/office/drawing/2014/main" id="{6BBF8E5D-0353-423D-9019-5C9637CAEBBF}"/>
              </a:ext>
            </a:extLst>
          </p:cNvPr>
          <p:cNvSpPr txBox="1"/>
          <p:nvPr/>
        </p:nvSpPr>
        <p:spPr>
          <a:xfrm>
            <a:off x="7734529" y="6279839"/>
            <a:ext cx="4064091" cy="332399"/>
          </a:xfrm>
          <a:prstGeom prst="rect">
            <a:avLst/>
          </a:prstGeom>
          <a:noFill/>
          <a:ln>
            <a:noFill/>
          </a:ln>
        </p:spPr>
        <p:txBody>
          <a:bodyPr wrap="square" lIns="0" tIns="0" rIns="0" bIns="0" rtlCol="0">
            <a:spAutoFit/>
          </a:bodyPr>
          <a:lstStyle/>
          <a:p>
            <a:pPr>
              <a:lnSpc>
                <a:spcPct val="9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Scenario: Going dark in Q1 – If we stop spending $41 M will results in a 5% drop in the Purchase Intent (sales proxy) </a:t>
            </a:r>
          </a:p>
        </p:txBody>
      </p:sp>
      <p:graphicFrame>
        <p:nvGraphicFramePr>
          <p:cNvPr id="44" name="Chart 43">
            <a:extLst>
              <a:ext uri="{FF2B5EF4-FFF2-40B4-BE49-F238E27FC236}">
                <a16:creationId xmlns:a16="http://schemas.microsoft.com/office/drawing/2014/main" id="{EA36429B-FB25-42CD-AB7F-9AB9493DC594}"/>
              </a:ext>
            </a:extLst>
          </p:cNvPr>
          <p:cNvGraphicFramePr>
            <a:graphicFrameLocks/>
          </p:cNvGraphicFramePr>
          <p:nvPr>
            <p:extLst>
              <p:ext uri="{D42A27DB-BD31-4B8C-83A1-F6EECF244321}">
                <p14:modId xmlns:p14="http://schemas.microsoft.com/office/powerpoint/2010/main" val="1802862733"/>
              </p:ext>
            </p:extLst>
          </p:nvPr>
        </p:nvGraphicFramePr>
        <p:xfrm>
          <a:off x="7823300" y="3809441"/>
          <a:ext cx="3757625" cy="2369732"/>
        </p:xfrm>
        <a:graphic>
          <a:graphicData uri="http://schemas.openxmlformats.org/drawingml/2006/chart">
            <c:chart xmlns:c="http://schemas.openxmlformats.org/drawingml/2006/chart" xmlns:r="http://schemas.openxmlformats.org/officeDocument/2006/relationships" r:id="rId6"/>
          </a:graphicData>
        </a:graphic>
      </p:graphicFrame>
      <p:cxnSp>
        <p:nvCxnSpPr>
          <p:cNvPr id="45" name="Straight Connector 44">
            <a:extLst>
              <a:ext uri="{FF2B5EF4-FFF2-40B4-BE49-F238E27FC236}">
                <a16:creationId xmlns:a16="http://schemas.microsoft.com/office/drawing/2014/main" id="{B8CAD14E-8217-4ECC-90FA-FBDDFA131F71}"/>
              </a:ext>
            </a:extLst>
          </p:cNvPr>
          <p:cNvCxnSpPr/>
          <p:nvPr/>
        </p:nvCxnSpPr>
        <p:spPr>
          <a:xfrm>
            <a:off x="8760240" y="4565441"/>
            <a:ext cx="0" cy="1080000"/>
          </a:xfrm>
          <a:prstGeom prst="line">
            <a:avLst/>
          </a:prstGeom>
          <a:noFill/>
          <a:ln w="6350" cap="flat" cmpd="sng" algn="ctr">
            <a:solidFill>
              <a:schemeClr val="bg1">
                <a:lumMod val="50000"/>
              </a:schemeClr>
            </a:solidFill>
            <a:prstDash val="dash"/>
            <a:miter lim="800000"/>
          </a:ln>
          <a:effectLst/>
        </p:spPr>
      </p:cxnSp>
      <p:cxnSp>
        <p:nvCxnSpPr>
          <p:cNvPr id="46" name="Straight Connector 45">
            <a:extLst>
              <a:ext uri="{FF2B5EF4-FFF2-40B4-BE49-F238E27FC236}">
                <a16:creationId xmlns:a16="http://schemas.microsoft.com/office/drawing/2014/main" id="{2BB352EE-B8B2-47A3-B943-859090523C7E}"/>
              </a:ext>
            </a:extLst>
          </p:cNvPr>
          <p:cNvCxnSpPr/>
          <p:nvPr/>
        </p:nvCxnSpPr>
        <p:spPr>
          <a:xfrm>
            <a:off x="9096926" y="4582709"/>
            <a:ext cx="0" cy="1080000"/>
          </a:xfrm>
          <a:prstGeom prst="line">
            <a:avLst/>
          </a:prstGeom>
          <a:noFill/>
          <a:ln w="6350" cap="flat" cmpd="sng" algn="ctr">
            <a:solidFill>
              <a:schemeClr val="bg1">
                <a:lumMod val="50000"/>
              </a:schemeClr>
            </a:solidFill>
            <a:prstDash val="dash"/>
            <a:miter lim="800000"/>
          </a:ln>
          <a:effectLst/>
        </p:spPr>
      </p:cxnSp>
      <p:sp>
        <p:nvSpPr>
          <p:cNvPr id="47" name="Left Brace 46">
            <a:extLst>
              <a:ext uri="{FF2B5EF4-FFF2-40B4-BE49-F238E27FC236}">
                <a16:creationId xmlns:a16="http://schemas.microsoft.com/office/drawing/2014/main" id="{90FBD303-6F96-4FFC-8B34-65D02C87147A}"/>
              </a:ext>
            </a:extLst>
          </p:cNvPr>
          <p:cNvSpPr/>
          <p:nvPr/>
        </p:nvSpPr>
        <p:spPr>
          <a:xfrm rot="5400000">
            <a:off x="10051294" y="4425913"/>
            <a:ext cx="135675" cy="548635"/>
          </a:xfrm>
          <a:prstGeom prst="leftBrace">
            <a:avLst>
              <a:gd name="adj1" fmla="val 8333"/>
              <a:gd name="adj2" fmla="val 51488"/>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TextBox 5">
            <a:extLst>
              <a:ext uri="{FF2B5EF4-FFF2-40B4-BE49-F238E27FC236}">
                <a16:creationId xmlns:a16="http://schemas.microsoft.com/office/drawing/2014/main" id="{82F0DAB0-DA9D-4AFA-9D2F-3708BB19F82A}"/>
              </a:ext>
            </a:extLst>
          </p:cNvPr>
          <p:cNvSpPr txBox="1"/>
          <p:nvPr/>
        </p:nvSpPr>
        <p:spPr>
          <a:xfrm>
            <a:off x="8475032" y="4355720"/>
            <a:ext cx="942800" cy="486912"/>
          </a:xfrm>
          <a:prstGeom prst="rect">
            <a:avLst/>
          </a:prstGeom>
          <a:solidFill>
            <a:schemeClr val="bg1">
              <a:alpha val="20000"/>
            </a:schemeClr>
          </a:solidFill>
          <a:ln w="9525" cmpd="sng">
            <a:noFill/>
          </a:ln>
          <a:effectLst/>
        </p:spPr>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In-Time</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AE - 1.9%</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APE - 4.4%</a:t>
            </a:r>
          </a:p>
        </p:txBody>
      </p:sp>
      <p:sp>
        <p:nvSpPr>
          <p:cNvPr id="49" name="TextBox 10">
            <a:extLst>
              <a:ext uri="{FF2B5EF4-FFF2-40B4-BE49-F238E27FC236}">
                <a16:creationId xmlns:a16="http://schemas.microsoft.com/office/drawing/2014/main" id="{4D5303E9-CB95-4AEB-94FB-5B1E2DDF0187}"/>
              </a:ext>
            </a:extLst>
          </p:cNvPr>
          <p:cNvSpPr txBox="1"/>
          <p:nvPr/>
        </p:nvSpPr>
        <p:spPr>
          <a:xfrm>
            <a:off x="11036341" y="4337085"/>
            <a:ext cx="942848" cy="486890"/>
          </a:xfrm>
          <a:prstGeom prst="rect">
            <a:avLst/>
          </a:prstGeom>
          <a:solidFill>
            <a:schemeClr val="bg1">
              <a:alpha val="20000"/>
            </a:schemeClr>
          </a:solidFill>
          <a:ln w="9525" cmpd="sng">
            <a:noFill/>
          </a:ln>
          <a:effectLst/>
        </p:spPr>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Out-Time</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AE - 2%</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APE - 4.4%</a:t>
            </a:r>
          </a:p>
        </p:txBody>
      </p:sp>
      <p:sp>
        <p:nvSpPr>
          <p:cNvPr id="50" name="TextBox 5">
            <a:extLst>
              <a:ext uri="{FF2B5EF4-FFF2-40B4-BE49-F238E27FC236}">
                <a16:creationId xmlns:a16="http://schemas.microsoft.com/office/drawing/2014/main" id="{98ACABCF-9E47-4FBF-842F-656E6CB691AC}"/>
              </a:ext>
            </a:extLst>
          </p:cNvPr>
          <p:cNvSpPr txBox="1"/>
          <p:nvPr/>
        </p:nvSpPr>
        <p:spPr>
          <a:xfrm>
            <a:off x="9141997" y="5173219"/>
            <a:ext cx="2185986" cy="580779"/>
          </a:xfrm>
          <a:prstGeom prst="rect">
            <a:avLst/>
          </a:prstGeom>
          <a:solidFill>
            <a:schemeClr val="bg1">
              <a:alpha val="20000"/>
            </a:schemeClr>
          </a:solidFill>
          <a:ln w="9525" cmpd="sng">
            <a:noFill/>
          </a:ln>
          <a:effectLst/>
        </p:spPr>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Forecast:</a:t>
            </a:r>
          </a:p>
          <a:p>
            <a:pP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PI is </a:t>
            </a:r>
            <a:r>
              <a:rPr lang="en-IN" sz="800" i="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expected</a:t>
            </a: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 to decline to 38% in the next fiscal yr. Q1, but stay at a constant of 43% over the next 3 quarters of the fiscal year.</a:t>
            </a:r>
          </a:p>
        </p:txBody>
      </p:sp>
      <p:sp>
        <p:nvSpPr>
          <p:cNvPr id="51" name="TextBox 5">
            <a:extLst>
              <a:ext uri="{FF2B5EF4-FFF2-40B4-BE49-F238E27FC236}">
                <a16:creationId xmlns:a16="http://schemas.microsoft.com/office/drawing/2014/main" id="{9D946CAE-3F0F-45B0-BF4A-85AA8DAFF723}"/>
              </a:ext>
            </a:extLst>
          </p:cNvPr>
          <p:cNvSpPr txBox="1"/>
          <p:nvPr/>
        </p:nvSpPr>
        <p:spPr>
          <a:xfrm>
            <a:off x="9343519" y="4423990"/>
            <a:ext cx="1738826" cy="123111"/>
          </a:xfrm>
          <a:prstGeom prst="rect">
            <a:avLst/>
          </a:prstGeom>
          <a:solidFill>
            <a:schemeClr val="bg1">
              <a:alpha val="20000"/>
            </a:schemeClr>
          </a:solidFill>
          <a:ln w="9525" cmpd="sng">
            <a:noFill/>
          </a:ln>
          <a:effectLst/>
        </p:spPr>
        <p:txBody>
          <a:bodyPr wrap="square" lIns="0" tIns="0" rIns="0" bIns="0"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Effect of spends being dark in Q1</a:t>
            </a:r>
          </a:p>
        </p:txBody>
      </p:sp>
      <p:cxnSp>
        <p:nvCxnSpPr>
          <p:cNvPr id="52" name="Straight Connector 51">
            <a:extLst>
              <a:ext uri="{FF2B5EF4-FFF2-40B4-BE49-F238E27FC236}">
                <a16:creationId xmlns:a16="http://schemas.microsoft.com/office/drawing/2014/main" id="{ED7C4466-850E-40CF-A337-DB0212C8AB0F}"/>
              </a:ext>
            </a:extLst>
          </p:cNvPr>
          <p:cNvCxnSpPr/>
          <p:nvPr/>
        </p:nvCxnSpPr>
        <p:spPr>
          <a:xfrm flipV="1">
            <a:off x="7760369" y="3925352"/>
            <a:ext cx="0" cy="233273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E877EAF2-E8AC-44D6-8679-55F007A5EC04}"/>
              </a:ext>
            </a:extLst>
          </p:cNvPr>
          <p:cNvGrpSpPr/>
          <p:nvPr/>
        </p:nvGrpSpPr>
        <p:grpSpPr>
          <a:xfrm>
            <a:off x="98148" y="3780974"/>
            <a:ext cx="788258" cy="1944164"/>
            <a:chOff x="-2196" y="3960613"/>
            <a:chExt cx="788258" cy="1944164"/>
          </a:xfrm>
        </p:grpSpPr>
        <p:pic>
          <p:nvPicPr>
            <p:cNvPr id="54" name="Picture 2" descr="Related image">
              <a:extLst>
                <a:ext uri="{FF2B5EF4-FFF2-40B4-BE49-F238E27FC236}">
                  <a16:creationId xmlns:a16="http://schemas.microsoft.com/office/drawing/2014/main" id="{CDA8BC26-6A84-4927-9226-8C91D3309349}"/>
                </a:ext>
              </a:extLst>
            </p:cNvPr>
            <p:cNvPicPr>
              <a:picLocks noChangeAspect="1" noChangeArrowheads="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16564" y="4726172"/>
              <a:ext cx="410272" cy="41027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Image result for ad spend icon">
              <a:extLst>
                <a:ext uri="{FF2B5EF4-FFF2-40B4-BE49-F238E27FC236}">
                  <a16:creationId xmlns:a16="http://schemas.microsoft.com/office/drawing/2014/main" id="{3E66CB6E-A39E-47BA-AF11-22F80293B3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3714" y="5273743"/>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CBCF286-4356-43B5-98F0-CECAF49B85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96" y="3960613"/>
              <a:ext cx="643847" cy="643847"/>
            </a:xfrm>
            <a:prstGeom prst="rect">
              <a:avLst/>
            </a:prstGeom>
          </p:spPr>
        </p:pic>
        <p:pic>
          <p:nvPicPr>
            <p:cNvPr id="57" name="Picture 8" descr="Image result for dollar sign">
              <a:extLst>
                <a:ext uri="{FF2B5EF4-FFF2-40B4-BE49-F238E27FC236}">
                  <a16:creationId xmlns:a16="http://schemas.microsoft.com/office/drawing/2014/main" id="{8A08833C-8ABE-424F-B7FB-AC9AD40FAF0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2776" r="23519"/>
            <a:stretch/>
          </p:blipFill>
          <p:spPr bwMode="auto">
            <a:xfrm>
              <a:off x="335239" y="5455180"/>
              <a:ext cx="130954" cy="24384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6711D1CF-25E9-436B-A124-04361480BB0D}"/>
                </a:ext>
              </a:extLst>
            </p:cNvPr>
            <p:cNvSpPr txBox="1"/>
            <p:nvPr/>
          </p:nvSpPr>
          <p:spPr>
            <a:xfrm>
              <a:off x="50066" y="4520149"/>
              <a:ext cx="522900" cy="230832"/>
            </a:xfrm>
            <a:prstGeom prst="rect">
              <a:avLst/>
            </a:prstGeom>
            <a:noFill/>
          </p:spPr>
          <p:txBody>
            <a:bodyPr wrap="non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Survey</a:t>
              </a:r>
            </a:p>
          </p:txBody>
        </p:sp>
        <p:sp>
          <p:nvSpPr>
            <p:cNvPr id="59" name="TextBox 58">
              <a:extLst>
                <a:ext uri="{FF2B5EF4-FFF2-40B4-BE49-F238E27FC236}">
                  <a16:creationId xmlns:a16="http://schemas.microsoft.com/office/drawing/2014/main" id="{C1B7334E-9904-4E62-8C94-2B246AA8C3F7}"/>
                </a:ext>
              </a:extLst>
            </p:cNvPr>
            <p:cNvSpPr txBox="1"/>
            <p:nvPr/>
          </p:nvSpPr>
          <p:spPr>
            <a:xfrm>
              <a:off x="94400" y="5089678"/>
              <a:ext cx="436338" cy="230832"/>
            </a:xfrm>
            <a:prstGeom prst="rect">
              <a:avLst/>
            </a:prstGeom>
            <a:noFill/>
          </p:spPr>
          <p:txBody>
            <a:bodyPr wrap="non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Sales</a:t>
              </a:r>
            </a:p>
          </p:txBody>
        </p:sp>
        <p:sp>
          <p:nvSpPr>
            <p:cNvPr id="60" name="TextBox 59">
              <a:extLst>
                <a:ext uri="{FF2B5EF4-FFF2-40B4-BE49-F238E27FC236}">
                  <a16:creationId xmlns:a16="http://schemas.microsoft.com/office/drawing/2014/main" id="{204B97C3-6262-4960-8F13-0C44621E7287}"/>
                </a:ext>
              </a:extLst>
            </p:cNvPr>
            <p:cNvSpPr txBox="1"/>
            <p:nvPr/>
          </p:nvSpPr>
          <p:spPr>
            <a:xfrm>
              <a:off x="33827" y="5673945"/>
              <a:ext cx="752235" cy="230832"/>
            </a:xfrm>
            <a:prstGeom prst="rect">
              <a:avLst/>
            </a:prstGeom>
            <a:noFill/>
          </p:spPr>
          <p:txBody>
            <a:bodyPr wrap="squar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Ad Spends</a:t>
              </a:r>
            </a:p>
          </p:txBody>
        </p:sp>
      </p:grpSp>
      <p:sp>
        <p:nvSpPr>
          <p:cNvPr id="61" name="Down Arrow 101">
            <a:extLst>
              <a:ext uri="{FF2B5EF4-FFF2-40B4-BE49-F238E27FC236}">
                <a16:creationId xmlns:a16="http://schemas.microsoft.com/office/drawing/2014/main" id="{BE6708FC-015C-4478-B16C-81534054E3DA}"/>
              </a:ext>
            </a:extLst>
          </p:cNvPr>
          <p:cNvSpPr/>
          <p:nvPr/>
        </p:nvSpPr>
        <p:spPr>
          <a:xfrm rot="16200000">
            <a:off x="802474" y="4644912"/>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62" name="Down Arrow 101">
            <a:extLst>
              <a:ext uri="{FF2B5EF4-FFF2-40B4-BE49-F238E27FC236}">
                <a16:creationId xmlns:a16="http://schemas.microsoft.com/office/drawing/2014/main" id="{6481F6F6-099F-449E-9965-074EC69E4C53}"/>
              </a:ext>
            </a:extLst>
          </p:cNvPr>
          <p:cNvSpPr/>
          <p:nvPr/>
        </p:nvSpPr>
        <p:spPr>
          <a:xfrm rot="16200000">
            <a:off x="6592050" y="4644911"/>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63" name="Picture 10" descr="Related image">
            <a:extLst>
              <a:ext uri="{FF2B5EF4-FFF2-40B4-BE49-F238E27FC236}">
                <a16:creationId xmlns:a16="http://schemas.microsoft.com/office/drawing/2014/main" id="{8E6DC0B5-3726-477F-8180-2918BA03F7F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96958" y="4337019"/>
            <a:ext cx="558000" cy="55800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CD1AF1BC-9CEA-4B3C-BCA8-6E450A161132}"/>
              </a:ext>
            </a:extLst>
          </p:cNvPr>
          <p:cNvSpPr txBox="1"/>
          <p:nvPr/>
        </p:nvSpPr>
        <p:spPr>
          <a:xfrm>
            <a:off x="6963028" y="4982274"/>
            <a:ext cx="749359" cy="338554"/>
          </a:xfrm>
          <a:prstGeom prst="rect">
            <a:avLst/>
          </a:prstGeom>
          <a:noFill/>
        </p:spPr>
        <p:txBody>
          <a:bodyPr wrap="square" lIns="0" tIns="0" rIns="0" bIns="0" rtlCol="0">
            <a:spAutoFit/>
          </a:bodyPr>
          <a:lstStyle/>
          <a:p>
            <a:pPr algn="ctr"/>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Mktg. Spend decisions</a:t>
            </a:r>
            <a:endPar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65" name="Rectangle 64">
            <a:extLst>
              <a:ext uri="{FF2B5EF4-FFF2-40B4-BE49-F238E27FC236}">
                <a16:creationId xmlns:a16="http://schemas.microsoft.com/office/drawing/2014/main" id="{E1E80870-A05C-4DD2-9D9B-E68FC73442A4}"/>
              </a:ext>
            </a:extLst>
          </p:cNvPr>
          <p:cNvSpPr/>
          <p:nvPr/>
        </p:nvSpPr>
        <p:spPr bwMode="auto">
          <a:xfrm>
            <a:off x="1233096" y="3297474"/>
            <a:ext cx="5313099" cy="563346"/>
          </a:xfrm>
          <a:prstGeom prst="rect">
            <a:avLst/>
          </a:prstGeom>
          <a:solidFill>
            <a:srgbClr val="095879"/>
          </a:solidFill>
          <a:ln w="12700">
            <a:noFill/>
            <a:round/>
            <a:headEnd/>
            <a:tailEnd/>
          </a:ln>
        </p:spPr>
        <p:txBody>
          <a:bodyPr rtlCol="0" anchor="ctr"/>
          <a:lstStyle/>
          <a:p>
            <a:pPr algn="ctr">
              <a:defRPr/>
            </a:pPr>
            <a:r>
              <a:rPr lang="en-IN" dirty="0">
                <a:solidFill>
                  <a:prstClr val="white"/>
                </a:solidFill>
                <a:latin typeface="Segoe UI" panose="020B0502040204020203" pitchFamily="34" charset="0"/>
                <a:ea typeface="Segoe UI" panose="020B0502040204020203" pitchFamily="34" charset="0"/>
                <a:cs typeface="Segoe UI" panose="020B0502040204020203" pitchFamily="34" charset="0"/>
              </a:rPr>
              <a:t>Modeling Automation Framework</a:t>
            </a:r>
          </a:p>
        </p:txBody>
      </p:sp>
      <p:sp>
        <p:nvSpPr>
          <p:cNvPr id="66" name="Rectangle 5">
            <a:extLst>
              <a:ext uri="{FF2B5EF4-FFF2-40B4-BE49-F238E27FC236}">
                <a16:creationId xmlns:a16="http://schemas.microsoft.com/office/drawing/2014/main" id="{C7B319A0-69FA-4325-8CF1-A61A0010CC83}"/>
              </a:ext>
            </a:extLst>
          </p:cNvPr>
          <p:cNvSpPr>
            <a:spLocks noChangeArrowheads="1"/>
          </p:cNvSpPr>
          <p:nvPr/>
        </p:nvSpPr>
        <p:spPr bwMode="gray">
          <a:xfrm>
            <a:off x="1240068" y="3854849"/>
            <a:ext cx="5306127" cy="2199703"/>
          </a:xfrm>
          <a:prstGeom prst="roundRect">
            <a:avLst>
              <a:gd name="adj" fmla="val 0"/>
            </a:avLst>
          </a:prstGeom>
          <a:solidFill>
            <a:srgbClr val="095879">
              <a:alpha val="20000"/>
            </a:srgbClr>
          </a:solidFill>
          <a:ln w="12700">
            <a:solidFill>
              <a:srgbClr val="FFFFFF"/>
            </a:solidFill>
            <a:miter lim="800000"/>
            <a:headEnd/>
            <a:tailEnd/>
          </a:ln>
          <a:effectLst/>
        </p:spPr>
        <p:txBody>
          <a:bodyPr lIns="105863" tIns="216000" rIns="141151" bIns="70576"/>
          <a:lstStyle/>
          <a:p>
            <a:pPr marL="171450" indent="-171450">
              <a:spcAft>
                <a:spcPts val="600"/>
              </a:spcAft>
              <a:buFont typeface="Wingdings" panose="05000000000000000000" pitchFamily="2" charset="2"/>
              <a:buChar char="§"/>
            </a:pPr>
            <a:endPar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67" name="Rectangle 66">
            <a:extLst>
              <a:ext uri="{FF2B5EF4-FFF2-40B4-BE49-F238E27FC236}">
                <a16:creationId xmlns:a16="http://schemas.microsoft.com/office/drawing/2014/main" id="{3893EB0C-F8B2-4B32-A780-B1E8FB1950A4}"/>
              </a:ext>
            </a:extLst>
          </p:cNvPr>
          <p:cNvSpPr/>
          <p:nvPr/>
        </p:nvSpPr>
        <p:spPr bwMode="auto">
          <a:xfrm>
            <a:off x="7891154" y="3297474"/>
            <a:ext cx="3871802" cy="563346"/>
          </a:xfrm>
          <a:prstGeom prst="rect">
            <a:avLst/>
          </a:prstGeom>
          <a:solidFill>
            <a:srgbClr val="095879"/>
          </a:solidFill>
          <a:ln w="12700">
            <a:noFill/>
            <a:round/>
            <a:headEnd/>
            <a:tailEnd/>
          </a:ln>
        </p:spPr>
        <p:txBody>
          <a:bodyPr rtlCol="0" anchor="ctr"/>
          <a:lstStyle/>
          <a:p>
            <a:pPr algn="ctr">
              <a:defRPr/>
            </a:pPr>
            <a:r>
              <a:rPr lang="en-IN" dirty="0">
                <a:solidFill>
                  <a:prstClr val="white"/>
                </a:solidFill>
                <a:latin typeface="Segoe UI" panose="020B0502040204020203" pitchFamily="34" charset="0"/>
                <a:ea typeface="Segoe UI" panose="020B0502040204020203" pitchFamily="34" charset="0"/>
                <a:cs typeface="Segoe UI" panose="020B0502040204020203" pitchFamily="34" charset="0"/>
              </a:rPr>
              <a:t>Marketing Spend - Scenario Testing</a:t>
            </a:r>
          </a:p>
        </p:txBody>
      </p:sp>
    </p:spTree>
    <p:extLst>
      <p:ext uri="{BB962C8B-B14F-4D97-AF65-F5344CB8AC3E}">
        <p14:creationId xmlns:p14="http://schemas.microsoft.com/office/powerpoint/2010/main" val="712276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472363" y="37875"/>
            <a:ext cx="11312945"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Enhancing Customer Experience through </a:t>
            </a:r>
            <a:r>
              <a:rPr lang="en-US" dirty="0" err="1">
                <a:solidFill>
                  <a:schemeClr val="lt1"/>
                </a:solidFill>
                <a:latin typeface="Arial"/>
                <a:ea typeface="Arial"/>
                <a:cs typeface="Arial"/>
                <a:sym typeface="Arial"/>
              </a:rPr>
              <a:t>Chatbots</a:t>
            </a:r>
            <a:endParaRPr lang="en-US" dirty="0">
              <a:solidFill>
                <a:schemeClr val="lt1"/>
              </a:solidFill>
              <a:latin typeface="Arial"/>
              <a:ea typeface="Arial"/>
              <a:cs typeface="Arial"/>
              <a:sym typeface="Arial"/>
            </a:endParaRPr>
          </a:p>
        </p:txBody>
      </p:sp>
      <p:sp>
        <p:nvSpPr>
          <p:cNvPr id="68" name="Rectangle 67"/>
          <p:cNvSpPr/>
          <p:nvPr/>
        </p:nvSpPr>
        <p:spPr>
          <a:xfrm>
            <a:off x="5167193" y="3501930"/>
            <a:ext cx="6726343" cy="368968"/>
          </a:xfrm>
          <a:prstGeom prst="rect">
            <a:avLst/>
          </a:prstGeom>
          <a:solidFill>
            <a:srgbClr val="095879"/>
          </a:solidFill>
          <a:ln>
            <a:noFill/>
          </a:ln>
        </p:spPr>
        <p:txBody>
          <a:bodyPr wrap="square" lIns="121559" tIns="60780" rIns="121559" bIns="6078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Features &amp; benefits</a:t>
            </a:r>
          </a:p>
        </p:txBody>
      </p:sp>
      <p:sp>
        <p:nvSpPr>
          <p:cNvPr id="69" name="Rectangle 68"/>
          <p:cNvSpPr/>
          <p:nvPr/>
        </p:nvSpPr>
        <p:spPr>
          <a:xfrm>
            <a:off x="895706" y="3510137"/>
            <a:ext cx="3334566" cy="368968"/>
          </a:xfrm>
          <a:prstGeom prst="rect">
            <a:avLst/>
          </a:prstGeom>
          <a:solidFill>
            <a:srgbClr val="095879"/>
          </a:solidFill>
          <a:ln>
            <a:noFill/>
          </a:ln>
        </p:spPr>
        <p:txBody>
          <a:bodyPr wrap="square" lIns="121559" tIns="60780" rIns="121559" bIns="6078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Chat-bot metrics</a:t>
            </a:r>
          </a:p>
        </p:txBody>
      </p:sp>
      <p:sp>
        <p:nvSpPr>
          <p:cNvPr id="70" name="Rectangle 69"/>
          <p:cNvSpPr/>
          <p:nvPr/>
        </p:nvSpPr>
        <p:spPr>
          <a:xfrm>
            <a:off x="0" y="905642"/>
            <a:ext cx="12192003" cy="2352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Rectangle 70"/>
          <p:cNvSpPr/>
          <p:nvPr/>
        </p:nvSpPr>
        <p:spPr>
          <a:xfrm>
            <a:off x="175286" y="909747"/>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Problem: </a:t>
            </a:r>
            <a:r>
              <a:rPr kumimoji="0" lang="en-US" sz="1600" b="0" i="0" u="none" strike="noStrike" kern="1200" cap="none" spc="0" normalizeH="0" baseline="0" noProof="0" dirty="0">
                <a:ln>
                  <a:noFill/>
                </a:ln>
                <a:solidFill>
                  <a:srgbClr val="44546A"/>
                </a:solidFill>
                <a:effectLst/>
                <a:uLnTx/>
                <a:uFillTx/>
                <a:latin typeface="Calibri" panose="020F0502020204030204"/>
                <a:ea typeface="+mn-ea"/>
                <a:cs typeface="+mn-cs"/>
              </a:rPr>
              <a:t>Development and launch of chat-bot (for UK market) by client had teething issues, which required continuous monitoring and reporting on key chat-bot performance metrics</a:t>
            </a:r>
          </a:p>
        </p:txBody>
      </p:sp>
      <p:sp>
        <p:nvSpPr>
          <p:cNvPr id="72" name="Rectangle 71"/>
          <p:cNvSpPr/>
          <p:nvPr/>
        </p:nvSpPr>
        <p:spPr>
          <a:xfrm>
            <a:off x="202644" y="1927285"/>
            <a:ext cx="3321319"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3" name="Rectangle 72"/>
          <p:cNvSpPr/>
          <p:nvPr/>
        </p:nvSpPr>
        <p:spPr>
          <a:xfrm>
            <a:off x="202644" y="1497718"/>
            <a:ext cx="3605124" cy="171680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4" name="Rectangle 73"/>
          <p:cNvSpPr/>
          <p:nvPr/>
        </p:nvSpPr>
        <p:spPr>
          <a:xfrm>
            <a:off x="212946" y="2135891"/>
            <a:ext cx="3519723" cy="33361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75" name="Rectangle 74"/>
          <p:cNvSpPr/>
          <p:nvPr/>
        </p:nvSpPr>
        <p:spPr>
          <a:xfrm>
            <a:off x="212946" y="1537449"/>
            <a:ext cx="254925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“Before” State</a:t>
            </a:r>
          </a:p>
        </p:txBody>
      </p:sp>
      <p:sp>
        <p:nvSpPr>
          <p:cNvPr id="76" name="Rectangle 75"/>
          <p:cNvSpPr/>
          <p:nvPr/>
        </p:nvSpPr>
        <p:spPr>
          <a:xfrm>
            <a:off x="8265140" y="1510881"/>
            <a:ext cx="3605124" cy="170384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Pct val="120000"/>
              <a:buFontTx/>
              <a:buNone/>
              <a:tabLst/>
              <a:defRPr/>
            </a:pPr>
            <a:endPar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7" name="Rectangle 76"/>
          <p:cNvSpPr/>
          <p:nvPr/>
        </p:nvSpPr>
        <p:spPr>
          <a:xfrm>
            <a:off x="8285769" y="2135891"/>
            <a:ext cx="3672682" cy="33361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78" name="Rectangle 77"/>
          <p:cNvSpPr/>
          <p:nvPr/>
        </p:nvSpPr>
        <p:spPr>
          <a:xfrm>
            <a:off x="4220634" y="1927285"/>
            <a:ext cx="3321319"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9" name="Rectangle 78"/>
          <p:cNvSpPr/>
          <p:nvPr/>
        </p:nvSpPr>
        <p:spPr>
          <a:xfrm>
            <a:off x="4161299" y="1523477"/>
            <a:ext cx="3686830" cy="169125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0" name="Rectangle 79"/>
          <p:cNvSpPr/>
          <p:nvPr/>
        </p:nvSpPr>
        <p:spPr>
          <a:xfrm>
            <a:off x="4258322" y="2135891"/>
            <a:ext cx="3589807" cy="33361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81" name="Rectangle 80"/>
          <p:cNvSpPr/>
          <p:nvPr/>
        </p:nvSpPr>
        <p:spPr>
          <a:xfrm>
            <a:off x="4245443" y="1537449"/>
            <a:ext cx="214413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LatentView Solution</a:t>
            </a:r>
          </a:p>
        </p:txBody>
      </p:sp>
      <p:sp>
        <p:nvSpPr>
          <p:cNvPr id="82" name="Rectangle 81"/>
          <p:cNvSpPr/>
          <p:nvPr/>
        </p:nvSpPr>
        <p:spPr>
          <a:xfrm>
            <a:off x="8285769" y="1524570"/>
            <a:ext cx="254925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“After” State</a:t>
            </a:r>
          </a:p>
        </p:txBody>
      </p:sp>
      <p:sp>
        <p:nvSpPr>
          <p:cNvPr id="83" name="TextBox 82"/>
          <p:cNvSpPr txBox="1"/>
          <p:nvPr/>
        </p:nvSpPr>
        <p:spPr>
          <a:xfrm>
            <a:off x="199142" y="1891889"/>
            <a:ext cx="3574205" cy="136774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Client spends ~ $150 million globally for customer service. Without the presence of a chat bot, high number of customer service related queries (20% of all queries) were escalated to human agents</a:t>
            </a:r>
          </a:p>
        </p:txBody>
      </p:sp>
      <p:sp>
        <p:nvSpPr>
          <p:cNvPr id="84" name="TextBox 83"/>
          <p:cNvSpPr txBox="1"/>
          <p:nvPr/>
        </p:nvSpPr>
        <p:spPr>
          <a:xfrm>
            <a:off x="4204103" y="1826176"/>
            <a:ext cx="3650497" cy="136774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Developed a dashboard which monitors performance of client’s newly launched chat-bot. Dashboard metrics identified engagement rate of the chat-bot by customers and number of chat disconnects, among others</a:t>
            </a:r>
          </a:p>
        </p:txBody>
      </p:sp>
      <p:sp>
        <p:nvSpPr>
          <p:cNvPr id="85" name="TextBox 84"/>
          <p:cNvSpPr txBox="1"/>
          <p:nvPr/>
        </p:nvSpPr>
        <p:spPr>
          <a:xfrm>
            <a:off x="8303476" y="1812391"/>
            <a:ext cx="3587417" cy="112646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cs typeface="Arial" panose="020B0604020202020204" pitchFamily="34" charset="0"/>
              </a:rPr>
              <a:t>Improved bot performance through analysis of call escalations</a:t>
            </a:r>
            <a:r>
              <a:rPr kumimoji="0" lang="en-US" sz="1400" b="0" i="0" u="none" strike="noStrike" kern="1200" cap="none" spc="0" normalizeH="0" noProof="0" dirty="0">
                <a:ln>
                  <a:noFill/>
                </a:ln>
                <a:effectLst/>
                <a:uLnTx/>
                <a:uFillTx/>
                <a:latin typeface="Calibri" panose="020F0502020204030204"/>
                <a:cs typeface="Arial" panose="020B0604020202020204" pitchFamily="34" charset="0"/>
              </a:rPr>
              <a:t> &amp; </a:t>
            </a:r>
            <a:r>
              <a:rPr kumimoji="0" lang="en-US" sz="1400" b="0" i="0" u="none" strike="noStrike" kern="1200" cap="none" spc="0" normalizeH="0" baseline="0" noProof="0" dirty="0">
                <a:ln>
                  <a:noFill/>
                </a:ln>
                <a:effectLst/>
                <a:uLnTx/>
                <a:uFillTx/>
                <a:latin typeface="Calibri" panose="020F0502020204030204"/>
                <a:cs typeface="Arial" panose="020B0604020202020204" pitchFamily="34" charset="0"/>
              </a:rPr>
              <a:t>classifying reasons for escalation</a:t>
            </a:r>
            <a:r>
              <a:rPr lang="en-US" sz="1400" dirty="0">
                <a:latin typeface="Calibri" panose="020F0502020204030204"/>
                <a:cs typeface="Arial" panose="020B0604020202020204" pitchFamily="34" charset="0"/>
              </a:rPr>
              <a:t>.</a:t>
            </a:r>
            <a:r>
              <a:rPr kumimoji="0" lang="en-US" sz="1400" b="0" i="0" u="none" strike="noStrike" kern="1200" cap="none" spc="0" normalizeH="0" baseline="0" noProof="0" dirty="0">
                <a:ln>
                  <a:noFill/>
                </a:ln>
                <a:effectLst/>
                <a:uLnTx/>
                <a:uFillTx/>
                <a:latin typeface="Calibri" panose="020F0502020204030204"/>
                <a:cs typeface="Arial" panose="020B0604020202020204" pitchFamily="34" charset="0"/>
              </a:rPr>
              <a:t> Escalation rates dropped</a:t>
            </a:r>
            <a:r>
              <a:rPr kumimoji="0" lang="en-US" sz="1400" b="0" i="0" u="none" strike="noStrike" kern="1200" cap="none" spc="0" normalizeH="0" noProof="0" dirty="0">
                <a:ln>
                  <a:noFill/>
                </a:ln>
                <a:effectLst/>
                <a:uLnTx/>
                <a:uFillTx/>
                <a:latin typeface="Calibri" panose="020F0502020204030204"/>
                <a:cs typeface="Arial" panose="020B0604020202020204" pitchFamily="34" charset="0"/>
              </a:rPr>
              <a:t> from 20% to 4.48%. Resolution rates jumped to 85%</a:t>
            </a:r>
            <a:endParaRPr kumimoji="0" lang="en-US" sz="1400" b="0" i="0" u="none" strike="noStrike" kern="1200" cap="none" spc="0" normalizeH="0" baseline="0" noProof="0" dirty="0">
              <a:ln>
                <a:noFill/>
              </a:ln>
              <a:effectLst/>
              <a:uLnTx/>
              <a:uFillTx/>
              <a:latin typeface="Calibri" panose="020F0502020204030204"/>
            </a:endParaRPr>
          </a:p>
        </p:txBody>
      </p:sp>
      <p:sp>
        <p:nvSpPr>
          <p:cNvPr id="86" name="Rectangle 85"/>
          <p:cNvSpPr/>
          <p:nvPr/>
        </p:nvSpPr>
        <p:spPr>
          <a:xfrm>
            <a:off x="9788" y="553670"/>
            <a:ext cx="4047845" cy="352786"/>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Calibri" panose="020F0502020204030204"/>
                <a:ea typeface="+mn-ea"/>
                <a:cs typeface="+mn-cs"/>
              </a:rPr>
              <a:t>Multinational e-commerce corporation</a:t>
            </a:r>
            <a:endPar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cxnSp>
        <p:nvCxnSpPr>
          <p:cNvPr id="87" name="Straight Connector 86"/>
          <p:cNvCxnSpPr/>
          <p:nvPr/>
        </p:nvCxnSpPr>
        <p:spPr>
          <a:xfrm flipH="1">
            <a:off x="4757866" y="3507317"/>
            <a:ext cx="10957" cy="3042141"/>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88" name="Picture 2" descr="Image result for returns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5467" y="3963466"/>
            <a:ext cx="769681" cy="769681"/>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6031687" y="4321316"/>
            <a:ext cx="15776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Calibri" panose="020F0502020204030204"/>
                <a:ea typeface="+mn-ea"/>
                <a:cs typeface="+mn-cs"/>
              </a:rPr>
              <a:t>Product not received &amp; Returns</a:t>
            </a:r>
          </a:p>
        </p:txBody>
      </p:sp>
      <p:sp>
        <p:nvSpPr>
          <p:cNvPr id="90" name="Chevron 89"/>
          <p:cNvSpPr/>
          <p:nvPr/>
        </p:nvSpPr>
        <p:spPr>
          <a:xfrm>
            <a:off x="7748088" y="4196201"/>
            <a:ext cx="334871" cy="315257"/>
          </a:xfrm>
          <a:prstGeom prst="chevron">
            <a:avLst/>
          </a:prstGeom>
          <a:noFill/>
          <a:ln>
            <a:solidFill>
              <a:srgbClr val="0958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TextBox 90"/>
          <p:cNvSpPr txBox="1"/>
          <p:nvPr/>
        </p:nvSpPr>
        <p:spPr>
          <a:xfrm>
            <a:off x="8997235" y="4034430"/>
            <a:ext cx="2963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Chat-bot was developed by client’s product development team to address queries related to product not received and returns</a:t>
            </a:r>
          </a:p>
        </p:txBody>
      </p:sp>
      <p:graphicFrame>
        <p:nvGraphicFramePr>
          <p:cNvPr id="92" name="Table 91"/>
          <p:cNvGraphicFramePr>
            <a:graphicFrameLocks noGrp="1"/>
          </p:cNvGraphicFramePr>
          <p:nvPr>
            <p:extLst>
              <p:ext uri="{D42A27DB-BD31-4B8C-83A1-F6EECF244321}">
                <p14:modId xmlns:p14="http://schemas.microsoft.com/office/powerpoint/2010/main" val="994893670"/>
              </p:ext>
            </p:extLst>
          </p:nvPr>
        </p:nvGraphicFramePr>
        <p:xfrm>
          <a:off x="5846563" y="5265476"/>
          <a:ext cx="5217517" cy="1256604"/>
        </p:xfrm>
        <a:graphic>
          <a:graphicData uri="http://schemas.openxmlformats.org/drawingml/2006/table">
            <a:tbl>
              <a:tblPr firstRow="1" bandRow="1">
                <a:tableStyleId>{5940675A-B579-460E-94D1-54222C63F5DA}</a:tableStyleId>
              </a:tblPr>
              <a:tblGrid>
                <a:gridCol w="600270">
                  <a:extLst>
                    <a:ext uri="{9D8B030D-6E8A-4147-A177-3AD203B41FA5}">
                      <a16:colId xmlns:a16="http://schemas.microsoft.com/office/drawing/2014/main" val="3255003807"/>
                    </a:ext>
                  </a:extLst>
                </a:gridCol>
                <a:gridCol w="4617247">
                  <a:extLst>
                    <a:ext uri="{9D8B030D-6E8A-4147-A177-3AD203B41FA5}">
                      <a16:colId xmlns:a16="http://schemas.microsoft.com/office/drawing/2014/main" val="1783668393"/>
                    </a:ext>
                  </a:extLst>
                </a:gridCol>
              </a:tblGrid>
              <a:tr h="321192">
                <a:tc>
                  <a:txBody>
                    <a:bodyPr/>
                    <a:lstStyle/>
                    <a:p>
                      <a:r>
                        <a:rPr lang="en-US" sz="1200" b="1" dirty="0">
                          <a:solidFill>
                            <a:schemeClr val="bg1"/>
                          </a:solidFill>
                        </a:rPr>
                        <a:t>0.9%</a:t>
                      </a:r>
                    </a:p>
                  </a:txBody>
                  <a:tcPr anchor="ctr">
                    <a:lnL w="12700" cap="flat" cmpd="sng" algn="ctr">
                      <a:solidFill>
                        <a:srgbClr val="095879"/>
                      </a:solidFill>
                      <a:prstDash val="solid"/>
                      <a:round/>
                      <a:headEnd type="none" w="med" len="med"/>
                      <a:tailEnd type="none" w="med" len="med"/>
                    </a:lnL>
                    <a:lnR w="12700" cap="flat" cmpd="sng" algn="ctr">
                      <a:solidFill>
                        <a:srgbClr val="095879"/>
                      </a:solidFill>
                      <a:prstDash val="solid"/>
                      <a:round/>
                      <a:headEnd type="none" w="med" len="med"/>
                      <a:tailEnd type="none" w="med" len="med"/>
                    </a:lnR>
                    <a:lnT w="12700" cap="flat" cmpd="sng" algn="ctr">
                      <a:solidFill>
                        <a:srgbClr val="095879"/>
                      </a:solidFill>
                      <a:prstDash val="solid"/>
                      <a:round/>
                      <a:headEnd type="none" w="med" len="med"/>
                      <a:tailEnd type="none" w="med" len="med"/>
                    </a:lnT>
                    <a:lnB w="12700" cap="flat" cmpd="sng" algn="ctr">
                      <a:solidFill>
                        <a:srgbClr val="095879"/>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en-US" sz="1200" dirty="0"/>
                        <a:t>Adoption rate of chat-bot</a:t>
                      </a:r>
                    </a:p>
                  </a:txBody>
                  <a:tcPr anchor="ctr">
                    <a:lnL w="12700" cap="flat" cmpd="sng" algn="ctr">
                      <a:solidFill>
                        <a:srgbClr val="095879"/>
                      </a:solidFill>
                      <a:prstDash val="solid"/>
                      <a:round/>
                      <a:headEnd type="none" w="med" len="med"/>
                      <a:tailEnd type="none" w="med" len="med"/>
                    </a:lnL>
                    <a:lnR w="12700" cap="flat" cmpd="sng" algn="ctr">
                      <a:solidFill>
                        <a:srgbClr val="095879"/>
                      </a:solidFill>
                      <a:prstDash val="solid"/>
                      <a:round/>
                      <a:headEnd type="none" w="med" len="med"/>
                      <a:tailEnd type="none" w="med" len="med"/>
                    </a:lnR>
                    <a:lnT w="12700" cap="flat" cmpd="sng" algn="ctr">
                      <a:solidFill>
                        <a:srgbClr val="09587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53006"/>
                  </a:ext>
                </a:extLst>
              </a:tr>
              <a:tr h="293028">
                <a:tc>
                  <a:txBody>
                    <a:bodyPr/>
                    <a:lstStyle/>
                    <a:p>
                      <a:r>
                        <a:rPr lang="en-US" sz="1200" b="1" dirty="0">
                          <a:solidFill>
                            <a:schemeClr val="bg1"/>
                          </a:solidFill>
                        </a:rPr>
                        <a:t>4.48%</a:t>
                      </a:r>
                    </a:p>
                  </a:txBody>
                  <a:tcPr anchor="ctr">
                    <a:lnL w="12700" cap="flat" cmpd="sng" algn="ctr">
                      <a:solidFill>
                        <a:srgbClr val="095879"/>
                      </a:solidFill>
                      <a:prstDash val="solid"/>
                      <a:round/>
                      <a:headEnd type="none" w="med" len="med"/>
                      <a:tailEnd type="none" w="med" len="med"/>
                    </a:lnL>
                    <a:lnR w="12700" cap="flat" cmpd="sng" algn="ctr">
                      <a:solidFill>
                        <a:srgbClr val="095879"/>
                      </a:solidFill>
                      <a:prstDash val="solid"/>
                      <a:round/>
                      <a:headEnd type="none" w="med" len="med"/>
                      <a:tailEnd type="none" w="med" len="med"/>
                    </a:lnR>
                    <a:lnT w="12700" cap="flat" cmpd="sng" algn="ctr">
                      <a:solidFill>
                        <a:srgbClr val="095879"/>
                      </a:solidFill>
                      <a:prstDash val="solid"/>
                      <a:round/>
                      <a:headEnd type="none" w="med" len="med"/>
                      <a:tailEnd type="none" w="med" len="med"/>
                    </a:lnT>
                    <a:lnB w="12700" cap="flat" cmpd="sng" algn="ctr">
                      <a:solidFill>
                        <a:srgbClr val="095879"/>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200" dirty="0"/>
                        <a:t>Escalation rate</a:t>
                      </a:r>
                      <a:r>
                        <a:rPr lang="en-US" sz="1200" baseline="0" dirty="0"/>
                        <a:t> from chat-bot to human agents</a:t>
                      </a:r>
                      <a:endParaRPr lang="en-US" sz="1200" dirty="0"/>
                    </a:p>
                  </a:txBody>
                  <a:tcPr anchor="ctr">
                    <a:lnL w="12700" cap="flat" cmpd="sng" algn="ctr">
                      <a:solidFill>
                        <a:srgbClr val="095879"/>
                      </a:solidFill>
                      <a:prstDash val="solid"/>
                      <a:round/>
                      <a:headEnd type="none" w="med" len="med"/>
                      <a:tailEnd type="none" w="med" len="med"/>
                    </a:lnL>
                    <a:lnR w="12700" cap="flat" cmpd="sng" algn="ctr">
                      <a:solidFill>
                        <a:srgbClr val="095879"/>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813402"/>
                  </a:ext>
                </a:extLst>
              </a:tr>
              <a:tr h="321192">
                <a:tc>
                  <a:txBody>
                    <a:bodyPr/>
                    <a:lstStyle/>
                    <a:p>
                      <a:r>
                        <a:rPr lang="en-US" sz="1200" b="1" dirty="0">
                          <a:solidFill>
                            <a:schemeClr val="bg1">
                              <a:lumMod val="95000"/>
                            </a:schemeClr>
                          </a:solidFill>
                        </a:rPr>
                        <a:t>85%</a:t>
                      </a:r>
                    </a:p>
                  </a:txBody>
                  <a:tcPr anchor="ctr">
                    <a:lnL w="12700" cap="flat" cmpd="sng" algn="ctr">
                      <a:solidFill>
                        <a:srgbClr val="095879"/>
                      </a:solidFill>
                      <a:prstDash val="solid"/>
                      <a:round/>
                      <a:headEnd type="none" w="med" len="med"/>
                      <a:tailEnd type="none" w="med" len="med"/>
                    </a:lnL>
                    <a:lnR w="12700" cap="flat" cmpd="sng" algn="ctr">
                      <a:solidFill>
                        <a:srgbClr val="095879"/>
                      </a:solidFill>
                      <a:prstDash val="solid"/>
                      <a:round/>
                      <a:headEnd type="none" w="med" len="med"/>
                      <a:tailEnd type="none" w="med" len="med"/>
                    </a:lnR>
                    <a:lnT w="12700" cap="flat" cmpd="sng" algn="ctr">
                      <a:solidFill>
                        <a:srgbClr val="095879"/>
                      </a:solidFill>
                      <a:prstDash val="solid"/>
                      <a:round/>
                      <a:headEnd type="none" w="med" len="med"/>
                      <a:tailEnd type="none" w="med" len="med"/>
                    </a:lnT>
                    <a:lnB w="12700" cap="flat" cmpd="sng" algn="ctr">
                      <a:solidFill>
                        <a:srgbClr val="095879"/>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en-US" sz="1200" dirty="0"/>
                        <a:t>Capacity planning for escalations to human agents </a:t>
                      </a:r>
                    </a:p>
                  </a:txBody>
                  <a:tcPr anchor="ctr">
                    <a:lnL w="12700" cap="flat" cmpd="sng" algn="ctr">
                      <a:solidFill>
                        <a:srgbClr val="095879"/>
                      </a:solidFill>
                      <a:prstDash val="solid"/>
                      <a:round/>
                      <a:headEnd type="none" w="med" len="med"/>
                      <a:tailEnd type="none" w="med" len="med"/>
                    </a:lnL>
                    <a:lnR w="12700" cap="flat" cmpd="sng" algn="ctr">
                      <a:solidFill>
                        <a:srgbClr val="095879"/>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899015"/>
                  </a:ext>
                </a:extLst>
              </a:tr>
              <a:tr h="321192">
                <a:tc>
                  <a:txBody>
                    <a:bodyPr/>
                    <a:lstStyle/>
                    <a:p>
                      <a:r>
                        <a:rPr lang="en-US" sz="1200" dirty="0">
                          <a:solidFill>
                            <a:schemeClr val="bg1">
                              <a:lumMod val="95000"/>
                            </a:schemeClr>
                          </a:solidFill>
                        </a:rPr>
                        <a:t>91%</a:t>
                      </a:r>
                    </a:p>
                  </a:txBody>
                  <a:tcPr anchor="ctr">
                    <a:lnL w="12700" cap="flat" cmpd="sng" algn="ctr">
                      <a:solidFill>
                        <a:srgbClr val="095879"/>
                      </a:solidFill>
                      <a:prstDash val="solid"/>
                      <a:round/>
                      <a:headEnd type="none" w="med" len="med"/>
                      <a:tailEnd type="none" w="med" len="med"/>
                    </a:lnL>
                    <a:lnR w="12700" cap="flat" cmpd="sng" algn="ctr">
                      <a:solidFill>
                        <a:srgbClr val="095879"/>
                      </a:solidFill>
                      <a:prstDash val="solid"/>
                      <a:round/>
                      <a:headEnd type="none" w="med" len="med"/>
                      <a:tailEnd type="none" w="med" len="med"/>
                    </a:lnR>
                    <a:lnT w="12700" cap="flat" cmpd="sng" algn="ctr">
                      <a:solidFill>
                        <a:srgbClr val="095879"/>
                      </a:solidFill>
                      <a:prstDash val="solid"/>
                      <a:round/>
                      <a:headEnd type="none" w="med" len="med"/>
                      <a:tailEnd type="none" w="med" len="med"/>
                    </a:lnT>
                    <a:lnB w="12700" cap="flat" cmpd="sng" algn="ctr">
                      <a:solidFill>
                        <a:srgbClr val="095879"/>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en-US" sz="1200" dirty="0"/>
                        <a:t>Average satisfaction</a:t>
                      </a:r>
                      <a:r>
                        <a:rPr lang="en-US" sz="1200" baseline="0" dirty="0"/>
                        <a:t> score</a:t>
                      </a:r>
                      <a:endParaRPr lang="en-US" sz="1200" dirty="0"/>
                    </a:p>
                  </a:txBody>
                  <a:tcPr anchor="ctr">
                    <a:lnL w="12700" cap="flat" cmpd="sng" algn="ctr">
                      <a:solidFill>
                        <a:srgbClr val="095879"/>
                      </a:solidFill>
                      <a:prstDash val="solid"/>
                      <a:round/>
                      <a:headEnd type="none" w="med" len="med"/>
                      <a:tailEnd type="none" w="med" len="med"/>
                    </a:lnL>
                    <a:lnR w="12700" cap="flat" cmpd="sng" algn="ctr">
                      <a:solidFill>
                        <a:srgbClr val="095879"/>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09587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3990827"/>
                  </a:ext>
                </a:extLst>
              </a:tr>
            </a:tbl>
          </a:graphicData>
        </a:graphic>
      </p:graphicFrame>
      <p:grpSp>
        <p:nvGrpSpPr>
          <p:cNvPr id="93" name="Group 92"/>
          <p:cNvGrpSpPr/>
          <p:nvPr/>
        </p:nvGrpSpPr>
        <p:grpSpPr>
          <a:xfrm>
            <a:off x="766482" y="6405958"/>
            <a:ext cx="3593014" cy="236150"/>
            <a:chOff x="343080" y="6585351"/>
            <a:chExt cx="3855180" cy="244268"/>
          </a:xfrm>
        </p:grpSpPr>
        <p:pic>
          <p:nvPicPr>
            <p:cNvPr id="94" name="Picture 93"/>
            <p:cNvPicPr>
              <a:picLocks noChangeAspect="1"/>
            </p:cNvPicPr>
            <p:nvPr/>
          </p:nvPicPr>
          <p:blipFill>
            <a:blip r:embed="rId4"/>
            <a:stretch>
              <a:fillRect/>
            </a:stretch>
          </p:blipFill>
          <p:spPr>
            <a:xfrm>
              <a:off x="343080" y="6596458"/>
              <a:ext cx="1969463" cy="233161"/>
            </a:xfrm>
            <a:prstGeom prst="rect">
              <a:avLst/>
            </a:prstGeom>
          </p:spPr>
        </p:pic>
        <p:pic>
          <p:nvPicPr>
            <p:cNvPr id="95" name="Picture 94"/>
            <p:cNvPicPr>
              <a:picLocks noChangeAspect="1"/>
            </p:cNvPicPr>
            <p:nvPr/>
          </p:nvPicPr>
          <p:blipFill>
            <a:blip r:embed="rId5"/>
            <a:stretch>
              <a:fillRect/>
            </a:stretch>
          </p:blipFill>
          <p:spPr>
            <a:xfrm>
              <a:off x="2263652" y="6585351"/>
              <a:ext cx="1934608" cy="244268"/>
            </a:xfrm>
            <a:prstGeom prst="rect">
              <a:avLst/>
            </a:prstGeom>
          </p:spPr>
        </p:pic>
      </p:grpSp>
      <p:grpSp>
        <p:nvGrpSpPr>
          <p:cNvPr id="96" name="Group 95"/>
          <p:cNvGrpSpPr/>
          <p:nvPr/>
        </p:nvGrpSpPr>
        <p:grpSpPr>
          <a:xfrm>
            <a:off x="1501374" y="4170187"/>
            <a:ext cx="2123231" cy="1989752"/>
            <a:chOff x="1437392" y="4250935"/>
            <a:chExt cx="2123231" cy="1989752"/>
          </a:xfrm>
        </p:grpSpPr>
        <p:sp>
          <p:nvSpPr>
            <p:cNvPr id="97" name="Rectangle 96"/>
            <p:cNvSpPr/>
            <p:nvPr/>
          </p:nvSpPr>
          <p:spPr>
            <a:xfrm>
              <a:off x="1872814" y="4250935"/>
              <a:ext cx="1687809" cy="2428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Calibri" panose="020F0502020204030204"/>
                </a:rPr>
                <a:t>Adoption rate</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97"/>
            <p:cNvSpPr/>
            <p:nvPr/>
          </p:nvSpPr>
          <p:spPr>
            <a:xfrm>
              <a:off x="1871167" y="4543687"/>
              <a:ext cx="1687809" cy="24286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Escalation</a:t>
              </a:r>
              <a:r>
                <a:rPr kumimoji="0" lang="en-US" sz="1200" b="0" i="0" u="none" strike="noStrike" kern="1200" cap="none" spc="0" normalizeH="0" noProof="0" dirty="0">
                  <a:ln>
                    <a:noFill/>
                  </a:ln>
                  <a:solidFill>
                    <a:prstClr val="white"/>
                  </a:solidFill>
                  <a:effectLst/>
                  <a:uLnTx/>
                  <a:uFillTx/>
                  <a:latin typeface="Calibri" panose="020F0502020204030204"/>
                  <a:ea typeface="+mn-ea"/>
                  <a:cs typeface="+mn-cs"/>
                </a:rPr>
                <a:t> rate </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Rectangle 98"/>
            <p:cNvSpPr/>
            <p:nvPr/>
          </p:nvSpPr>
          <p:spPr>
            <a:xfrm>
              <a:off x="1866046" y="4827513"/>
              <a:ext cx="1687809" cy="2428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Resolution rate</a:t>
              </a:r>
            </a:p>
          </p:txBody>
        </p:sp>
        <p:sp>
          <p:nvSpPr>
            <p:cNvPr id="100" name="Rectangle 99"/>
            <p:cNvSpPr/>
            <p:nvPr/>
          </p:nvSpPr>
          <p:spPr>
            <a:xfrm>
              <a:off x="1866046" y="5127237"/>
              <a:ext cx="1687809" cy="2428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Satisfaction score</a:t>
              </a:r>
            </a:p>
          </p:txBody>
        </p:sp>
        <p:sp>
          <p:nvSpPr>
            <p:cNvPr id="101" name="Rectangle 100"/>
            <p:cNvSpPr/>
            <p:nvPr/>
          </p:nvSpPr>
          <p:spPr>
            <a:xfrm>
              <a:off x="1866046" y="5414671"/>
              <a:ext cx="1687809" cy="24286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Chat disconnects</a:t>
              </a:r>
            </a:p>
          </p:txBody>
        </p:sp>
        <p:sp>
          <p:nvSpPr>
            <p:cNvPr id="102" name="Rectangle 101"/>
            <p:cNvSpPr/>
            <p:nvPr/>
          </p:nvSpPr>
          <p:spPr>
            <a:xfrm>
              <a:off x="1866046" y="5698557"/>
              <a:ext cx="1687809" cy="2428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Service level</a:t>
              </a:r>
            </a:p>
          </p:txBody>
        </p:sp>
        <p:sp>
          <p:nvSpPr>
            <p:cNvPr id="103" name="Rectangle 102"/>
            <p:cNvSpPr/>
            <p:nvPr/>
          </p:nvSpPr>
          <p:spPr>
            <a:xfrm>
              <a:off x="1866046" y="5983767"/>
              <a:ext cx="1687809" cy="24286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Average handling time</a:t>
              </a:r>
            </a:p>
          </p:txBody>
        </p:sp>
        <p:pic>
          <p:nvPicPr>
            <p:cNvPr id="104" name="Picture 103"/>
            <p:cNvPicPr>
              <a:picLocks noChangeAspect="1"/>
            </p:cNvPicPr>
            <p:nvPr/>
          </p:nvPicPr>
          <p:blipFill rotWithShape="1">
            <a:blip r:embed="rId6"/>
            <a:srcRect l="30899" t="21608" r="30899" b="32071"/>
            <a:stretch/>
          </p:blipFill>
          <p:spPr>
            <a:xfrm>
              <a:off x="1549288" y="5974526"/>
              <a:ext cx="188282" cy="266161"/>
            </a:xfrm>
            <a:prstGeom prst="rect">
              <a:avLst/>
            </a:prstGeom>
          </p:spPr>
        </p:pic>
        <p:pic>
          <p:nvPicPr>
            <p:cNvPr id="105" name="Picture 104"/>
            <p:cNvPicPr>
              <a:picLocks noChangeAspect="1"/>
            </p:cNvPicPr>
            <p:nvPr/>
          </p:nvPicPr>
          <p:blipFill>
            <a:blip r:embed="rId7"/>
            <a:stretch>
              <a:fillRect/>
            </a:stretch>
          </p:blipFill>
          <p:spPr>
            <a:xfrm>
              <a:off x="1505948" y="4274543"/>
              <a:ext cx="274963" cy="183308"/>
            </a:xfrm>
            <a:prstGeom prst="rect">
              <a:avLst/>
            </a:prstGeom>
          </p:spPr>
        </p:pic>
        <p:pic>
          <p:nvPicPr>
            <p:cNvPr id="106" name="Picture 105"/>
            <p:cNvPicPr>
              <a:picLocks noChangeAspect="1"/>
            </p:cNvPicPr>
            <p:nvPr/>
          </p:nvPicPr>
          <p:blipFill rotWithShape="1">
            <a:blip r:embed="rId8"/>
            <a:srcRect l="31368" t="21296" r="25441" b="25442"/>
            <a:stretch/>
          </p:blipFill>
          <p:spPr>
            <a:xfrm>
              <a:off x="1546679" y="5414329"/>
              <a:ext cx="193501" cy="292576"/>
            </a:xfrm>
            <a:prstGeom prst="rect">
              <a:avLst/>
            </a:prstGeom>
          </p:spPr>
        </p:pic>
        <p:pic>
          <p:nvPicPr>
            <p:cNvPr id="107" name="Picture 106"/>
            <p:cNvPicPr>
              <a:picLocks noChangeAspect="1"/>
            </p:cNvPicPr>
            <p:nvPr/>
          </p:nvPicPr>
          <p:blipFill>
            <a:blip r:embed="rId9"/>
            <a:stretch>
              <a:fillRect/>
            </a:stretch>
          </p:blipFill>
          <p:spPr>
            <a:xfrm>
              <a:off x="1523643" y="4824010"/>
              <a:ext cx="239573" cy="187493"/>
            </a:xfrm>
            <a:prstGeom prst="rect">
              <a:avLst/>
            </a:prstGeom>
          </p:spPr>
        </p:pic>
        <p:pic>
          <p:nvPicPr>
            <p:cNvPr id="108" name="Picture 107"/>
            <p:cNvPicPr>
              <a:picLocks noChangeAspect="1"/>
            </p:cNvPicPr>
            <p:nvPr/>
          </p:nvPicPr>
          <p:blipFill rotWithShape="1">
            <a:blip r:embed="rId10"/>
            <a:srcRect t="7412" b="18127"/>
            <a:stretch/>
          </p:blipFill>
          <p:spPr>
            <a:xfrm>
              <a:off x="1515615" y="4531243"/>
              <a:ext cx="255628" cy="263123"/>
            </a:xfrm>
            <a:prstGeom prst="rect">
              <a:avLst/>
            </a:prstGeom>
          </p:spPr>
        </p:pic>
        <p:pic>
          <p:nvPicPr>
            <p:cNvPr id="109" name="Picture 108"/>
            <p:cNvPicPr>
              <a:picLocks noChangeAspect="1"/>
            </p:cNvPicPr>
            <p:nvPr/>
          </p:nvPicPr>
          <p:blipFill rotWithShape="1">
            <a:blip r:embed="rId11"/>
            <a:srcRect l="22047" t="22047" r="22047" b="36023"/>
            <a:stretch/>
          </p:blipFill>
          <p:spPr>
            <a:xfrm>
              <a:off x="1437392" y="5061978"/>
              <a:ext cx="412075" cy="346788"/>
            </a:xfrm>
            <a:prstGeom prst="rect">
              <a:avLst/>
            </a:prstGeom>
          </p:spPr>
        </p:pic>
      </p:grpSp>
      <p:pic>
        <p:nvPicPr>
          <p:cNvPr id="110" name="Picture 109"/>
          <p:cNvPicPr>
            <a:picLocks noChangeAspect="1"/>
          </p:cNvPicPr>
          <p:nvPr/>
        </p:nvPicPr>
        <p:blipFill>
          <a:blip r:embed="rId12"/>
          <a:stretch>
            <a:fillRect/>
          </a:stretch>
        </p:blipFill>
        <p:spPr>
          <a:xfrm>
            <a:off x="1632855" y="5636895"/>
            <a:ext cx="143041" cy="206147"/>
          </a:xfrm>
          <a:prstGeom prst="rect">
            <a:avLst/>
          </a:prstGeom>
        </p:spPr>
      </p:pic>
      <p:sp>
        <p:nvSpPr>
          <p:cNvPr id="111" name="Rectangle 110"/>
          <p:cNvSpPr/>
          <p:nvPr/>
        </p:nvSpPr>
        <p:spPr>
          <a:xfrm>
            <a:off x="6031687" y="3934591"/>
            <a:ext cx="81144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95879"/>
                </a:solidFill>
                <a:effectLst/>
                <a:uLnTx/>
                <a:uFillTx/>
                <a:latin typeface="Calibri" panose="020F0502020204030204"/>
                <a:ea typeface="+mn-ea"/>
                <a:cs typeface="+mn-cs"/>
              </a:rPr>
              <a:t>40%</a:t>
            </a:r>
          </a:p>
        </p:txBody>
      </p:sp>
      <p:pic>
        <p:nvPicPr>
          <p:cNvPr id="112" name="Picture 4" descr="Image result for chatbot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476" y="4019314"/>
            <a:ext cx="676564" cy="676564"/>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8353164" y="4751624"/>
            <a:ext cx="5870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latin typeface="Calibri" panose="020F0502020204030204"/>
              </a:rPr>
              <a:t>20</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sp>
        <p:nvSpPr>
          <p:cNvPr id="114" name="Right Arrow 113"/>
          <p:cNvSpPr/>
          <p:nvPr/>
        </p:nvSpPr>
        <p:spPr>
          <a:xfrm>
            <a:off x="9152936" y="4729648"/>
            <a:ext cx="1911144" cy="424657"/>
          </a:xfrm>
          <a:prstGeom prst="rightArrow">
            <a:avLst/>
          </a:prstGeom>
          <a:gradFill flip="none" rotWithShape="1">
            <a:gsLst>
              <a:gs pos="0">
                <a:srgbClr val="C00000"/>
              </a:gs>
              <a:gs pos="100000">
                <a:srgbClr val="00B0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Escalation rate </a:t>
            </a:r>
          </a:p>
        </p:txBody>
      </p:sp>
      <p:sp>
        <p:nvSpPr>
          <p:cNvPr id="115" name="TextBox 114"/>
          <p:cNvSpPr txBox="1"/>
          <p:nvPr/>
        </p:nvSpPr>
        <p:spPr>
          <a:xfrm>
            <a:off x="11105311" y="4736036"/>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Calibri" panose="020F0502020204030204"/>
                <a:ea typeface="+mn-ea"/>
                <a:cs typeface="+mn-cs"/>
              </a:rPr>
              <a:t>4.48%</a:t>
            </a:r>
          </a:p>
        </p:txBody>
      </p:sp>
    </p:spTree>
    <p:extLst>
      <p:ext uri="{BB962C8B-B14F-4D97-AF65-F5344CB8AC3E}">
        <p14:creationId xmlns:p14="http://schemas.microsoft.com/office/powerpoint/2010/main" val="2115221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1" name="Rectangle 20"/>
          <p:cNvSpPr/>
          <p:nvPr/>
        </p:nvSpPr>
        <p:spPr>
          <a:xfrm>
            <a:off x="0" y="905642"/>
            <a:ext cx="12192003" cy="2352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Social Insights Platform for Fashion Trends Spotting</a:t>
            </a:r>
          </a:p>
        </p:txBody>
      </p:sp>
      <p:sp>
        <p:nvSpPr>
          <p:cNvPr id="4" name="Rectangle 3">
            <a:extLst>
              <a:ext uri="{FF2B5EF4-FFF2-40B4-BE49-F238E27FC236}">
                <a16:creationId xmlns:a16="http://schemas.microsoft.com/office/drawing/2014/main" id="{8BFC7A89-2FD2-4CBD-9177-3E04391D768E}"/>
              </a:ext>
            </a:extLst>
          </p:cNvPr>
          <p:cNvSpPr/>
          <p:nvPr/>
        </p:nvSpPr>
        <p:spPr>
          <a:xfrm>
            <a:off x="260343" y="1671883"/>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97479664-823A-461D-85A5-1529611A3B1A}"/>
              </a:ext>
            </a:extLst>
          </p:cNvPr>
          <p:cNvSpPr/>
          <p:nvPr/>
        </p:nvSpPr>
        <p:spPr>
          <a:xfrm>
            <a:off x="260343" y="1550947"/>
            <a:ext cx="3588326" cy="143148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721DAFDB-813D-4CCF-BBE9-5126EF4DAD14}"/>
              </a:ext>
            </a:extLst>
          </p:cNvPr>
          <p:cNvSpPr/>
          <p:nvPr/>
        </p:nvSpPr>
        <p:spPr>
          <a:xfrm>
            <a:off x="303258" y="1846283"/>
            <a:ext cx="3499537" cy="1036566"/>
          </a:xfrm>
          <a:prstGeom prst="rect">
            <a:avLst/>
          </a:prstGeom>
        </p:spPr>
        <p:txBody>
          <a:bodyPr wrap="square">
            <a:spAutoFit/>
          </a:bodyPr>
          <a:lstStyle/>
          <a:p>
            <a:pPr>
              <a:lnSpc>
                <a:spcPct val="120000"/>
              </a:lnSpc>
            </a:pPr>
            <a:r>
              <a:rPr lang="en-US" sz="1300" dirty="0">
                <a:solidFill>
                  <a:prstClr val="black"/>
                </a:solidFill>
                <a:ea typeface="Segoe UI" panose="020B0502040204020203" pitchFamily="34" charset="0"/>
                <a:cs typeface="Segoe UI" panose="020B0502040204020203" pitchFamily="34" charset="0"/>
              </a:rPr>
              <a:t>Loyal consumers of the client’s cosmetics line was aging and the impression of the brand had been in steady decline among younger women for the past few years</a:t>
            </a:r>
          </a:p>
        </p:txBody>
      </p:sp>
      <p:sp>
        <p:nvSpPr>
          <p:cNvPr id="7" name="Rectangle 6">
            <a:extLst>
              <a:ext uri="{FF2B5EF4-FFF2-40B4-BE49-F238E27FC236}">
                <a16:creationId xmlns:a16="http://schemas.microsoft.com/office/drawing/2014/main" id="{F5E4051F-42E4-4629-8C8E-0DBED137AE23}"/>
              </a:ext>
            </a:extLst>
          </p:cNvPr>
          <p:cNvSpPr/>
          <p:nvPr/>
        </p:nvSpPr>
        <p:spPr>
          <a:xfrm>
            <a:off x="256518" y="1570141"/>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The “Before” State</a:t>
            </a:r>
          </a:p>
        </p:txBody>
      </p:sp>
      <p:sp>
        <p:nvSpPr>
          <p:cNvPr id="8" name="Rectangle 7">
            <a:extLst>
              <a:ext uri="{FF2B5EF4-FFF2-40B4-BE49-F238E27FC236}">
                <a16:creationId xmlns:a16="http://schemas.microsoft.com/office/drawing/2014/main" id="{02CA7B3D-8A8B-4285-AB1E-9253C7B49744}"/>
              </a:ext>
            </a:extLst>
          </p:cNvPr>
          <p:cNvSpPr/>
          <p:nvPr/>
        </p:nvSpPr>
        <p:spPr>
          <a:xfrm>
            <a:off x="8301385" y="1552179"/>
            <a:ext cx="3592151" cy="147674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2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D7B81510-2D55-4F5B-80CA-65AABF25A119}"/>
              </a:ext>
            </a:extLst>
          </p:cNvPr>
          <p:cNvSpPr/>
          <p:nvPr/>
        </p:nvSpPr>
        <p:spPr>
          <a:xfrm>
            <a:off x="113088" y="971157"/>
            <a:ext cx="1207891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The Problem:  </a:t>
            </a:r>
            <a:r>
              <a:rPr kumimoji="0" lang="en-US" sz="1600" b="0"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Understanding the make-up and personal care needs of the women in the 18-34 </a:t>
            </a:r>
            <a:r>
              <a:rPr lang="en-US" sz="1600" kern="0" dirty="0">
                <a:solidFill>
                  <a:srgbClr val="44546A"/>
                </a:solidFill>
                <a:ea typeface="Segoe UI" panose="020B0502040204020203" pitchFamily="34" charset="0"/>
                <a:cs typeface="Segoe UI" panose="020B0502040204020203" pitchFamily="34" charset="0"/>
              </a:rPr>
              <a:t>age range is critical in the cosmetics industry</a:t>
            </a:r>
            <a:endParaRPr kumimoji="0" lang="en-US" sz="1600" b="0"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D792F91D-066C-427F-92F7-4AC89C81E72C}"/>
              </a:ext>
            </a:extLst>
          </p:cNvPr>
          <p:cNvSpPr/>
          <p:nvPr/>
        </p:nvSpPr>
        <p:spPr>
          <a:xfrm>
            <a:off x="4255290" y="1671883"/>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133F7A02-CECF-4FA1-B630-03F1A40E9206}"/>
              </a:ext>
            </a:extLst>
          </p:cNvPr>
          <p:cNvSpPr/>
          <p:nvPr/>
        </p:nvSpPr>
        <p:spPr>
          <a:xfrm>
            <a:off x="4296083" y="1550582"/>
            <a:ext cx="3588326" cy="147834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32AE916C-E6F9-4132-AB29-9FCE00FB4B29}"/>
              </a:ext>
            </a:extLst>
          </p:cNvPr>
          <p:cNvSpPr/>
          <p:nvPr/>
        </p:nvSpPr>
        <p:spPr>
          <a:xfrm>
            <a:off x="4377477" y="1550581"/>
            <a:ext cx="2534636" cy="338554"/>
          </a:xfrm>
          <a:prstGeom prst="rect">
            <a:avLst/>
          </a:prstGeom>
        </p:spPr>
        <p:txBody>
          <a:bodyPr wrap="square">
            <a:spAutoFit/>
          </a:bodyPr>
          <a:lstStyle/>
          <a:p>
            <a:pPr lvl="0">
              <a:defRPr/>
            </a:pPr>
            <a:r>
              <a:rPr lang="en-US" sz="1600" b="1" kern="0" dirty="0">
                <a:solidFill>
                  <a:srgbClr val="44546A"/>
                </a:solidFill>
                <a:ea typeface="Segoe UI" panose="020B0502040204020203" pitchFamily="34" charset="0"/>
                <a:cs typeface="Segoe UI" panose="020B0502040204020203" pitchFamily="34" charset="0"/>
              </a:rPr>
              <a:t>LatentView Solution</a:t>
            </a:r>
          </a:p>
        </p:txBody>
      </p:sp>
      <p:sp>
        <p:nvSpPr>
          <p:cNvPr id="15" name="Rectangle 14">
            <a:extLst>
              <a:ext uri="{FF2B5EF4-FFF2-40B4-BE49-F238E27FC236}">
                <a16:creationId xmlns:a16="http://schemas.microsoft.com/office/drawing/2014/main" id="{FC048599-D9BB-4667-8B24-1395E6C8387D}"/>
              </a:ext>
            </a:extLst>
          </p:cNvPr>
          <p:cNvSpPr/>
          <p:nvPr/>
        </p:nvSpPr>
        <p:spPr>
          <a:xfrm>
            <a:off x="120389" y="460393"/>
            <a:ext cx="4215201"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Leading US Cosmetics Company</a:t>
            </a:r>
          </a:p>
        </p:txBody>
      </p:sp>
      <p:sp>
        <p:nvSpPr>
          <p:cNvPr id="16" name="Rectangle 15">
            <a:extLst>
              <a:ext uri="{FF2B5EF4-FFF2-40B4-BE49-F238E27FC236}">
                <a16:creationId xmlns:a16="http://schemas.microsoft.com/office/drawing/2014/main" id="{94278F29-C1E9-4520-97CF-D680CD54EB40}"/>
              </a:ext>
            </a:extLst>
          </p:cNvPr>
          <p:cNvSpPr/>
          <p:nvPr/>
        </p:nvSpPr>
        <p:spPr>
          <a:xfrm>
            <a:off x="4377477" y="1789885"/>
            <a:ext cx="3569219" cy="1276632"/>
          </a:xfrm>
          <a:prstGeom prst="rect">
            <a:avLst/>
          </a:prstGeom>
        </p:spPr>
        <p:txBody>
          <a:bodyPr wrap="square">
            <a:spAutoFit/>
          </a:bodyPr>
          <a:lstStyle/>
          <a:p>
            <a:pPr>
              <a:lnSpc>
                <a:spcPct val="120000"/>
              </a:lnSpc>
            </a:pPr>
            <a:r>
              <a:rPr lang="en-US" sz="1300" noProof="1">
                <a:solidFill>
                  <a:prstClr val="black"/>
                </a:solidFill>
                <a:ea typeface="Segoe UI" panose="020B0502040204020203" pitchFamily="34" charset="0"/>
                <a:cs typeface="Segoe UI" panose="020B0502040204020203" pitchFamily="34" charset="0"/>
              </a:rPr>
              <a:t>Building a social insights platform to mine the rich data of the target demographic available in social media to spot trends, rate influencers, identify upcoming competitors, refine campaign messaging and understand drivers of purchase</a:t>
            </a:r>
          </a:p>
        </p:txBody>
      </p:sp>
      <p:pic>
        <p:nvPicPr>
          <p:cNvPr id="17" name="Picture 16">
            <a:extLst>
              <a:ext uri="{FF2B5EF4-FFF2-40B4-BE49-F238E27FC236}">
                <a16:creationId xmlns:a16="http://schemas.microsoft.com/office/drawing/2014/main" id="{FC15804F-1F83-4E97-A433-46BF8570FA74}"/>
              </a:ext>
            </a:extLst>
          </p:cNvPr>
          <p:cNvPicPr>
            <a:picLocks noChangeAspect="1"/>
          </p:cNvPicPr>
          <p:nvPr/>
        </p:nvPicPr>
        <p:blipFill>
          <a:blip r:embed="rId3"/>
          <a:stretch>
            <a:fillRect/>
          </a:stretch>
        </p:blipFill>
        <p:spPr>
          <a:xfrm>
            <a:off x="6738424" y="3387340"/>
            <a:ext cx="5155111" cy="2654686"/>
          </a:xfrm>
          <a:prstGeom prst="rect">
            <a:avLst/>
          </a:prstGeom>
        </p:spPr>
      </p:pic>
      <p:pic>
        <p:nvPicPr>
          <p:cNvPr id="18" name="Picture 17">
            <a:extLst>
              <a:ext uri="{FF2B5EF4-FFF2-40B4-BE49-F238E27FC236}">
                <a16:creationId xmlns:a16="http://schemas.microsoft.com/office/drawing/2014/main" id="{435B48E9-CBA3-4B65-839A-F32217687ABB}"/>
              </a:ext>
            </a:extLst>
          </p:cNvPr>
          <p:cNvPicPr>
            <a:picLocks noChangeAspect="1"/>
          </p:cNvPicPr>
          <p:nvPr/>
        </p:nvPicPr>
        <p:blipFill>
          <a:blip r:embed="rId4"/>
          <a:stretch>
            <a:fillRect/>
          </a:stretch>
        </p:blipFill>
        <p:spPr>
          <a:xfrm>
            <a:off x="256517" y="3384528"/>
            <a:ext cx="6025674" cy="2657498"/>
          </a:xfrm>
          <a:prstGeom prst="rect">
            <a:avLst/>
          </a:prstGeom>
        </p:spPr>
      </p:pic>
      <p:sp>
        <p:nvSpPr>
          <p:cNvPr id="19" name="Rectangle 18">
            <a:extLst>
              <a:ext uri="{FF2B5EF4-FFF2-40B4-BE49-F238E27FC236}">
                <a16:creationId xmlns:a16="http://schemas.microsoft.com/office/drawing/2014/main" id="{F5E4051F-42E4-4629-8C8E-0DBED137AE23}"/>
              </a:ext>
            </a:extLst>
          </p:cNvPr>
          <p:cNvSpPr/>
          <p:nvPr/>
        </p:nvSpPr>
        <p:spPr>
          <a:xfrm>
            <a:off x="8356621" y="1570141"/>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The “After” State</a:t>
            </a:r>
          </a:p>
        </p:txBody>
      </p:sp>
      <p:sp>
        <p:nvSpPr>
          <p:cNvPr id="20" name="Rectangle 19">
            <a:extLst>
              <a:ext uri="{FF2B5EF4-FFF2-40B4-BE49-F238E27FC236}">
                <a16:creationId xmlns:a16="http://schemas.microsoft.com/office/drawing/2014/main" id="{721DAFDB-813D-4CCF-BBE9-5126EF4DAD14}"/>
              </a:ext>
            </a:extLst>
          </p:cNvPr>
          <p:cNvSpPr/>
          <p:nvPr/>
        </p:nvSpPr>
        <p:spPr>
          <a:xfrm>
            <a:off x="8363672" y="1823491"/>
            <a:ext cx="3499537" cy="1052596"/>
          </a:xfrm>
          <a:prstGeom prst="rect">
            <a:avLst/>
          </a:prstGeom>
        </p:spPr>
        <p:txBody>
          <a:bodyPr wrap="square">
            <a:spAutoFit/>
          </a:bodyPr>
          <a:lstStyle/>
          <a:p>
            <a:pPr>
              <a:lnSpc>
                <a:spcPct val="120000"/>
              </a:lnSpc>
            </a:pPr>
            <a:r>
              <a:rPr lang="en-US" sz="1300" dirty="0">
                <a:solidFill>
                  <a:prstClr val="black"/>
                </a:solidFill>
                <a:ea typeface="Segoe UI" panose="020B0502040204020203" pitchFamily="34" charset="0"/>
                <a:cs typeface="Segoe UI" panose="020B0502040204020203" pitchFamily="34" charset="0"/>
              </a:rPr>
              <a:t>Ability to score trends that could become mainstream ahead of time helped the company to improve their product launch success rate by 5% in the first 6 months</a:t>
            </a:r>
          </a:p>
        </p:txBody>
      </p:sp>
    </p:spTree>
    <p:extLst>
      <p:ext uri="{BB962C8B-B14F-4D97-AF65-F5344CB8AC3E}">
        <p14:creationId xmlns:p14="http://schemas.microsoft.com/office/powerpoint/2010/main" val="3569758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68" name="Title 2">
            <a:extLst>
              <a:ext uri="{FF2B5EF4-FFF2-40B4-BE49-F238E27FC236}">
                <a16:creationId xmlns:a16="http://schemas.microsoft.com/office/drawing/2014/main" id="{37F11C54-1ED2-4CA8-B43E-370AC9F60A57}"/>
              </a:ext>
            </a:extLst>
          </p:cNvPr>
          <p:cNvSpPr>
            <a:spLocks noGrp="1"/>
          </p:cNvSpPr>
          <p:nvPr>
            <p:ph type="title"/>
          </p:nvPr>
        </p:nvSpPr>
        <p:spPr>
          <a:xfrm>
            <a:off x="199750" y="0"/>
            <a:ext cx="11992250" cy="540000"/>
          </a:xfrm>
        </p:spPr>
        <p:txBody>
          <a:bodyPr/>
          <a:lstStyle/>
          <a:p>
            <a:r>
              <a:rPr lang="en-IN" dirty="0"/>
              <a:t>Social Media based Demand </a:t>
            </a:r>
            <a:r>
              <a:rPr lang="en-IN"/>
              <a:t>Space Analysis to drive Product Innovation</a:t>
            </a:r>
            <a:endParaRPr lang="en-IN" dirty="0"/>
          </a:p>
        </p:txBody>
      </p:sp>
      <p:sp>
        <p:nvSpPr>
          <p:cNvPr id="116" name="Rectangle 115"/>
          <p:cNvSpPr/>
          <p:nvPr/>
        </p:nvSpPr>
        <p:spPr>
          <a:xfrm>
            <a:off x="-3" y="877808"/>
            <a:ext cx="12192003" cy="2313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 </a:t>
            </a:r>
          </a:p>
        </p:txBody>
      </p:sp>
      <p:sp>
        <p:nvSpPr>
          <p:cNvPr id="117" name="Rectangle 116"/>
          <p:cNvSpPr/>
          <p:nvPr/>
        </p:nvSpPr>
        <p:spPr>
          <a:xfrm>
            <a:off x="260339" y="166037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118" name="Rectangle 117"/>
          <p:cNvSpPr/>
          <p:nvPr/>
        </p:nvSpPr>
        <p:spPr>
          <a:xfrm>
            <a:off x="260339" y="153764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9" name="Rectangle 118"/>
          <p:cNvSpPr/>
          <p:nvPr/>
        </p:nvSpPr>
        <p:spPr>
          <a:xfrm>
            <a:off x="256514" y="1488002"/>
            <a:ext cx="2534636" cy="338554"/>
          </a:xfrm>
          <a:prstGeom prst="rect">
            <a:avLst/>
          </a:prstGeom>
        </p:spPr>
        <p:txBody>
          <a:bodyPr wrap="square">
            <a:spAutoFit/>
          </a:bodyPr>
          <a:lstStyle/>
          <a:p>
            <a:r>
              <a:rPr lang="en-US" sz="1600" b="1" dirty="0">
                <a:solidFill>
                  <a:srgbClr val="44546A"/>
                </a:solidFill>
              </a:rPr>
              <a:t>The “Before” State</a:t>
            </a:r>
          </a:p>
        </p:txBody>
      </p:sp>
      <p:sp>
        <p:nvSpPr>
          <p:cNvPr id="120" name="Rectangle 119"/>
          <p:cNvSpPr/>
          <p:nvPr/>
        </p:nvSpPr>
        <p:spPr>
          <a:xfrm>
            <a:off x="8301381" y="154067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121" name="Rectangle 120"/>
          <p:cNvSpPr/>
          <p:nvPr/>
        </p:nvSpPr>
        <p:spPr>
          <a:xfrm>
            <a:off x="231814" y="993126"/>
            <a:ext cx="12073275" cy="609842"/>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Our client wanted to understand the micro occasions that constitute a demand space in order to better evaluate product fit and understand required product innovation</a:t>
            </a:r>
            <a:endParaRPr lang="en-IN" sz="1600" dirty="0">
              <a:solidFill>
                <a:srgbClr val="44546A"/>
              </a:solidFill>
            </a:endParaRPr>
          </a:p>
          <a:p>
            <a:pPr>
              <a:lnSpc>
                <a:spcPct val="120000"/>
              </a:lnSpc>
            </a:pPr>
            <a:endParaRPr lang="en-US" sz="1600" dirty="0">
              <a:solidFill>
                <a:srgbClr val="44546A"/>
              </a:solidFill>
            </a:endParaRPr>
          </a:p>
        </p:txBody>
      </p:sp>
      <p:sp>
        <p:nvSpPr>
          <p:cNvPr id="122" name="Rectangle 121"/>
          <p:cNvSpPr/>
          <p:nvPr/>
        </p:nvSpPr>
        <p:spPr>
          <a:xfrm>
            <a:off x="4255286" y="166037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123" name="Rectangle 122"/>
          <p:cNvSpPr/>
          <p:nvPr/>
        </p:nvSpPr>
        <p:spPr>
          <a:xfrm>
            <a:off x="4296079" y="1539076"/>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4" name="Rectangle 123"/>
          <p:cNvSpPr/>
          <p:nvPr/>
        </p:nvSpPr>
        <p:spPr>
          <a:xfrm>
            <a:off x="4295489" y="1728554"/>
            <a:ext cx="3682922" cy="1384995"/>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Social media data was analysed to identify</a:t>
            </a:r>
          </a:p>
          <a:p>
            <a:pPr>
              <a:lnSpc>
                <a:spcPct val="120000"/>
              </a:lnSpc>
            </a:pPr>
            <a:r>
              <a:rPr lang="en-US" sz="1400" dirty="0">
                <a:solidFill>
                  <a:prstClr val="black"/>
                </a:solidFill>
                <a:ea typeface="Verdana" panose="020B0604030504040204" pitchFamily="34" charset="0"/>
                <a:cs typeface="Verdana" panose="020B0604030504040204" pitchFamily="34" charset="0"/>
              </a:rPr>
              <a:t>the ‘best’ micro occasions in terms of product fit, popularity &amp; Brand Fit along with their Emotional, Functional &amp; Technical characteristics across demand spaces</a:t>
            </a:r>
          </a:p>
        </p:txBody>
      </p:sp>
      <p:sp>
        <p:nvSpPr>
          <p:cNvPr id="125" name="Rectangle 124"/>
          <p:cNvSpPr/>
          <p:nvPr/>
        </p:nvSpPr>
        <p:spPr>
          <a:xfrm>
            <a:off x="4295489" y="1488002"/>
            <a:ext cx="2131840" cy="338554"/>
          </a:xfrm>
          <a:prstGeom prst="rect">
            <a:avLst/>
          </a:prstGeom>
        </p:spPr>
        <p:txBody>
          <a:bodyPr wrap="square">
            <a:spAutoFit/>
          </a:bodyPr>
          <a:lstStyle/>
          <a:p>
            <a:r>
              <a:rPr lang="en-US" sz="1600" b="1" dirty="0">
                <a:solidFill>
                  <a:srgbClr val="44546A"/>
                </a:solidFill>
              </a:rPr>
              <a:t>LatentView Solution</a:t>
            </a:r>
          </a:p>
        </p:txBody>
      </p:sp>
      <p:sp>
        <p:nvSpPr>
          <p:cNvPr id="126" name="Rectangle 125"/>
          <p:cNvSpPr/>
          <p:nvPr/>
        </p:nvSpPr>
        <p:spPr>
          <a:xfrm>
            <a:off x="8313149" y="1488002"/>
            <a:ext cx="2534636" cy="338554"/>
          </a:xfrm>
          <a:prstGeom prst="rect">
            <a:avLst/>
          </a:prstGeom>
        </p:spPr>
        <p:txBody>
          <a:bodyPr wrap="square">
            <a:spAutoFit/>
          </a:bodyPr>
          <a:lstStyle/>
          <a:p>
            <a:r>
              <a:rPr lang="en-US" sz="1600" b="1" dirty="0">
                <a:solidFill>
                  <a:srgbClr val="44546A"/>
                </a:solidFill>
              </a:rPr>
              <a:t>The “After” State</a:t>
            </a:r>
          </a:p>
        </p:txBody>
      </p:sp>
      <p:sp>
        <p:nvSpPr>
          <p:cNvPr id="127" name="Rectangle 126"/>
          <p:cNvSpPr/>
          <p:nvPr/>
        </p:nvSpPr>
        <p:spPr>
          <a:xfrm>
            <a:off x="237850" y="387854"/>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US based Food Manufacturer</a:t>
            </a:r>
          </a:p>
        </p:txBody>
      </p:sp>
      <p:sp>
        <p:nvSpPr>
          <p:cNvPr id="128" name="Rectangle 127">
            <a:extLst>
              <a:ext uri="{FF2B5EF4-FFF2-40B4-BE49-F238E27FC236}">
                <a16:creationId xmlns:a16="http://schemas.microsoft.com/office/drawing/2014/main" id="{04BCB723-A037-49E4-9970-458BA48AE00F}"/>
              </a:ext>
            </a:extLst>
          </p:cNvPr>
          <p:cNvSpPr/>
          <p:nvPr/>
        </p:nvSpPr>
        <p:spPr>
          <a:xfrm>
            <a:off x="268012" y="1743983"/>
            <a:ext cx="3664304" cy="1126462"/>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Products were designed based on Demand Spaces. Demand spaces were analysed using limited survey data leading to limited insights across demand spaces</a:t>
            </a:r>
            <a:endParaRPr lang="en-US" sz="1400" dirty="0">
              <a:solidFill>
                <a:prstClr val="black"/>
              </a:solidFill>
              <a:ea typeface="Verdana" panose="020B0604030504040204" pitchFamily="34" charset="0"/>
              <a:cs typeface="Verdana" panose="020B0604030504040204" pitchFamily="34" charset="0"/>
            </a:endParaRPr>
          </a:p>
        </p:txBody>
      </p:sp>
      <p:sp>
        <p:nvSpPr>
          <p:cNvPr id="129" name="Rectangle 128">
            <a:extLst>
              <a:ext uri="{FF2B5EF4-FFF2-40B4-BE49-F238E27FC236}">
                <a16:creationId xmlns:a16="http://schemas.microsoft.com/office/drawing/2014/main" id="{437F1DBA-733A-4F22-B570-3F6D60559C20}"/>
              </a:ext>
            </a:extLst>
          </p:cNvPr>
          <p:cNvSpPr/>
          <p:nvPr/>
        </p:nvSpPr>
        <p:spPr>
          <a:xfrm>
            <a:off x="8301381" y="1811653"/>
            <a:ext cx="3664304" cy="609398"/>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Micro Occasion analysis was used to formulate new products in LATAM region by the client</a:t>
            </a:r>
            <a:endParaRPr lang="en-US" sz="1400" dirty="0">
              <a:solidFill>
                <a:prstClr val="black"/>
              </a:solidFill>
              <a:ea typeface="Verdana" panose="020B0604030504040204" pitchFamily="34" charset="0"/>
              <a:cs typeface="Verdana" panose="020B0604030504040204" pitchFamily="34" charset="0"/>
            </a:endParaRPr>
          </a:p>
        </p:txBody>
      </p:sp>
      <p:sp>
        <p:nvSpPr>
          <p:cNvPr id="130" name="TextBox 129">
            <a:extLst>
              <a:ext uri="{FF2B5EF4-FFF2-40B4-BE49-F238E27FC236}">
                <a16:creationId xmlns:a16="http://schemas.microsoft.com/office/drawing/2014/main" id="{45F7EADA-0BC2-4BE9-AE9A-8CE3033809FC}"/>
              </a:ext>
            </a:extLst>
          </p:cNvPr>
          <p:cNvSpPr txBox="1"/>
          <p:nvPr/>
        </p:nvSpPr>
        <p:spPr>
          <a:xfrm>
            <a:off x="4132249" y="3315840"/>
            <a:ext cx="3545000" cy="326194"/>
          </a:xfrm>
          <a:prstGeom prst="rect">
            <a:avLst/>
          </a:prstGeom>
          <a:solidFill>
            <a:schemeClr val="tx2"/>
          </a:solidFill>
        </p:spPr>
        <p:txBody>
          <a:bodyPr wrap="square" rtlCol="0">
            <a:spAutoFit/>
          </a:bodyPr>
          <a:lstStyle/>
          <a:p>
            <a:pPr lvl="0" algn="ctr" defTabSz="488950">
              <a:lnSpc>
                <a:spcPct val="150000"/>
              </a:lnSpc>
              <a:spcBef>
                <a:spcPct val="0"/>
              </a:spcBef>
              <a:spcAft>
                <a:spcPct val="3500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 IDENTIFY MICRO OCCASIONS FROM DEMAND SPACE</a:t>
            </a:r>
          </a:p>
        </p:txBody>
      </p:sp>
      <p:sp>
        <p:nvSpPr>
          <p:cNvPr id="131" name="TextBox 130">
            <a:extLst>
              <a:ext uri="{FF2B5EF4-FFF2-40B4-BE49-F238E27FC236}">
                <a16:creationId xmlns:a16="http://schemas.microsoft.com/office/drawing/2014/main" id="{3DE0B05B-EAA1-42D3-A75D-27F8DAD16791}"/>
              </a:ext>
            </a:extLst>
          </p:cNvPr>
          <p:cNvSpPr txBox="1"/>
          <p:nvPr/>
        </p:nvSpPr>
        <p:spPr>
          <a:xfrm>
            <a:off x="8852865" y="3335406"/>
            <a:ext cx="3032964" cy="323165"/>
          </a:xfrm>
          <a:prstGeom prst="rect">
            <a:avLst/>
          </a:prstGeom>
          <a:solidFill>
            <a:schemeClr val="tx2"/>
          </a:solidFill>
        </p:spPr>
        <p:txBody>
          <a:bodyPr wrap="square" rtlCol="0">
            <a:spAutoFit/>
          </a:bodyPr>
          <a:lstStyle/>
          <a:p>
            <a:pPr lvl="0" algn="ctr" defTabSz="488950">
              <a:lnSpc>
                <a:spcPct val="150000"/>
              </a:lnSpc>
              <a:spcBef>
                <a:spcPct val="0"/>
              </a:spcBef>
              <a:spcAft>
                <a:spcPct val="3500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DEEP DIVE INTO MICRO OCCASIONS</a:t>
            </a:r>
          </a:p>
        </p:txBody>
      </p:sp>
      <p:sp>
        <p:nvSpPr>
          <p:cNvPr id="132" name="TextBox 131">
            <a:extLst>
              <a:ext uri="{FF2B5EF4-FFF2-40B4-BE49-F238E27FC236}">
                <a16:creationId xmlns:a16="http://schemas.microsoft.com/office/drawing/2014/main" id="{47332E40-1912-4CB3-B9C5-29D69A4FF86B}"/>
              </a:ext>
            </a:extLst>
          </p:cNvPr>
          <p:cNvSpPr txBox="1"/>
          <p:nvPr/>
        </p:nvSpPr>
        <p:spPr>
          <a:xfrm>
            <a:off x="641368" y="3345730"/>
            <a:ext cx="2757240" cy="323165"/>
          </a:xfrm>
          <a:prstGeom prst="rect">
            <a:avLst/>
          </a:prstGeom>
          <a:solidFill>
            <a:schemeClr val="tx2"/>
          </a:solidFill>
        </p:spPr>
        <p:txBody>
          <a:bodyPr wrap="square" rtlCol="0">
            <a:spAutoFit/>
          </a:bodyPr>
          <a:lstStyle/>
          <a:p>
            <a:pPr lvl="0" algn="ctr" defTabSz="488950">
              <a:lnSpc>
                <a:spcPct val="150000"/>
              </a:lnSpc>
              <a:spcBef>
                <a:spcPct val="0"/>
              </a:spcBef>
              <a:spcAft>
                <a:spcPct val="3500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EXISTING DEMAND SPACE VIEW</a:t>
            </a:r>
          </a:p>
        </p:txBody>
      </p:sp>
      <p:grpSp>
        <p:nvGrpSpPr>
          <p:cNvPr id="133" name="Group 132">
            <a:extLst>
              <a:ext uri="{FF2B5EF4-FFF2-40B4-BE49-F238E27FC236}">
                <a16:creationId xmlns:a16="http://schemas.microsoft.com/office/drawing/2014/main" id="{74524FFC-CBBA-4B30-9E49-07D8ED0FDD23}"/>
              </a:ext>
            </a:extLst>
          </p:cNvPr>
          <p:cNvGrpSpPr/>
          <p:nvPr/>
        </p:nvGrpSpPr>
        <p:grpSpPr>
          <a:xfrm>
            <a:off x="8976986" y="3835058"/>
            <a:ext cx="3150656" cy="1146326"/>
            <a:chOff x="488300" y="1957279"/>
            <a:chExt cx="3150656" cy="1146326"/>
          </a:xfrm>
        </p:grpSpPr>
        <p:sp>
          <p:nvSpPr>
            <p:cNvPr id="134" name="Rectangle 1436">
              <a:extLst>
                <a:ext uri="{FF2B5EF4-FFF2-40B4-BE49-F238E27FC236}">
                  <a16:creationId xmlns:a16="http://schemas.microsoft.com/office/drawing/2014/main" id="{921C3FBC-58B0-4B9E-A10B-D02414FC8816}"/>
                </a:ext>
              </a:extLst>
            </p:cNvPr>
            <p:cNvSpPr>
              <a:spLocks noChangeArrowheads="1"/>
            </p:cNvSpPr>
            <p:nvPr/>
          </p:nvSpPr>
          <p:spPr bwMode="auto">
            <a:xfrm>
              <a:off x="706312" y="1957279"/>
              <a:ext cx="2690831" cy="369332"/>
            </a:xfrm>
            <a:prstGeom prst="rect">
              <a:avLst/>
            </a:prstGeom>
            <a:extLst/>
          </p:spPr>
          <p:txBody>
            <a:bodyPr vert="horz" lIns="91440" tIns="45720" rIns="91440" bIns="45720" rtlCol="0">
              <a:spAutoFit/>
            </a:bodyPr>
            <a:lstStyle/>
            <a:p>
              <a:pPr>
                <a:buFont typeface="Arial" pitchFamily="34" charset="0"/>
                <a:buNone/>
              </a:pPr>
              <a:r>
                <a:rPr lang="en-US" b="1" dirty="0">
                  <a:solidFill>
                    <a:srgbClr val="273339"/>
                  </a:solidFill>
                </a:rPr>
                <a:t>‘Superfood’ Cereal </a:t>
              </a:r>
            </a:p>
          </p:txBody>
        </p:sp>
        <p:sp>
          <p:nvSpPr>
            <p:cNvPr id="135" name="Content Placeholder 2">
              <a:extLst>
                <a:ext uri="{FF2B5EF4-FFF2-40B4-BE49-F238E27FC236}">
                  <a16:creationId xmlns:a16="http://schemas.microsoft.com/office/drawing/2014/main" id="{C7525A5F-F1BD-4AB0-A721-D9E7F49FCEEC}"/>
                </a:ext>
              </a:extLst>
            </p:cNvPr>
            <p:cNvSpPr txBox="1">
              <a:spLocks/>
            </p:cNvSpPr>
            <p:nvPr/>
          </p:nvSpPr>
          <p:spPr>
            <a:xfrm>
              <a:off x="706312" y="2272608"/>
              <a:ext cx="2932644" cy="830997"/>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spcBef>
                  <a:spcPts val="0"/>
                </a:spcBef>
                <a:buNone/>
              </a:pPr>
              <a:r>
                <a:rPr lang="en-US" sz="1200" i="1" dirty="0"/>
                <a:t>Including superfoods like chia seeds, flax seeds ,acai berry into cereals as well as cereal bars would change the outlook of cereals for the consumers. </a:t>
              </a:r>
              <a:r>
                <a:rPr lang="en-US" sz="1200" i="1" dirty="0">
                  <a:solidFill>
                    <a:schemeClr val="bg2"/>
                  </a:solidFill>
                </a:rPr>
                <a:t>.</a:t>
              </a:r>
            </a:p>
          </p:txBody>
        </p:sp>
        <p:sp>
          <p:nvSpPr>
            <p:cNvPr id="136" name="Rectangle 135">
              <a:extLst>
                <a:ext uri="{FF2B5EF4-FFF2-40B4-BE49-F238E27FC236}">
                  <a16:creationId xmlns:a16="http://schemas.microsoft.com/office/drawing/2014/main" id="{D08C9342-5A69-4F48-AB09-57186FA9C61E}"/>
                </a:ext>
              </a:extLst>
            </p:cNvPr>
            <p:cNvSpPr/>
            <p:nvPr/>
          </p:nvSpPr>
          <p:spPr>
            <a:xfrm>
              <a:off x="488300" y="1957279"/>
              <a:ext cx="112211" cy="961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7" name="Picture 6" descr="https://markstengler.com/wp-content/uploads/2015/12/Flaxseed-to-Treat-Hot-Flashes.jpg">
            <a:extLst>
              <a:ext uri="{FF2B5EF4-FFF2-40B4-BE49-F238E27FC236}">
                <a16:creationId xmlns:a16="http://schemas.microsoft.com/office/drawing/2014/main" id="{7819B88F-C7AE-45B2-9C53-2852F22DC33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96554" y="4176517"/>
            <a:ext cx="1025180" cy="53467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 Placeholder 8">
            <a:extLst>
              <a:ext uri="{FF2B5EF4-FFF2-40B4-BE49-F238E27FC236}">
                <a16:creationId xmlns:a16="http://schemas.microsoft.com/office/drawing/2014/main" id="{D15B0A18-3EA6-4AFC-936D-2D0F14BF2A1A}"/>
              </a:ext>
            </a:extLst>
          </p:cNvPr>
          <p:cNvSpPr txBox="1">
            <a:spLocks/>
          </p:cNvSpPr>
          <p:nvPr/>
        </p:nvSpPr>
        <p:spPr>
          <a:xfrm>
            <a:off x="3494605" y="4609534"/>
            <a:ext cx="2596896" cy="4318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200" kern="1200">
                <a:solidFill>
                  <a:srgbClr val="324D5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latin typeface="Segoe UI" panose="020B0502040204020203" pitchFamily="34" charset="0"/>
                <a:cs typeface="Segoe UI" panose="020B0502040204020203" pitchFamily="34" charset="0"/>
              </a:rPr>
              <a:t>Smooth</a:t>
            </a:r>
          </a:p>
        </p:txBody>
      </p:sp>
      <p:sp>
        <p:nvSpPr>
          <p:cNvPr id="139" name="Text Placeholder 1">
            <a:extLst>
              <a:ext uri="{FF2B5EF4-FFF2-40B4-BE49-F238E27FC236}">
                <a16:creationId xmlns:a16="http://schemas.microsoft.com/office/drawing/2014/main" id="{67E4D515-9A8D-4872-9F3D-675C997C0376}"/>
              </a:ext>
            </a:extLst>
          </p:cNvPr>
          <p:cNvSpPr txBox="1">
            <a:spLocks/>
          </p:cNvSpPr>
          <p:nvPr/>
        </p:nvSpPr>
        <p:spPr>
          <a:xfrm>
            <a:off x="5688314" y="4618832"/>
            <a:ext cx="2596896" cy="4318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200" kern="1200">
                <a:solidFill>
                  <a:srgbClr val="324D5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latin typeface="Segoe UI" panose="020B0502040204020203" pitchFamily="34" charset="0"/>
                <a:ea typeface="Segoe UI" panose="020B0502040204020203" pitchFamily="34" charset="0"/>
                <a:cs typeface="Segoe UI" panose="020B0502040204020203" pitchFamily="34" charset="0"/>
              </a:rPr>
              <a:t>Super Chia</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pic>
        <p:nvPicPr>
          <p:cNvPr id="140" name="Picture 139">
            <a:extLst>
              <a:ext uri="{FF2B5EF4-FFF2-40B4-BE49-F238E27FC236}">
                <a16:creationId xmlns:a16="http://schemas.microsoft.com/office/drawing/2014/main" id="{D5B73B26-2724-4447-A30A-23FCD39BC0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57591" y="3906271"/>
            <a:ext cx="870924" cy="793135"/>
          </a:xfrm>
          <a:prstGeom prst="rect">
            <a:avLst/>
          </a:prstGeom>
        </p:spPr>
      </p:pic>
      <p:pic>
        <p:nvPicPr>
          <p:cNvPr id="141" name="Picture 140">
            <a:extLst>
              <a:ext uri="{FF2B5EF4-FFF2-40B4-BE49-F238E27FC236}">
                <a16:creationId xmlns:a16="http://schemas.microsoft.com/office/drawing/2014/main" id="{C4050E58-1723-423E-93EC-881DE444CA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86475" y="3898725"/>
            <a:ext cx="815488" cy="744429"/>
          </a:xfrm>
          <a:prstGeom prst="rect">
            <a:avLst/>
          </a:prstGeom>
        </p:spPr>
      </p:pic>
      <p:sp>
        <p:nvSpPr>
          <p:cNvPr id="142" name="Rectangle 141">
            <a:extLst>
              <a:ext uri="{FF2B5EF4-FFF2-40B4-BE49-F238E27FC236}">
                <a16:creationId xmlns:a16="http://schemas.microsoft.com/office/drawing/2014/main" id="{32DCEDEC-0C61-483C-8CCC-96C29D928CC4}"/>
              </a:ext>
            </a:extLst>
          </p:cNvPr>
          <p:cNvSpPr/>
          <p:nvPr/>
        </p:nvSpPr>
        <p:spPr>
          <a:xfrm>
            <a:off x="4761691" y="6197718"/>
            <a:ext cx="2487412" cy="276999"/>
          </a:xfrm>
          <a:prstGeom prst="rect">
            <a:avLst/>
          </a:prstGeom>
        </p:spPr>
        <p:txBody>
          <a:bodyPr wrap="none">
            <a:spAutoFit/>
          </a:bodyPr>
          <a:lstStyle/>
          <a:p>
            <a:pPr>
              <a:spcBef>
                <a:spcPct val="0"/>
              </a:spcBef>
            </a:pPr>
            <a:r>
              <a:rPr lang="en-US" sz="1200" b="1" spc="-96" dirty="0">
                <a:ln w="3175">
                  <a:noFill/>
                </a:ln>
                <a:latin typeface="Segoe UI" panose="020B0502040204020203" pitchFamily="34" charset="0"/>
                <a:ea typeface="Segoe UI" panose="020B0502040204020203" pitchFamily="34" charset="0"/>
                <a:cs typeface="Segoe UI" panose="020B0502040204020203" pitchFamily="34" charset="0"/>
              </a:rPr>
              <a:t>Gets me Going – Top Micro Occasions </a:t>
            </a:r>
          </a:p>
        </p:txBody>
      </p:sp>
      <p:sp>
        <p:nvSpPr>
          <p:cNvPr id="143" name="Text Placeholder 2">
            <a:extLst>
              <a:ext uri="{FF2B5EF4-FFF2-40B4-BE49-F238E27FC236}">
                <a16:creationId xmlns:a16="http://schemas.microsoft.com/office/drawing/2014/main" id="{4F718995-1FA8-4999-A520-9CCA16591549}"/>
              </a:ext>
            </a:extLst>
          </p:cNvPr>
          <p:cNvSpPr txBox="1">
            <a:spLocks/>
          </p:cNvSpPr>
          <p:nvPr/>
        </p:nvSpPr>
        <p:spPr>
          <a:xfrm>
            <a:off x="5252946" y="4658308"/>
            <a:ext cx="1396673" cy="4318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200" kern="1200">
                <a:solidFill>
                  <a:srgbClr val="324D5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latin typeface="Segoe UI" panose="020B0502040204020203" pitchFamily="34" charset="0"/>
                <a:cs typeface="Segoe UI" panose="020B0502040204020203" pitchFamily="34" charset="0"/>
              </a:rPr>
              <a:t>Cereals with Benefits</a:t>
            </a:r>
          </a:p>
        </p:txBody>
      </p:sp>
      <p:pic>
        <p:nvPicPr>
          <p:cNvPr id="144" name="Picture 143">
            <a:extLst>
              <a:ext uri="{FF2B5EF4-FFF2-40B4-BE49-F238E27FC236}">
                <a16:creationId xmlns:a16="http://schemas.microsoft.com/office/drawing/2014/main" id="{B07066C1-9BBC-440C-9C6F-A736EE8EA8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68168" y="3918474"/>
            <a:ext cx="815488" cy="744429"/>
          </a:xfrm>
          <a:prstGeom prst="rect">
            <a:avLst/>
          </a:prstGeom>
        </p:spPr>
      </p:pic>
      <p:sp>
        <p:nvSpPr>
          <p:cNvPr id="145" name="Text Placeholder 8">
            <a:extLst>
              <a:ext uri="{FF2B5EF4-FFF2-40B4-BE49-F238E27FC236}">
                <a16:creationId xmlns:a16="http://schemas.microsoft.com/office/drawing/2014/main" id="{05139078-763C-4027-B894-B30149D930B6}"/>
              </a:ext>
            </a:extLst>
          </p:cNvPr>
          <p:cNvSpPr txBox="1">
            <a:spLocks/>
          </p:cNvSpPr>
          <p:nvPr/>
        </p:nvSpPr>
        <p:spPr>
          <a:xfrm>
            <a:off x="3930377" y="5755310"/>
            <a:ext cx="2596896" cy="4318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200" kern="1200">
                <a:solidFill>
                  <a:srgbClr val="324D5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b="1" dirty="0">
                <a:latin typeface="Segoe UI" panose="020B0502040204020203" pitchFamily="34" charset="0"/>
                <a:ea typeface="Segoe UI" panose="020B0502040204020203" pitchFamily="34" charset="0"/>
                <a:cs typeface="Segoe UI" panose="020B0502040204020203" pitchFamily="34" charset="0"/>
              </a:rPr>
              <a:t>Always Almonds </a:t>
            </a:r>
            <a:endParaRPr lang="en-US" sz="1050" dirty="0">
              <a:latin typeface="Segoe UI" panose="020B0502040204020203" pitchFamily="34" charset="0"/>
              <a:ea typeface="Segoe UI" panose="020B0502040204020203" pitchFamily="34" charset="0"/>
              <a:cs typeface="Segoe UI" panose="020B0502040204020203" pitchFamily="34" charset="0"/>
            </a:endParaRPr>
          </a:p>
        </p:txBody>
      </p:sp>
      <p:sp>
        <p:nvSpPr>
          <p:cNvPr id="146" name="Text Placeholder 2">
            <a:extLst>
              <a:ext uri="{FF2B5EF4-FFF2-40B4-BE49-F238E27FC236}">
                <a16:creationId xmlns:a16="http://schemas.microsoft.com/office/drawing/2014/main" id="{C5181EC5-0037-464D-AD7A-66D60859694D}"/>
              </a:ext>
            </a:extLst>
          </p:cNvPr>
          <p:cNvSpPr txBox="1">
            <a:spLocks/>
          </p:cNvSpPr>
          <p:nvPr/>
        </p:nvSpPr>
        <p:spPr>
          <a:xfrm>
            <a:off x="5348268" y="5754709"/>
            <a:ext cx="2596896" cy="4318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200" kern="1200">
                <a:solidFill>
                  <a:srgbClr val="324D5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latin typeface="Segoe UI" panose="020B0502040204020203" pitchFamily="34" charset="0"/>
                <a:ea typeface="Segoe UI" panose="020B0502040204020203" pitchFamily="34" charset="0"/>
                <a:cs typeface="Segoe UI" panose="020B0502040204020203" pitchFamily="34" charset="0"/>
              </a:rPr>
              <a:t>Prevention &gt; Cure</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pic>
        <p:nvPicPr>
          <p:cNvPr id="147" name="Picture 146">
            <a:extLst>
              <a:ext uri="{FF2B5EF4-FFF2-40B4-BE49-F238E27FC236}">
                <a16:creationId xmlns:a16="http://schemas.microsoft.com/office/drawing/2014/main" id="{39BF6E0D-F040-46C7-A36C-7C0FC807FCB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49863" y="5059919"/>
            <a:ext cx="871200" cy="793387"/>
          </a:xfrm>
          <a:prstGeom prst="rect">
            <a:avLst/>
          </a:prstGeom>
        </p:spPr>
      </p:pic>
      <p:pic>
        <p:nvPicPr>
          <p:cNvPr id="148" name="Picture 147">
            <a:extLst>
              <a:ext uri="{FF2B5EF4-FFF2-40B4-BE49-F238E27FC236}">
                <a16:creationId xmlns:a16="http://schemas.microsoft.com/office/drawing/2014/main" id="{CA9C15A0-5B74-42A8-8302-B8F29233A4A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10029" y="5059919"/>
            <a:ext cx="871200" cy="794335"/>
          </a:xfrm>
          <a:prstGeom prst="rect">
            <a:avLst/>
          </a:prstGeom>
        </p:spPr>
      </p:pic>
      <p:grpSp>
        <p:nvGrpSpPr>
          <p:cNvPr id="149" name="Group 148">
            <a:extLst>
              <a:ext uri="{FF2B5EF4-FFF2-40B4-BE49-F238E27FC236}">
                <a16:creationId xmlns:a16="http://schemas.microsoft.com/office/drawing/2014/main" id="{150FFCE5-DBCF-4F3F-8124-323CE04E9904}"/>
              </a:ext>
            </a:extLst>
          </p:cNvPr>
          <p:cNvGrpSpPr/>
          <p:nvPr/>
        </p:nvGrpSpPr>
        <p:grpSpPr>
          <a:xfrm>
            <a:off x="8137574" y="5115114"/>
            <a:ext cx="822090" cy="1038166"/>
            <a:chOff x="10966842" y="2549513"/>
            <a:chExt cx="1094202" cy="1519979"/>
          </a:xfrm>
        </p:grpSpPr>
        <p:pic>
          <p:nvPicPr>
            <p:cNvPr id="150" name="Picture 149">
              <a:extLst>
                <a:ext uri="{FF2B5EF4-FFF2-40B4-BE49-F238E27FC236}">
                  <a16:creationId xmlns:a16="http://schemas.microsoft.com/office/drawing/2014/main" id="{2C9045E3-E081-42D3-9E12-ED905519AD0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66842" y="2549513"/>
              <a:ext cx="1094202" cy="1519979"/>
            </a:xfrm>
            <a:prstGeom prst="rect">
              <a:avLst/>
            </a:prstGeom>
          </p:spPr>
        </p:pic>
        <p:pic>
          <p:nvPicPr>
            <p:cNvPr id="151" name="Picture 150">
              <a:extLst>
                <a:ext uri="{FF2B5EF4-FFF2-40B4-BE49-F238E27FC236}">
                  <a16:creationId xmlns:a16="http://schemas.microsoft.com/office/drawing/2014/main" id="{960E8C39-7703-4B5F-A279-55F2E87033F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1367915" y="2619808"/>
              <a:ext cx="250721" cy="185125"/>
            </a:xfrm>
            <a:prstGeom prst="rect">
              <a:avLst/>
            </a:prstGeom>
          </p:spPr>
        </p:pic>
      </p:grpSp>
      <p:grpSp>
        <p:nvGrpSpPr>
          <p:cNvPr id="152" name="Group 151">
            <a:extLst>
              <a:ext uri="{FF2B5EF4-FFF2-40B4-BE49-F238E27FC236}">
                <a16:creationId xmlns:a16="http://schemas.microsoft.com/office/drawing/2014/main" id="{890E67F9-B15E-475F-8C79-0437806ECB87}"/>
              </a:ext>
            </a:extLst>
          </p:cNvPr>
          <p:cNvGrpSpPr/>
          <p:nvPr/>
        </p:nvGrpSpPr>
        <p:grpSpPr>
          <a:xfrm>
            <a:off x="9001609" y="5072370"/>
            <a:ext cx="2979138" cy="1146326"/>
            <a:chOff x="8506551" y="3383692"/>
            <a:chExt cx="2979138" cy="1146326"/>
          </a:xfrm>
        </p:grpSpPr>
        <p:sp>
          <p:nvSpPr>
            <p:cNvPr id="153" name="Rectangle 1436">
              <a:extLst>
                <a:ext uri="{FF2B5EF4-FFF2-40B4-BE49-F238E27FC236}">
                  <a16:creationId xmlns:a16="http://schemas.microsoft.com/office/drawing/2014/main" id="{C5B0F39A-15CC-4F3E-9D97-547CCFFA5DB6}"/>
                </a:ext>
              </a:extLst>
            </p:cNvPr>
            <p:cNvSpPr>
              <a:spLocks noChangeArrowheads="1"/>
            </p:cNvSpPr>
            <p:nvPr/>
          </p:nvSpPr>
          <p:spPr bwMode="auto">
            <a:xfrm>
              <a:off x="8794858" y="3383692"/>
              <a:ext cx="2690831" cy="369332"/>
            </a:xfrm>
            <a:prstGeom prst="rect">
              <a:avLst/>
            </a:prstGeom>
            <a:extLst/>
          </p:spPr>
          <p:txBody>
            <a:bodyPr vert="horz" lIns="91440" tIns="45720" rIns="91440" bIns="45720" rtlCol="0">
              <a:spAutoFit/>
            </a:bodyPr>
            <a:lstStyle/>
            <a:p>
              <a:pPr algn="r">
                <a:buFont typeface="Arial" pitchFamily="34" charset="0"/>
                <a:buNone/>
              </a:pPr>
              <a:r>
                <a:rPr lang="en-US" b="1" dirty="0">
                  <a:solidFill>
                    <a:srgbClr val="273339"/>
                  </a:solidFill>
                </a:rPr>
                <a:t>Cereal based Smoothies</a:t>
              </a:r>
            </a:p>
          </p:txBody>
        </p:sp>
        <p:grpSp>
          <p:nvGrpSpPr>
            <p:cNvPr id="154" name="Group 153">
              <a:extLst>
                <a:ext uri="{FF2B5EF4-FFF2-40B4-BE49-F238E27FC236}">
                  <a16:creationId xmlns:a16="http://schemas.microsoft.com/office/drawing/2014/main" id="{07F25C41-0133-4630-BBA8-8ACE616DE49E}"/>
                </a:ext>
              </a:extLst>
            </p:cNvPr>
            <p:cNvGrpSpPr/>
            <p:nvPr/>
          </p:nvGrpSpPr>
          <p:grpSpPr>
            <a:xfrm>
              <a:off x="8506551" y="3488341"/>
              <a:ext cx="2979138" cy="1041677"/>
              <a:chOff x="8506551" y="3488341"/>
              <a:chExt cx="2979138" cy="1041677"/>
            </a:xfrm>
          </p:grpSpPr>
          <p:sp>
            <p:nvSpPr>
              <p:cNvPr id="155" name="Content Placeholder 2">
                <a:extLst>
                  <a:ext uri="{FF2B5EF4-FFF2-40B4-BE49-F238E27FC236}">
                    <a16:creationId xmlns:a16="http://schemas.microsoft.com/office/drawing/2014/main" id="{6393C27B-6D41-4728-90FE-790A77692B03}"/>
                  </a:ext>
                </a:extLst>
              </p:cNvPr>
              <p:cNvSpPr txBox="1">
                <a:spLocks/>
              </p:cNvSpPr>
              <p:nvPr/>
            </p:nvSpPr>
            <p:spPr>
              <a:xfrm>
                <a:off x="8553045" y="3699021"/>
                <a:ext cx="2932644" cy="830997"/>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r">
                  <a:spcBef>
                    <a:spcPts val="0"/>
                  </a:spcBef>
                  <a:buNone/>
                </a:pPr>
                <a:r>
                  <a:rPr lang="en-US" sz="1200" i="1" dirty="0"/>
                  <a:t>For people who prefer to have a light but energizing and filling breakfast, cereal based smoothies with goodness of fruits can prove to be a good alternative </a:t>
                </a:r>
                <a:endParaRPr lang="en-US" sz="1200" i="1" dirty="0">
                  <a:solidFill>
                    <a:schemeClr val="bg2"/>
                  </a:solidFill>
                </a:endParaRPr>
              </a:p>
            </p:txBody>
          </p:sp>
          <p:sp>
            <p:nvSpPr>
              <p:cNvPr id="156" name="Rectangle 155">
                <a:extLst>
                  <a:ext uri="{FF2B5EF4-FFF2-40B4-BE49-F238E27FC236}">
                    <a16:creationId xmlns:a16="http://schemas.microsoft.com/office/drawing/2014/main" id="{E90162D1-2094-4F50-9F76-D3E4B219B802}"/>
                  </a:ext>
                </a:extLst>
              </p:cNvPr>
              <p:cNvSpPr/>
              <p:nvPr/>
            </p:nvSpPr>
            <p:spPr>
              <a:xfrm>
                <a:off x="8506551" y="3488341"/>
                <a:ext cx="112211" cy="9616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2" name="Rectangle 181">
            <a:hlinkClick r:id="" action="ppaction://noaction"/>
            <a:extLst>
              <a:ext uri="{FF2B5EF4-FFF2-40B4-BE49-F238E27FC236}">
                <a16:creationId xmlns:a16="http://schemas.microsoft.com/office/drawing/2014/main" id="{84DA78F9-EF8B-4FF0-8CE1-EAD23E019CFC}"/>
              </a:ext>
            </a:extLst>
          </p:cNvPr>
          <p:cNvSpPr/>
          <p:nvPr/>
        </p:nvSpPr>
        <p:spPr>
          <a:xfrm>
            <a:off x="366488" y="3785021"/>
            <a:ext cx="1717505" cy="480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Segoe UI" panose="020B0502040204020203" pitchFamily="34" charset="0"/>
                <a:cs typeface="Segoe UI" panose="020B0502040204020203" pitchFamily="34" charset="0"/>
              </a:rPr>
              <a:t>Gets Me Going</a:t>
            </a:r>
          </a:p>
        </p:txBody>
      </p:sp>
      <p:pic>
        <p:nvPicPr>
          <p:cNvPr id="183" name="Picture 182">
            <a:hlinkClick r:id="" action="ppaction://noaction"/>
            <a:extLst>
              <a:ext uri="{FF2B5EF4-FFF2-40B4-BE49-F238E27FC236}">
                <a16:creationId xmlns:a16="http://schemas.microsoft.com/office/drawing/2014/main" id="{19258EAB-14F6-4D64-8A59-6AC45759B5C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4957" y="4210094"/>
            <a:ext cx="981145" cy="845415"/>
          </a:xfrm>
          <a:prstGeom prst="rect">
            <a:avLst/>
          </a:prstGeom>
        </p:spPr>
      </p:pic>
      <p:sp>
        <p:nvSpPr>
          <p:cNvPr id="184" name="Rectangle 183">
            <a:hlinkClick r:id="" action="ppaction://noaction"/>
            <a:extLst>
              <a:ext uri="{FF2B5EF4-FFF2-40B4-BE49-F238E27FC236}">
                <a16:creationId xmlns:a16="http://schemas.microsoft.com/office/drawing/2014/main" id="{E67C046A-6A10-43BB-A0D9-1D71AA07D835}"/>
              </a:ext>
            </a:extLst>
          </p:cNvPr>
          <p:cNvSpPr/>
          <p:nvPr/>
        </p:nvSpPr>
        <p:spPr>
          <a:xfrm>
            <a:off x="1862087" y="5103543"/>
            <a:ext cx="2150489" cy="581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200" b="1" dirty="0">
                <a:solidFill>
                  <a:schemeClr val="tx1"/>
                </a:solidFill>
                <a:latin typeface="Segoe UI" panose="020B0502040204020203" pitchFamily="34" charset="0"/>
                <a:cs typeface="Segoe UI" panose="020B0502040204020203" pitchFamily="34" charset="0"/>
              </a:rPr>
              <a:t>Healthy Refreshment</a:t>
            </a:r>
          </a:p>
        </p:txBody>
      </p:sp>
      <p:sp>
        <p:nvSpPr>
          <p:cNvPr id="185" name="Rectangle 184">
            <a:hlinkClick r:id="" action="ppaction://noaction"/>
            <a:extLst>
              <a:ext uri="{FF2B5EF4-FFF2-40B4-BE49-F238E27FC236}">
                <a16:creationId xmlns:a16="http://schemas.microsoft.com/office/drawing/2014/main" id="{38C43D35-B2C6-4703-BFC5-CB07CC273CE7}"/>
              </a:ext>
            </a:extLst>
          </p:cNvPr>
          <p:cNvSpPr/>
          <p:nvPr/>
        </p:nvSpPr>
        <p:spPr>
          <a:xfrm>
            <a:off x="100019" y="4889505"/>
            <a:ext cx="228600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Segoe UI" panose="020B0502040204020203" pitchFamily="34" charset="0"/>
                <a:cs typeface="Segoe UI" panose="020B0502040204020203" pitchFamily="34" charset="0"/>
              </a:rPr>
              <a:t>Ritual</a:t>
            </a:r>
            <a:r>
              <a:rPr lang="en-IN" b="1" dirty="0">
                <a:solidFill>
                  <a:schemeClr val="tx1">
                    <a:lumMod val="85000"/>
                    <a:lumOff val="15000"/>
                  </a:schemeClr>
                </a:solidFill>
                <a:latin typeface="Segoe UI" panose="020B0502040204020203" pitchFamily="34" charset="0"/>
                <a:cs typeface="Segoe UI" panose="020B0502040204020203" pitchFamily="34" charset="0"/>
              </a:rPr>
              <a:t> </a:t>
            </a:r>
            <a:r>
              <a:rPr lang="en-IN" sz="1200" b="1" dirty="0">
                <a:solidFill>
                  <a:schemeClr val="tx1"/>
                </a:solidFill>
                <a:latin typeface="Segoe UI" panose="020B0502040204020203" pitchFamily="34" charset="0"/>
                <a:cs typeface="Segoe UI" panose="020B0502040204020203" pitchFamily="34" charset="0"/>
              </a:rPr>
              <a:t>Moment</a:t>
            </a:r>
          </a:p>
        </p:txBody>
      </p:sp>
      <p:pic>
        <p:nvPicPr>
          <p:cNvPr id="186" name="Picture 185">
            <a:hlinkClick r:id="" action="ppaction://noaction"/>
            <a:extLst>
              <a:ext uri="{FF2B5EF4-FFF2-40B4-BE49-F238E27FC236}">
                <a16:creationId xmlns:a16="http://schemas.microsoft.com/office/drawing/2014/main" id="{DE72AE49-9342-48F8-820D-990CA7F42338}"/>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733840" y="5354334"/>
            <a:ext cx="982800" cy="855115"/>
          </a:xfrm>
          <a:prstGeom prst="rect">
            <a:avLst/>
          </a:prstGeom>
        </p:spPr>
      </p:pic>
      <p:pic>
        <p:nvPicPr>
          <p:cNvPr id="187" name="Picture 186">
            <a:hlinkClick r:id="" action="ppaction://noaction"/>
            <a:extLst>
              <a:ext uri="{FF2B5EF4-FFF2-40B4-BE49-F238E27FC236}">
                <a16:creationId xmlns:a16="http://schemas.microsoft.com/office/drawing/2014/main" id="{201E38AB-40E5-4291-ABDF-D42B8286F44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313726" y="5351712"/>
            <a:ext cx="1032310" cy="860358"/>
          </a:xfrm>
          <a:prstGeom prst="rect">
            <a:avLst/>
          </a:prstGeom>
        </p:spPr>
      </p:pic>
      <p:pic>
        <p:nvPicPr>
          <p:cNvPr id="188" name="Picture 187">
            <a:hlinkClick r:id="" action="ppaction://noaction"/>
            <a:extLst>
              <a:ext uri="{FF2B5EF4-FFF2-40B4-BE49-F238E27FC236}">
                <a16:creationId xmlns:a16="http://schemas.microsoft.com/office/drawing/2014/main" id="{347A475A-C235-4AE5-9368-1B58006A5D6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360869" y="4203751"/>
            <a:ext cx="982800" cy="858101"/>
          </a:xfrm>
          <a:prstGeom prst="rect">
            <a:avLst/>
          </a:prstGeom>
        </p:spPr>
      </p:pic>
      <p:sp>
        <p:nvSpPr>
          <p:cNvPr id="189" name="Rectangle 188">
            <a:hlinkClick r:id="" action="ppaction://noaction"/>
            <a:extLst>
              <a:ext uri="{FF2B5EF4-FFF2-40B4-BE49-F238E27FC236}">
                <a16:creationId xmlns:a16="http://schemas.microsoft.com/office/drawing/2014/main" id="{772C54C4-9325-473B-A366-EAF86A9DF171}"/>
              </a:ext>
            </a:extLst>
          </p:cNvPr>
          <p:cNvSpPr/>
          <p:nvPr/>
        </p:nvSpPr>
        <p:spPr>
          <a:xfrm>
            <a:off x="1816155" y="3734527"/>
            <a:ext cx="2150489" cy="581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Segoe UI" panose="020B0502040204020203" pitchFamily="34" charset="0"/>
                <a:cs typeface="Segoe UI" panose="020B0502040204020203" pitchFamily="34" charset="0"/>
              </a:rPr>
              <a:t>Midmorning Snacks</a:t>
            </a:r>
          </a:p>
        </p:txBody>
      </p:sp>
    </p:spTree>
    <p:extLst>
      <p:ext uri="{BB962C8B-B14F-4D97-AF65-F5344CB8AC3E}">
        <p14:creationId xmlns:p14="http://schemas.microsoft.com/office/powerpoint/2010/main" val="123387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fontScale="90000"/>
          </a:bodyPr>
          <a:lstStyle/>
          <a:p>
            <a:r>
              <a:rPr lang="en-IN" dirty="0"/>
              <a:t>Social based Consumer Need Analysis for Product Development Roadmap</a:t>
            </a:r>
            <a:endParaRPr lang="en-US" dirty="0"/>
          </a:p>
        </p:txBody>
      </p:sp>
      <p:cxnSp>
        <p:nvCxnSpPr>
          <p:cNvPr id="34" name="Straight Connector 33">
            <a:extLst>
              <a:ext uri="{FF2B5EF4-FFF2-40B4-BE49-F238E27FC236}">
                <a16:creationId xmlns:a16="http://schemas.microsoft.com/office/drawing/2014/main" id="{1034E61B-D7D7-4E08-8229-695845AA2E1B}"/>
              </a:ext>
            </a:extLst>
          </p:cNvPr>
          <p:cNvCxnSpPr>
            <a:cxnSpLocks/>
          </p:cNvCxnSpPr>
          <p:nvPr/>
        </p:nvCxnSpPr>
        <p:spPr>
          <a:xfrm>
            <a:off x="4972078" y="4365548"/>
            <a:ext cx="689803" cy="18025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 y="980249"/>
            <a:ext cx="12192000" cy="23874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p:cNvSpPr/>
          <p:nvPr/>
        </p:nvSpPr>
        <p:spPr>
          <a:xfrm>
            <a:off x="236246" y="1021951"/>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defRPr/>
            </a:pPr>
            <a:r>
              <a:rPr lang="en-US" sz="1600" b="1" dirty="0">
                <a:solidFill>
                  <a:srgbClr val="44546A"/>
                </a:solidFill>
                <a:ea typeface="Segoe UI" panose="020B0502040204020203" pitchFamily="34" charset="0"/>
                <a:cs typeface="Segoe UI" panose="020B0502040204020203" pitchFamily="34" charset="0"/>
              </a:rPr>
              <a:t>The Problem: </a:t>
            </a:r>
            <a:r>
              <a:rPr lang="en-US" sz="1600" dirty="0">
                <a:solidFill>
                  <a:srgbClr val="44546A"/>
                </a:solidFill>
                <a:ea typeface="Segoe UI" panose="020B0502040204020203" pitchFamily="34" charset="0"/>
                <a:cs typeface="Segoe UI" panose="020B0502040204020203" pitchFamily="34" charset="0"/>
              </a:rPr>
              <a:t>Channeling true consumer needs in to product / service development is a difficult, time consuming but highly rewarding activity for any organization </a:t>
            </a:r>
          </a:p>
        </p:txBody>
      </p:sp>
      <p:grpSp>
        <p:nvGrpSpPr>
          <p:cNvPr id="37" name="Group 36"/>
          <p:cNvGrpSpPr/>
          <p:nvPr/>
        </p:nvGrpSpPr>
        <p:grpSpPr>
          <a:xfrm>
            <a:off x="236246" y="1707890"/>
            <a:ext cx="11805271" cy="1520546"/>
            <a:chOff x="260343" y="1842298"/>
            <a:chExt cx="11688387" cy="1520546"/>
          </a:xfrm>
        </p:grpSpPr>
        <p:sp>
          <p:nvSpPr>
            <p:cNvPr id="38" name="Rectangle 37"/>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Rectangle 38"/>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Rectangle 39"/>
            <p:cNvSpPr/>
            <p:nvPr/>
          </p:nvSpPr>
          <p:spPr>
            <a:xfrm>
              <a:off x="270586" y="2153498"/>
              <a:ext cx="3543834" cy="1109214"/>
            </a:xfrm>
            <a:prstGeom prst="rect">
              <a:avLst/>
            </a:prstGeom>
          </p:spPr>
          <p:txBody>
            <a:bodyPr wrap="square">
              <a:spAutoFit/>
            </a:bodyPr>
            <a:lstStyle/>
            <a:p>
              <a:pPr>
                <a:lnSpc>
                  <a:spcPct val="120000"/>
                </a:lnSpc>
                <a:defRPr/>
              </a:pPr>
              <a:r>
                <a:rPr lang="en-IN" sz="1400" dirty="0">
                  <a:solidFill>
                    <a:prstClr val="black"/>
                  </a:solidFill>
                  <a:ea typeface="Segoe UI" panose="020B0502040204020203" pitchFamily="34" charset="0"/>
                  <a:cs typeface="Segoe UI" panose="020B0502040204020203" pitchFamily="34" charset="0"/>
                </a:rPr>
                <a:t>Consumer need analysis was traditionally done using surveys, focus groups and developer testing of upcoming product releases </a:t>
              </a:r>
              <a:endParaRPr lang="en-US" sz="1400" dirty="0">
                <a:solidFill>
                  <a:prstClr val="black"/>
                </a:solidFill>
                <a:ea typeface="Segoe UI" panose="020B0502040204020203" pitchFamily="34" charset="0"/>
                <a:cs typeface="Segoe UI" panose="020B0502040204020203" pitchFamily="34" charset="0"/>
              </a:endParaRPr>
            </a:p>
          </p:txBody>
        </p:sp>
        <p:sp>
          <p:nvSpPr>
            <p:cNvPr id="41" name="Rectangle 40"/>
            <p:cNvSpPr/>
            <p:nvPr/>
          </p:nvSpPr>
          <p:spPr>
            <a:xfrm>
              <a:off x="270586" y="1842298"/>
              <a:ext cx="2534636"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42" name="Rectangle 41"/>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defRPr/>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57" name="Rectangle 56"/>
            <p:cNvSpPr/>
            <p:nvPr/>
          </p:nvSpPr>
          <p:spPr>
            <a:xfrm>
              <a:off x="8297111" y="2153498"/>
              <a:ext cx="3651619" cy="1109214"/>
            </a:xfrm>
            <a:prstGeom prst="rect">
              <a:avLst/>
            </a:prstGeom>
          </p:spPr>
          <p:txBody>
            <a:bodyPr wrap="square">
              <a:spAutoFit/>
            </a:bodyPr>
            <a:lstStyle/>
            <a:p>
              <a:pPr>
                <a:lnSpc>
                  <a:spcPct val="120000"/>
                </a:lnSpc>
                <a:defRPr/>
              </a:pPr>
              <a:r>
                <a:rPr lang="en-US" sz="1400" dirty="0">
                  <a:solidFill>
                    <a:prstClr val="black"/>
                  </a:solidFill>
                  <a:ea typeface="Segoe UI" panose="020B0502040204020203" pitchFamily="34" charset="0"/>
                  <a:cs typeface="Segoe UI" panose="020B0502040204020203" pitchFamily="34" charset="0"/>
                </a:rPr>
                <a:t>List of un-met consumer needs enabled the product marketing team to prioritize the features to be developed and make a detailed product development roadmap</a:t>
              </a:r>
            </a:p>
          </p:txBody>
        </p:sp>
        <p:sp>
          <p:nvSpPr>
            <p:cNvPr id="58" name="Rectangle 57"/>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59" name="Rectangle 58"/>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59"/>
            <p:cNvSpPr/>
            <p:nvPr/>
          </p:nvSpPr>
          <p:spPr>
            <a:xfrm>
              <a:off x="4292762" y="2141466"/>
              <a:ext cx="3569219" cy="1109214"/>
            </a:xfrm>
            <a:prstGeom prst="rect">
              <a:avLst/>
            </a:prstGeom>
          </p:spPr>
          <p:txBody>
            <a:bodyPr wrap="square">
              <a:spAutoFit/>
            </a:bodyPr>
            <a:lstStyle/>
            <a:p>
              <a:pPr>
                <a:lnSpc>
                  <a:spcPct val="120000"/>
                </a:lnSpc>
                <a:defRPr/>
              </a:pPr>
              <a:r>
                <a:rPr lang="en-IN" sz="1400" dirty="0">
                  <a:solidFill>
                    <a:prstClr val="black"/>
                  </a:solidFill>
                  <a:ea typeface="Segoe UI" panose="020B0502040204020203" pitchFamily="34" charset="0"/>
                  <a:cs typeface="Segoe UI" panose="020B0502040204020203" pitchFamily="34" charset="0"/>
                </a:rPr>
                <a:t>Lexical analysis of organic social conversations extracted through a robust, brand agnostic, product development query and bucketed the consumer needs into need categories</a:t>
              </a:r>
            </a:p>
          </p:txBody>
        </p:sp>
        <p:sp>
          <p:nvSpPr>
            <p:cNvPr id="61" name="Rectangle 60"/>
            <p:cNvSpPr/>
            <p:nvPr/>
          </p:nvSpPr>
          <p:spPr>
            <a:xfrm>
              <a:off x="4292762" y="1842298"/>
              <a:ext cx="2131840"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LatentView Solution</a:t>
              </a:r>
            </a:p>
          </p:txBody>
        </p:sp>
        <p:sp>
          <p:nvSpPr>
            <p:cNvPr id="62" name="Rectangle 61"/>
            <p:cNvSpPr/>
            <p:nvPr/>
          </p:nvSpPr>
          <p:spPr>
            <a:xfrm>
              <a:off x="8297111" y="1842298"/>
              <a:ext cx="2534636"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grpSp>
      <p:sp>
        <p:nvSpPr>
          <p:cNvPr id="63" name="Rectangle 62"/>
          <p:cNvSpPr/>
          <p:nvPr/>
        </p:nvSpPr>
        <p:spPr>
          <a:xfrm>
            <a:off x="224161" y="455554"/>
            <a:ext cx="9886496"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b="1" dirty="0">
                <a:solidFill>
                  <a:srgbClr val="44546A"/>
                </a:solidFill>
              </a:rPr>
              <a:t>Leading Global Software Company</a:t>
            </a:r>
          </a:p>
        </p:txBody>
      </p:sp>
      <p:grpSp>
        <p:nvGrpSpPr>
          <p:cNvPr id="78" name="Group 77">
            <a:extLst>
              <a:ext uri="{FF2B5EF4-FFF2-40B4-BE49-F238E27FC236}">
                <a16:creationId xmlns:a16="http://schemas.microsoft.com/office/drawing/2014/main" id="{070A04A1-184C-4B53-83BE-5DDC5C90352E}"/>
              </a:ext>
            </a:extLst>
          </p:cNvPr>
          <p:cNvGrpSpPr/>
          <p:nvPr/>
        </p:nvGrpSpPr>
        <p:grpSpPr>
          <a:xfrm>
            <a:off x="2178825" y="3795750"/>
            <a:ext cx="2806722" cy="2806908"/>
            <a:chOff x="700635" y="3724748"/>
            <a:chExt cx="2806722" cy="2806908"/>
          </a:xfrm>
        </p:grpSpPr>
        <p:grpSp>
          <p:nvGrpSpPr>
            <p:cNvPr id="79" name="Group 78">
              <a:extLst>
                <a:ext uri="{FF2B5EF4-FFF2-40B4-BE49-F238E27FC236}">
                  <a16:creationId xmlns:a16="http://schemas.microsoft.com/office/drawing/2014/main" id="{EE9C714E-2A72-4F99-B3A9-726F29448B5B}"/>
                </a:ext>
              </a:extLst>
            </p:cNvPr>
            <p:cNvGrpSpPr/>
            <p:nvPr/>
          </p:nvGrpSpPr>
          <p:grpSpPr>
            <a:xfrm>
              <a:off x="1164476" y="3811887"/>
              <a:ext cx="1800086" cy="2633157"/>
              <a:chOff x="2603796" y="3811887"/>
              <a:chExt cx="725538" cy="2633157"/>
            </a:xfrm>
          </p:grpSpPr>
          <p:grpSp>
            <p:nvGrpSpPr>
              <p:cNvPr id="120" name="Group 119">
                <a:extLst>
                  <a:ext uri="{FF2B5EF4-FFF2-40B4-BE49-F238E27FC236}">
                    <a16:creationId xmlns:a16="http://schemas.microsoft.com/office/drawing/2014/main" id="{3BB7D8C7-04B8-47D0-A2B6-C843BD082BFB}"/>
                  </a:ext>
                </a:extLst>
              </p:cNvPr>
              <p:cNvGrpSpPr/>
              <p:nvPr/>
            </p:nvGrpSpPr>
            <p:grpSpPr>
              <a:xfrm rot="5400000" flipH="1">
                <a:off x="1914001" y="5029712"/>
                <a:ext cx="2105127" cy="725538"/>
                <a:chOff x="6125549" y="2772212"/>
                <a:chExt cx="5130828" cy="356326"/>
              </a:xfrm>
            </p:grpSpPr>
            <p:sp>
              <p:nvSpPr>
                <p:cNvPr id="122" name="TextBox 121">
                  <a:extLst>
                    <a:ext uri="{FF2B5EF4-FFF2-40B4-BE49-F238E27FC236}">
                      <a16:creationId xmlns:a16="http://schemas.microsoft.com/office/drawing/2014/main" id="{7148761C-3695-4F63-8B74-55A2B6710DCC}"/>
                    </a:ext>
                  </a:extLst>
                </p:cNvPr>
                <p:cNvSpPr txBox="1"/>
                <p:nvPr/>
              </p:nvSpPr>
              <p:spPr>
                <a:xfrm>
                  <a:off x="6125549" y="2772212"/>
                  <a:ext cx="1206783" cy="356310"/>
                </a:xfrm>
                <a:prstGeom prst="rect">
                  <a:avLst/>
                </a:prstGeom>
                <a:solidFill>
                  <a:srgbClr val="00B294"/>
                </a:solidFill>
              </p:spPr>
              <p:txBody>
                <a:bodyPr wrap="square" lIns="182880" tIns="146304" rIns="182880" bIns="146304" rtlCol="0">
                  <a:spAutoFit/>
                </a:bodyPr>
                <a:lstStyle/>
                <a:p>
                  <a:pPr>
                    <a:lnSpc>
                      <a:spcPct val="90000"/>
                    </a:lnSpc>
                    <a:spcAft>
                      <a:spcPts val="600"/>
                    </a:spcAft>
                  </a:pPr>
                  <a:endParaRPr lang="en-US" sz="2400" dirty="0" err="1">
                    <a:gradFill>
                      <a:gsLst>
                        <a:gs pos="2917">
                          <a:prstClr val="black"/>
                        </a:gs>
                        <a:gs pos="3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23" name="TextBox 122">
                  <a:extLst>
                    <a:ext uri="{FF2B5EF4-FFF2-40B4-BE49-F238E27FC236}">
                      <a16:creationId xmlns:a16="http://schemas.microsoft.com/office/drawing/2014/main" id="{77D978DE-B257-47CE-A75C-12E4D9834747}"/>
                    </a:ext>
                  </a:extLst>
                </p:cNvPr>
                <p:cNvSpPr txBox="1"/>
                <p:nvPr/>
              </p:nvSpPr>
              <p:spPr>
                <a:xfrm>
                  <a:off x="7426590" y="2772212"/>
                  <a:ext cx="1206783" cy="356310"/>
                </a:xfrm>
                <a:prstGeom prst="rect">
                  <a:avLst/>
                </a:prstGeom>
                <a:solidFill>
                  <a:srgbClr val="00CC66"/>
                </a:solidFill>
              </p:spPr>
              <p:txBody>
                <a:bodyPr wrap="square" lIns="182880" tIns="146304" rIns="182880" bIns="146304" rtlCol="0">
                  <a:spAutoFit/>
                </a:bodyPr>
                <a:lstStyle/>
                <a:p>
                  <a:pPr>
                    <a:lnSpc>
                      <a:spcPct val="90000"/>
                    </a:lnSpc>
                    <a:spcAft>
                      <a:spcPts val="600"/>
                    </a:spcAft>
                  </a:pPr>
                  <a:endParaRPr lang="en-US" sz="2400" dirty="0" err="1">
                    <a:gradFill>
                      <a:gsLst>
                        <a:gs pos="2917">
                          <a:prstClr val="black"/>
                        </a:gs>
                        <a:gs pos="3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24" name="TextBox 123">
                  <a:extLst>
                    <a:ext uri="{FF2B5EF4-FFF2-40B4-BE49-F238E27FC236}">
                      <a16:creationId xmlns:a16="http://schemas.microsoft.com/office/drawing/2014/main" id="{16ACAD85-9701-4364-BC25-11A3D1D0364D}"/>
                    </a:ext>
                  </a:extLst>
                </p:cNvPr>
                <p:cNvSpPr txBox="1"/>
                <p:nvPr/>
              </p:nvSpPr>
              <p:spPr>
                <a:xfrm>
                  <a:off x="8738095" y="2772212"/>
                  <a:ext cx="1206783" cy="356310"/>
                </a:xfrm>
                <a:prstGeom prst="rect">
                  <a:avLst/>
                </a:prstGeom>
                <a:solidFill>
                  <a:srgbClr val="339933"/>
                </a:solidFill>
              </p:spPr>
              <p:txBody>
                <a:bodyPr wrap="square" lIns="182880" tIns="146304" rIns="182880" bIns="146304" rtlCol="0">
                  <a:spAutoFit/>
                </a:bodyPr>
                <a:lstStyle/>
                <a:p>
                  <a:pPr>
                    <a:lnSpc>
                      <a:spcPct val="90000"/>
                    </a:lnSpc>
                    <a:spcAft>
                      <a:spcPts val="600"/>
                    </a:spcAft>
                  </a:pPr>
                  <a:endParaRPr lang="en-US" sz="2400" dirty="0" err="1">
                    <a:gradFill>
                      <a:gsLst>
                        <a:gs pos="2917">
                          <a:prstClr val="black"/>
                        </a:gs>
                        <a:gs pos="3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25" name="TextBox 124">
                  <a:extLst>
                    <a:ext uri="{FF2B5EF4-FFF2-40B4-BE49-F238E27FC236}">
                      <a16:creationId xmlns:a16="http://schemas.microsoft.com/office/drawing/2014/main" id="{BE83732E-771D-4C9E-B2AB-C9E25C11D055}"/>
                    </a:ext>
                  </a:extLst>
                </p:cNvPr>
                <p:cNvSpPr txBox="1"/>
                <p:nvPr/>
              </p:nvSpPr>
              <p:spPr>
                <a:xfrm>
                  <a:off x="10049594" y="2772228"/>
                  <a:ext cx="1206783" cy="356310"/>
                </a:xfrm>
                <a:prstGeom prst="rect">
                  <a:avLst/>
                </a:prstGeom>
                <a:solidFill>
                  <a:srgbClr val="336600"/>
                </a:solidFill>
              </p:spPr>
              <p:txBody>
                <a:bodyPr wrap="square" lIns="182880" tIns="146304" rIns="182880" bIns="146304" rtlCol="0">
                  <a:spAutoFit/>
                </a:bodyPr>
                <a:lstStyle/>
                <a:p>
                  <a:pPr>
                    <a:lnSpc>
                      <a:spcPct val="90000"/>
                    </a:lnSpc>
                    <a:spcAft>
                      <a:spcPts val="600"/>
                    </a:spcAft>
                  </a:pPr>
                  <a:endParaRPr lang="en-US" sz="2400" dirty="0" err="1">
                    <a:gradFill>
                      <a:gsLst>
                        <a:gs pos="2917">
                          <a:prstClr val="black"/>
                        </a:gs>
                        <a:gs pos="3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121" name="TextBox 120">
                <a:extLst>
                  <a:ext uri="{FF2B5EF4-FFF2-40B4-BE49-F238E27FC236}">
                    <a16:creationId xmlns:a16="http://schemas.microsoft.com/office/drawing/2014/main" id="{B6927A71-B8F5-4D37-93E1-9C242C28A482}"/>
                  </a:ext>
                </a:extLst>
              </p:cNvPr>
              <p:cNvSpPr txBox="1"/>
              <p:nvPr/>
            </p:nvSpPr>
            <p:spPr>
              <a:xfrm rot="5400000" flipH="1">
                <a:off x="2718988" y="3696701"/>
                <a:ext cx="495131" cy="725504"/>
              </a:xfrm>
              <a:prstGeom prst="rect">
                <a:avLst/>
              </a:prstGeom>
              <a:solidFill>
                <a:srgbClr val="003300"/>
              </a:solidFill>
            </p:spPr>
            <p:txBody>
              <a:bodyPr wrap="square" lIns="182880" tIns="146304" rIns="182880" bIns="146304" rtlCol="0">
                <a:spAutoFit/>
              </a:bodyPr>
              <a:lstStyle/>
              <a:p>
                <a:pPr>
                  <a:lnSpc>
                    <a:spcPct val="90000"/>
                  </a:lnSpc>
                  <a:spcAft>
                    <a:spcPts val="600"/>
                  </a:spcAft>
                </a:pPr>
                <a:endParaRPr lang="en-US" sz="2400" dirty="0" err="1">
                  <a:gradFill>
                    <a:gsLst>
                      <a:gs pos="2917">
                        <a:prstClr val="black"/>
                      </a:gs>
                      <a:gs pos="3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80" name="TextBox 79">
              <a:extLst>
                <a:ext uri="{FF2B5EF4-FFF2-40B4-BE49-F238E27FC236}">
                  <a16:creationId xmlns:a16="http://schemas.microsoft.com/office/drawing/2014/main" id="{2A086112-1733-435C-8F0D-86ED12B3B1FF}"/>
                </a:ext>
              </a:extLst>
            </p:cNvPr>
            <p:cNvSpPr txBox="1"/>
            <p:nvPr/>
          </p:nvSpPr>
          <p:spPr>
            <a:xfrm>
              <a:off x="1031581" y="3724748"/>
              <a:ext cx="2052000" cy="669414"/>
            </a:xfrm>
            <a:prstGeom prst="rect">
              <a:avLst/>
            </a:prstGeom>
            <a:noFill/>
          </p:spPr>
          <p:txBody>
            <a:bodyPr wrap="square" lIns="182880" tIns="146304" rIns="182880" bIns="146304" rtlCol="0" anchor="ctr">
              <a:spAutoFit/>
            </a:bodyPr>
            <a:lstStyle/>
            <a:p>
              <a:pPr>
                <a:lnSpc>
                  <a:spcPct val="90000"/>
                </a:lnSpc>
                <a:spcAft>
                  <a:spcPts val="600"/>
                </a:spcAft>
              </a:pPr>
              <a:r>
                <a:rPr lang="en-US" sz="900" dirty="0">
                  <a:solidFill>
                    <a:prstClr val="white"/>
                  </a:solidFill>
                  <a:latin typeface="Segoe UI" panose="020B0502040204020203" pitchFamily="34" charset="0"/>
                  <a:ea typeface="Segoe UI" panose="020B0502040204020203" pitchFamily="34" charset="0"/>
                  <a:cs typeface="Segoe UI" panose="020B0502040204020203" pitchFamily="34" charset="0"/>
                </a:rPr>
                <a:t>Consumers want</a:t>
              </a:r>
              <a:r>
                <a:rPr lang="en-US" sz="900" b="1" dirty="0">
                  <a:solidFill>
                    <a:prstClr val="white"/>
                  </a:solidFill>
                  <a:latin typeface="Segoe UI" panose="020B0502040204020203" pitchFamily="34" charset="0"/>
                  <a:ea typeface="Segoe UI" panose="020B0502040204020203" pitchFamily="34" charset="0"/>
                  <a:cs typeface="Segoe UI" panose="020B0502040204020203" pitchFamily="34" charset="0"/>
                </a:rPr>
                <a:t> more efficient and streamlined interactions with their PC</a:t>
              </a:r>
            </a:p>
          </p:txBody>
        </p:sp>
        <p:sp>
          <p:nvSpPr>
            <p:cNvPr id="81" name="TextBox 80">
              <a:extLst>
                <a:ext uri="{FF2B5EF4-FFF2-40B4-BE49-F238E27FC236}">
                  <a16:creationId xmlns:a16="http://schemas.microsoft.com/office/drawing/2014/main" id="{B32CDCB5-9206-4B86-ABCF-6B486C6110EB}"/>
                </a:ext>
              </a:extLst>
            </p:cNvPr>
            <p:cNvSpPr txBox="1"/>
            <p:nvPr/>
          </p:nvSpPr>
          <p:spPr>
            <a:xfrm>
              <a:off x="1031581" y="4304040"/>
              <a:ext cx="2052000" cy="544765"/>
            </a:xfrm>
            <a:prstGeom prst="rect">
              <a:avLst/>
            </a:prstGeom>
            <a:noFill/>
          </p:spPr>
          <p:txBody>
            <a:bodyPr wrap="square" lIns="182880" tIns="146304" rIns="182880" bIns="146304" rtlCol="0" anchor="ctr">
              <a:spAutoFit/>
            </a:bodyPr>
            <a:lstStyle/>
            <a:p>
              <a:pPr>
                <a:lnSpc>
                  <a:spcPct val="90000"/>
                </a:lnSpc>
                <a:spcAft>
                  <a:spcPts val="600"/>
                </a:spcAft>
              </a:pPr>
              <a:r>
                <a:rPr lang="en-US" sz="900" dirty="0">
                  <a:solidFill>
                    <a:prstClr val="white"/>
                  </a:solidFill>
                  <a:latin typeface="Segoe UI" panose="020B0502040204020203" pitchFamily="34" charset="0"/>
                  <a:ea typeface="Segoe UI" panose="020B0502040204020203" pitchFamily="34" charset="0"/>
                  <a:cs typeface="Segoe UI" panose="020B0502040204020203" pitchFamily="34" charset="0"/>
                </a:rPr>
                <a:t>People are looking to enhance </a:t>
              </a:r>
              <a:r>
                <a:rPr lang="en-US" sz="900" b="1" dirty="0">
                  <a:solidFill>
                    <a:prstClr val="white"/>
                  </a:solidFill>
                  <a:latin typeface="Segoe UI" panose="020B0502040204020203" pitchFamily="34" charset="0"/>
                  <a:ea typeface="Segoe UI" panose="020B0502040204020203" pitchFamily="34" charset="0"/>
                  <a:cs typeface="Segoe UI" panose="020B0502040204020203" pitchFamily="34" charset="0"/>
                </a:rPr>
                <a:t>their experience with games </a:t>
              </a:r>
            </a:p>
          </p:txBody>
        </p:sp>
        <p:sp>
          <p:nvSpPr>
            <p:cNvPr id="82" name="TextBox 81">
              <a:extLst>
                <a:ext uri="{FF2B5EF4-FFF2-40B4-BE49-F238E27FC236}">
                  <a16:creationId xmlns:a16="http://schemas.microsoft.com/office/drawing/2014/main" id="{86A321E2-9FDA-449C-BD19-94619B3E91A2}"/>
                </a:ext>
              </a:extLst>
            </p:cNvPr>
            <p:cNvSpPr txBox="1"/>
            <p:nvPr/>
          </p:nvSpPr>
          <p:spPr>
            <a:xfrm>
              <a:off x="1031581" y="4793495"/>
              <a:ext cx="2052000" cy="669414"/>
            </a:xfrm>
            <a:prstGeom prst="rect">
              <a:avLst/>
            </a:prstGeom>
            <a:noFill/>
          </p:spPr>
          <p:txBody>
            <a:bodyPr wrap="square" lIns="182880" tIns="146304" rIns="182880" bIns="146304" rtlCol="0" anchor="ctr">
              <a:spAutoFit/>
            </a:bodyPr>
            <a:lstStyle/>
            <a:p>
              <a:pPr>
                <a:lnSpc>
                  <a:spcPct val="90000"/>
                </a:lnSpc>
                <a:spcAft>
                  <a:spcPts val="600"/>
                </a:spcAft>
              </a:pPr>
              <a:r>
                <a:rPr lang="en-US" sz="900" dirty="0">
                  <a:solidFill>
                    <a:prstClr val="white"/>
                  </a:solidFill>
                  <a:latin typeface="Segoe UI" panose="020B0502040204020203" pitchFamily="34" charset="0"/>
                  <a:ea typeface="Segoe UI" panose="020B0502040204020203" pitchFamily="34" charset="0"/>
                  <a:cs typeface="Segoe UI" panose="020B0502040204020203" pitchFamily="34" charset="0"/>
                </a:rPr>
                <a:t>Consumers are asking for greater </a:t>
              </a:r>
              <a:r>
                <a:rPr lang="en-US" sz="900" b="1" dirty="0">
                  <a:solidFill>
                    <a:prstClr val="white"/>
                  </a:solidFill>
                  <a:latin typeface="Segoe UI" panose="020B0502040204020203" pitchFamily="34" charset="0"/>
                  <a:ea typeface="Segoe UI" panose="020B0502040204020203" pitchFamily="34" charset="0"/>
                  <a:cs typeface="Segoe UI" panose="020B0502040204020203" pitchFamily="34" charset="0"/>
                </a:rPr>
                <a:t>enhancements </a:t>
              </a:r>
              <a:r>
                <a:rPr lang="en-US" sz="900" dirty="0">
                  <a:solidFill>
                    <a:prstClr val="white"/>
                  </a:solidFill>
                  <a:latin typeface="Segoe UI" panose="020B0502040204020203" pitchFamily="34" charset="0"/>
                  <a:ea typeface="Segoe UI" panose="020B0502040204020203" pitchFamily="34" charset="0"/>
                  <a:cs typeface="Segoe UI" panose="020B0502040204020203" pitchFamily="34" charset="0"/>
                </a:rPr>
                <a:t>to fit their needs on the go</a:t>
              </a:r>
              <a:endParaRPr lang="en-US" sz="900" b="1"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TextBox 82">
              <a:extLst>
                <a:ext uri="{FF2B5EF4-FFF2-40B4-BE49-F238E27FC236}">
                  <a16:creationId xmlns:a16="http://schemas.microsoft.com/office/drawing/2014/main" id="{A41C9F22-A987-4AE1-B862-62B24B913E6E}"/>
                </a:ext>
              </a:extLst>
            </p:cNvPr>
            <p:cNvSpPr txBox="1"/>
            <p:nvPr/>
          </p:nvSpPr>
          <p:spPr>
            <a:xfrm>
              <a:off x="1031580" y="5317126"/>
              <a:ext cx="2052000" cy="669414"/>
            </a:xfrm>
            <a:prstGeom prst="rect">
              <a:avLst/>
            </a:prstGeom>
            <a:noFill/>
          </p:spPr>
          <p:txBody>
            <a:bodyPr wrap="square" lIns="182880" tIns="146304" rIns="182880" bIns="146304" rtlCol="0" anchor="ctr">
              <a:spAutoFit/>
            </a:bodyPr>
            <a:lstStyle/>
            <a:p>
              <a:pPr>
                <a:lnSpc>
                  <a:spcPct val="90000"/>
                </a:lnSpc>
                <a:spcAft>
                  <a:spcPts val="600"/>
                </a:spcAft>
              </a:pPr>
              <a:r>
                <a:rPr lang="en-US" sz="900" dirty="0">
                  <a:solidFill>
                    <a:prstClr val="white"/>
                  </a:solidFill>
                  <a:latin typeface="Segoe UI" panose="020B0502040204020203" pitchFamily="34" charset="0"/>
                  <a:ea typeface="Segoe UI" panose="020B0502040204020203" pitchFamily="34" charset="0"/>
                  <a:cs typeface="Segoe UI" panose="020B0502040204020203" pitchFamily="34" charset="0"/>
                </a:rPr>
                <a:t>People are looking for </a:t>
              </a:r>
              <a:r>
                <a:rPr lang="en-US" sz="900" b="1" dirty="0">
                  <a:solidFill>
                    <a:prstClr val="white"/>
                  </a:solidFill>
                  <a:latin typeface="Segoe UI" panose="020B0502040204020203" pitchFamily="34" charset="0"/>
                  <a:ea typeface="Segoe UI" panose="020B0502040204020203" pitchFamily="34" charset="0"/>
                  <a:cs typeface="Segoe UI" panose="020B0502040204020203" pitchFamily="34" charset="0"/>
                </a:rPr>
                <a:t>more interdependence between their devices</a:t>
              </a:r>
            </a:p>
          </p:txBody>
        </p:sp>
        <p:sp>
          <p:nvSpPr>
            <p:cNvPr id="84" name="TextBox 83">
              <a:extLst>
                <a:ext uri="{FF2B5EF4-FFF2-40B4-BE49-F238E27FC236}">
                  <a16:creationId xmlns:a16="http://schemas.microsoft.com/office/drawing/2014/main" id="{CA558A39-FDD4-48E5-A487-65C3AD7DCB01}"/>
                </a:ext>
              </a:extLst>
            </p:cNvPr>
            <p:cNvSpPr txBox="1"/>
            <p:nvPr/>
          </p:nvSpPr>
          <p:spPr>
            <a:xfrm>
              <a:off x="1031580" y="5862242"/>
              <a:ext cx="2052000" cy="669414"/>
            </a:xfrm>
            <a:prstGeom prst="rect">
              <a:avLst/>
            </a:prstGeom>
            <a:noFill/>
          </p:spPr>
          <p:txBody>
            <a:bodyPr wrap="square" lIns="182880" tIns="146304" rIns="182880" bIns="146304" rtlCol="0" anchor="ctr">
              <a:spAutoFit/>
            </a:bodyPr>
            <a:lstStyle/>
            <a:p>
              <a:pPr>
                <a:lnSpc>
                  <a:spcPct val="90000"/>
                </a:lnSpc>
                <a:spcAft>
                  <a:spcPts val="600"/>
                </a:spcAft>
              </a:pPr>
              <a:r>
                <a:rPr lang="en-US" sz="900" dirty="0">
                  <a:solidFill>
                    <a:prstClr val="white"/>
                  </a:solidFill>
                  <a:latin typeface="Segoe UI" panose="020B0502040204020203" pitchFamily="34" charset="0"/>
                  <a:ea typeface="Segoe UI" panose="020B0502040204020203" pitchFamily="34" charset="0"/>
                  <a:cs typeface="Segoe UI" panose="020B0502040204020203" pitchFamily="34" charset="0"/>
                </a:rPr>
                <a:t>Consumers want</a:t>
              </a:r>
              <a:r>
                <a:rPr lang="en-US" sz="900" b="1" dirty="0">
                  <a:solidFill>
                    <a:prstClr val="white"/>
                  </a:solidFill>
                  <a:latin typeface="Segoe UI" panose="020B0502040204020203" pitchFamily="34" charset="0"/>
                  <a:ea typeface="Segoe UI" panose="020B0502040204020203" pitchFamily="34" charset="0"/>
                  <a:cs typeface="Segoe UI" panose="020B0502040204020203" pitchFamily="34" charset="0"/>
                </a:rPr>
                <a:t> not just a productivity tool, but means  of entertainment also</a:t>
              </a:r>
            </a:p>
          </p:txBody>
        </p:sp>
        <p:grpSp>
          <p:nvGrpSpPr>
            <p:cNvPr id="85" name="Group 84">
              <a:extLst>
                <a:ext uri="{FF2B5EF4-FFF2-40B4-BE49-F238E27FC236}">
                  <a16:creationId xmlns:a16="http://schemas.microsoft.com/office/drawing/2014/main" id="{0F49B15F-4EF8-4F5E-A4A4-92A75FC32589}"/>
                </a:ext>
              </a:extLst>
            </p:cNvPr>
            <p:cNvGrpSpPr/>
            <p:nvPr/>
          </p:nvGrpSpPr>
          <p:grpSpPr>
            <a:xfrm>
              <a:off x="705171" y="3857300"/>
              <a:ext cx="432881" cy="396000"/>
              <a:chOff x="143070" y="3779500"/>
              <a:chExt cx="432881" cy="396000"/>
            </a:xfrm>
          </p:grpSpPr>
          <p:pic>
            <p:nvPicPr>
              <p:cNvPr id="117" name="Picture 116">
                <a:extLst>
                  <a:ext uri="{FF2B5EF4-FFF2-40B4-BE49-F238E27FC236}">
                    <a16:creationId xmlns:a16="http://schemas.microsoft.com/office/drawing/2014/main" id="{9427BC77-8329-4277-B686-C36488F5962E}"/>
                  </a:ext>
                </a:extLst>
              </p:cNvPr>
              <p:cNvPicPr>
                <a:picLocks noChangeAspect="1"/>
              </p:cNvPicPr>
              <p:nvPr/>
            </p:nvPicPr>
            <p:blipFill>
              <a:blip r:embed="rId3"/>
              <a:stretch>
                <a:fillRect/>
              </a:stretch>
            </p:blipFill>
            <p:spPr>
              <a:xfrm>
                <a:off x="179951" y="3779500"/>
                <a:ext cx="396000" cy="396000"/>
              </a:xfrm>
              <a:prstGeom prst="rect">
                <a:avLst/>
              </a:prstGeom>
              <a:ln>
                <a:noFill/>
              </a:ln>
              <a:effectLst>
                <a:outerShdw blurRad="292100" dist="139700" dir="2700000" algn="tl" rotWithShape="0">
                  <a:srgbClr val="333333">
                    <a:alpha val="65000"/>
                  </a:srgbClr>
                </a:outerShdw>
              </a:effectLst>
            </p:spPr>
          </p:pic>
          <p:sp>
            <p:nvSpPr>
              <p:cNvPr id="118" name="Oval 117">
                <a:extLst>
                  <a:ext uri="{FF2B5EF4-FFF2-40B4-BE49-F238E27FC236}">
                    <a16:creationId xmlns:a16="http://schemas.microsoft.com/office/drawing/2014/main" id="{FBBA9AC7-8D67-4F64-8C22-B9928C75C3B6}"/>
                  </a:ext>
                </a:extLst>
              </p:cNvPr>
              <p:cNvSpPr/>
              <p:nvPr/>
            </p:nvSpPr>
            <p:spPr bwMode="auto">
              <a:xfrm>
                <a:off x="143070" y="3782681"/>
                <a:ext cx="396000" cy="360000"/>
              </a:xfrm>
              <a:prstGeom prst="ellipse">
                <a:avLst/>
              </a:prstGeom>
              <a:solidFill>
                <a:srgbClr val="00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119" name="Picture 118">
                <a:extLst>
                  <a:ext uri="{FF2B5EF4-FFF2-40B4-BE49-F238E27FC236}">
                    <a16:creationId xmlns:a16="http://schemas.microsoft.com/office/drawing/2014/main" id="{3A78F1C0-3606-4BD9-A969-084398E10700}"/>
                  </a:ext>
                </a:extLst>
              </p:cNvPr>
              <p:cNvPicPr>
                <a:picLocks noChangeAspect="1"/>
              </p:cNvPicPr>
              <p:nvPr/>
            </p:nvPicPr>
            <p:blipFill>
              <a:blip r:embed="rId4">
                <a:lum contrast="68000"/>
              </a:blip>
              <a:stretch>
                <a:fillRect/>
              </a:stretch>
            </p:blipFill>
            <p:spPr>
              <a:xfrm>
                <a:off x="230477" y="3840369"/>
                <a:ext cx="215371" cy="216000"/>
              </a:xfrm>
              <a:prstGeom prst="rect">
                <a:avLst/>
              </a:prstGeom>
            </p:spPr>
          </p:pic>
        </p:grpSp>
        <p:grpSp>
          <p:nvGrpSpPr>
            <p:cNvPr id="86" name="Group 85">
              <a:extLst>
                <a:ext uri="{FF2B5EF4-FFF2-40B4-BE49-F238E27FC236}">
                  <a16:creationId xmlns:a16="http://schemas.microsoft.com/office/drawing/2014/main" id="{6D2DDA47-DC9F-4AB4-9C5C-5DA593EB2B32}"/>
                </a:ext>
              </a:extLst>
            </p:cNvPr>
            <p:cNvGrpSpPr/>
            <p:nvPr/>
          </p:nvGrpSpPr>
          <p:grpSpPr>
            <a:xfrm>
              <a:off x="711976" y="4388436"/>
              <a:ext cx="396000" cy="398086"/>
              <a:chOff x="537758" y="4349401"/>
              <a:chExt cx="396000" cy="398086"/>
            </a:xfrm>
          </p:grpSpPr>
          <p:grpSp>
            <p:nvGrpSpPr>
              <p:cNvPr id="113" name="Group 112">
                <a:extLst>
                  <a:ext uri="{FF2B5EF4-FFF2-40B4-BE49-F238E27FC236}">
                    <a16:creationId xmlns:a16="http://schemas.microsoft.com/office/drawing/2014/main" id="{3A7EC212-8BC4-4525-979E-66A19E4BD418}"/>
                  </a:ext>
                </a:extLst>
              </p:cNvPr>
              <p:cNvGrpSpPr/>
              <p:nvPr/>
            </p:nvGrpSpPr>
            <p:grpSpPr>
              <a:xfrm>
                <a:off x="537758" y="4349401"/>
                <a:ext cx="396000" cy="398086"/>
                <a:chOff x="1868976" y="976878"/>
                <a:chExt cx="842689" cy="842688"/>
              </a:xfrm>
            </p:grpSpPr>
            <p:pic>
              <p:nvPicPr>
                <p:cNvPr id="115" name="Picture 114">
                  <a:extLst>
                    <a:ext uri="{FF2B5EF4-FFF2-40B4-BE49-F238E27FC236}">
                      <a16:creationId xmlns:a16="http://schemas.microsoft.com/office/drawing/2014/main" id="{722CDC55-4052-4562-9025-AA50A51115B1}"/>
                    </a:ext>
                  </a:extLst>
                </p:cNvPr>
                <p:cNvPicPr>
                  <a:picLocks noChangeAspect="1"/>
                </p:cNvPicPr>
                <p:nvPr/>
              </p:nvPicPr>
              <p:blipFill>
                <a:blip r:embed="rId3"/>
                <a:stretch>
                  <a:fillRect/>
                </a:stretch>
              </p:blipFill>
              <p:spPr>
                <a:xfrm>
                  <a:off x="1868976" y="976878"/>
                  <a:ext cx="842689" cy="842688"/>
                </a:xfrm>
                <a:prstGeom prst="rect">
                  <a:avLst/>
                </a:prstGeom>
                <a:ln>
                  <a:noFill/>
                </a:ln>
                <a:effectLst>
                  <a:outerShdw blurRad="292100" dist="139700" dir="2700000" algn="tl" rotWithShape="0">
                    <a:srgbClr val="333333">
                      <a:alpha val="65000"/>
                    </a:srgbClr>
                  </a:outerShdw>
                </a:effectLst>
              </p:spPr>
            </p:pic>
            <p:sp>
              <p:nvSpPr>
                <p:cNvPr id="116" name="Oval 115">
                  <a:extLst>
                    <a:ext uri="{FF2B5EF4-FFF2-40B4-BE49-F238E27FC236}">
                      <a16:creationId xmlns:a16="http://schemas.microsoft.com/office/drawing/2014/main" id="{439291FC-7B7E-4570-9694-FD54429EF084}"/>
                    </a:ext>
                  </a:extLst>
                </p:cNvPr>
                <p:cNvSpPr/>
                <p:nvPr/>
              </p:nvSpPr>
              <p:spPr bwMode="auto">
                <a:xfrm>
                  <a:off x="1877422" y="1030468"/>
                  <a:ext cx="766081" cy="762066"/>
                </a:xfrm>
                <a:prstGeom prst="ellipse">
                  <a:avLst/>
                </a:prstGeom>
                <a:solidFill>
                  <a:srgbClr val="33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pic>
            <p:nvPicPr>
              <p:cNvPr id="114" name="Picture 113">
                <a:extLst>
                  <a:ext uri="{FF2B5EF4-FFF2-40B4-BE49-F238E27FC236}">
                    <a16:creationId xmlns:a16="http://schemas.microsoft.com/office/drawing/2014/main" id="{7868D22A-B705-4A55-976E-19DBB1DE00A1}"/>
                  </a:ext>
                </a:extLst>
              </p:cNvPr>
              <p:cNvPicPr>
                <a:picLocks noChangeAspect="1"/>
              </p:cNvPicPr>
              <p:nvPr/>
            </p:nvPicPr>
            <p:blipFill>
              <a:blip r:embed="rId5"/>
              <a:stretch>
                <a:fillRect/>
              </a:stretch>
            </p:blipFill>
            <p:spPr>
              <a:xfrm>
                <a:off x="613818" y="4444648"/>
                <a:ext cx="257083" cy="180000"/>
              </a:xfrm>
              <a:prstGeom prst="rect">
                <a:avLst/>
              </a:prstGeom>
            </p:spPr>
          </p:pic>
        </p:grpSp>
        <p:grpSp>
          <p:nvGrpSpPr>
            <p:cNvPr id="87" name="Group 86">
              <a:extLst>
                <a:ext uri="{FF2B5EF4-FFF2-40B4-BE49-F238E27FC236}">
                  <a16:creationId xmlns:a16="http://schemas.microsoft.com/office/drawing/2014/main" id="{EF90D2BF-16D4-4BF3-BC3D-C45E28628AFD}"/>
                </a:ext>
              </a:extLst>
            </p:cNvPr>
            <p:cNvGrpSpPr/>
            <p:nvPr/>
          </p:nvGrpSpPr>
          <p:grpSpPr>
            <a:xfrm>
              <a:off x="700635" y="4930201"/>
              <a:ext cx="407341" cy="396000"/>
              <a:chOff x="181020" y="4870910"/>
              <a:chExt cx="407341" cy="396000"/>
            </a:xfrm>
          </p:grpSpPr>
          <p:grpSp>
            <p:nvGrpSpPr>
              <p:cNvPr id="109" name="Group 108">
                <a:extLst>
                  <a:ext uri="{FF2B5EF4-FFF2-40B4-BE49-F238E27FC236}">
                    <a16:creationId xmlns:a16="http://schemas.microsoft.com/office/drawing/2014/main" id="{FF1CD52C-E962-44D0-A7B4-DD98DC9A529D}"/>
                  </a:ext>
                </a:extLst>
              </p:cNvPr>
              <p:cNvGrpSpPr/>
              <p:nvPr/>
            </p:nvGrpSpPr>
            <p:grpSpPr>
              <a:xfrm>
                <a:off x="181020" y="4870910"/>
                <a:ext cx="407341" cy="396000"/>
                <a:chOff x="3005050" y="1024704"/>
                <a:chExt cx="669854" cy="640154"/>
              </a:xfrm>
            </p:grpSpPr>
            <p:pic>
              <p:nvPicPr>
                <p:cNvPr id="111" name="Picture 110">
                  <a:extLst>
                    <a:ext uri="{FF2B5EF4-FFF2-40B4-BE49-F238E27FC236}">
                      <a16:creationId xmlns:a16="http://schemas.microsoft.com/office/drawing/2014/main" id="{5AA4AD6B-865A-4894-9A53-2EA5BC96A4E4}"/>
                    </a:ext>
                  </a:extLst>
                </p:cNvPr>
                <p:cNvPicPr>
                  <a:picLocks noChangeAspect="1"/>
                </p:cNvPicPr>
                <p:nvPr/>
              </p:nvPicPr>
              <p:blipFill>
                <a:blip r:embed="rId3"/>
                <a:stretch>
                  <a:fillRect/>
                </a:stretch>
              </p:blipFill>
              <p:spPr>
                <a:xfrm>
                  <a:off x="3034746" y="1024704"/>
                  <a:ext cx="640158" cy="640154"/>
                </a:xfrm>
                <a:prstGeom prst="rect">
                  <a:avLst/>
                </a:prstGeom>
                <a:ln>
                  <a:noFill/>
                </a:ln>
                <a:effectLst>
                  <a:outerShdw blurRad="292100" dist="139700" dir="2700000" algn="tl" rotWithShape="0">
                    <a:srgbClr val="333333">
                      <a:alpha val="65000"/>
                    </a:srgbClr>
                  </a:outerShdw>
                </a:effectLst>
              </p:spPr>
            </p:pic>
            <p:sp>
              <p:nvSpPr>
                <p:cNvPr id="112" name="Oval 111">
                  <a:extLst>
                    <a:ext uri="{FF2B5EF4-FFF2-40B4-BE49-F238E27FC236}">
                      <a16:creationId xmlns:a16="http://schemas.microsoft.com/office/drawing/2014/main" id="{11FF89E1-6389-4A3F-974F-8A4F22E86BA1}"/>
                    </a:ext>
                  </a:extLst>
                </p:cNvPr>
                <p:cNvSpPr/>
                <p:nvPr/>
              </p:nvSpPr>
              <p:spPr bwMode="auto">
                <a:xfrm>
                  <a:off x="3005050" y="1058002"/>
                  <a:ext cx="592004" cy="581958"/>
                </a:xfrm>
                <a:prstGeom prst="ellipse">
                  <a:avLst/>
                </a:prstGeom>
                <a:solidFill>
                  <a:srgbClr val="33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pic>
            <p:nvPicPr>
              <p:cNvPr id="110" name="Picture 109">
                <a:extLst>
                  <a:ext uri="{FF2B5EF4-FFF2-40B4-BE49-F238E27FC236}">
                    <a16:creationId xmlns:a16="http://schemas.microsoft.com/office/drawing/2014/main" id="{43A4D681-7571-4B3B-BC62-0E3A100B69B2}"/>
                  </a:ext>
                </a:extLst>
              </p:cNvPr>
              <p:cNvPicPr>
                <a:picLocks noChangeAspect="1"/>
              </p:cNvPicPr>
              <p:nvPr/>
            </p:nvPicPr>
            <p:blipFill>
              <a:blip r:embed="rId6"/>
              <a:stretch>
                <a:fillRect/>
              </a:stretch>
            </p:blipFill>
            <p:spPr>
              <a:xfrm>
                <a:off x="297966" y="4945222"/>
                <a:ext cx="174025" cy="288000"/>
              </a:xfrm>
              <a:prstGeom prst="rect">
                <a:avLst/>
              </a:prstGeom>
            </p:spPr>
          </p:pic>
        </p:grpSp>
        <p:grpSp>
          <p:nvGrpSpPr>
            <p:cNvPr id="88" name="Group 87">
              <a:extLst>
                <a:ext uri="{FF2B5EF4-FFF2-40B4-BE49-F238E27FC236}">
                  <a16:creationId xmlns:a16="http://schemas.microsoft.com/office/drawing/2014/main" id="{CC36A216-BF53-4902-A181-8AC8CC368E5A}"/>
                </a:ext>
              </a:extLst>
            </p:cNvPr>
            <p:cNvGrpSpPr/>
            <p:nvPr/>
          </p:nvGrpSpPr>
          <p:grpSpPr>
            <a:xfrm>
              <a:off x="757856" y="5490478"/>
              <a:ext cx="360000" cy="360000"/>
              <a:chOff x="540943" y="5396056"/>
              <a:chExt cx="360000" cy="360000"/>
            </a:xfrm>
          </p:grpSpPr>
          <p:grpSp>
            <p:nvGrpSpPr>
              <p:cNvPr id="105" name="Group 104">
                <a:extLst>
                  <a:ext uri="{FF2B5EF4-FFF2-40B4-BE49-F238E27FC236}">
                    <a16:creationId xmlns:a16="http://schemas.microsoft.com/office/drawing/2014/main" id="{98E3BC23-1FE7-4ABF-B84D-C8ABAC474E24}"/>
                  </a:ext>
                </a:extLst>
              </p:cNvPr>
              <p:cNvGrpSpPr/>
              <p:nvPr/>
            </p:nvGrpSpPr>
            <p:grpSpPr>
              <a:xfrm>
                <a:off x="540943" y="5396056"/>
                <a:ext cx="360000" cy="360000"/>
                <a:chOff x="3912507" y="905480"/>
                <a:chExt cx="998847" cy="920822"/>
              </a:xfrm>
            </p:grpSpPr>
            <p:pic>
              <p:nvPicPr>
                <p:cNvPr id="107" name="Picture 106">
                  <a:extLst>
                    <a:ext uri="{FF2B5EF4-FFF2-40B4-BE49-F238E27FC236}">
                      <a16:creationId xmlns:a16="http://schemas.microsoft.com/office/drawing/2014/main" id="{78D96869-6EEF-4FAB-9A23-E868140EFD81}"/>
                    </a:ext>
                  </a:extLst>
                </p:cNvPr>
                <p:cNvPicPr>
                  <a:picLocks noChangeAspect="1"/>
                </p:cNvPicPr>
                <p:nvPr/>
              </p:nvPicPr>
              <p:blipFill>
                <a:blip r:embed="rId3"/>
                <a:stretch>
                  <a:fillRect/>
                </a:stretch>
              </p:blipFill>
              <p:spPr>
                <a:xfrm>
                  <a:off x="3996875" y="905480"/>
                  <a:ext cx="914479" cy="914479"/>
                </a:xfrm>
                <a:prstGeom prst="rect">
                  <a:avLst/>
                </a:prstGeom>
                <a:ln>
                  <a:noFill/>
                </a:ln>
                <a:effectLst>
                  <a:outerShdw blurRad="292100" dist="139700" dir="2700000" algn="tl" rotWithShape="0">
                    <a:srgbClr val="333333">
                      <a:alpha val="65000"/>
                    </a:srgbClr>
                  </a:outerShdw>
                </a:effectLst>
              </p:spPr>
            </p:pic>
            <p:sp>
              <p:nvSpPr>
                <p:cNvPr id="108" name="Oval 107">
                  <a:extLst>
                    <a:ext uri="{FF2B5EF4-FFF2-40B4-BE49-F238E27FC236}">
                      <a16:creationId xmlns:a16="http://schemas.microsoft.com/office/drawing/2014/main" id="{87FBF9F9-B501-4E65-B641-618AF10DE173}"/>
                    </a:ext>
                  </a:extLst>
                </p:cNvPr>
                <p:cNvSpPr/>
                <p:nvPr/>
              </p:nvSpPr>
              <p:spPr bwMode="auto">
                <a:xfrm>
                  <a:off x="3912507" y="911902"/>
                  <a:ext cx="914400" cy="914400"/>
                </a:xfrm>
                <a:prstGeom prst="ellipse">
                  <a:avLst/>
                </a:prstGeom>
                <a:solidFill>
                  <a:srgbClr val="00CC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pic>
            <p:nvPicPr>
              <p:cNvPr id="106" name="Picture 16" descr="https://cdn2.iconfinder.com/data/icons/ieducation-set-8/512/conections-512.png">
                <a:extLst>
                  <a:ext uri="{FF2B5EF4-FFF2-40B4-BE49-F238E27FC236}">
                    <a16:creationId xmlns:a16="http://schemas.microsoft.com/office/drawing/2014/main" id="{678B9C63-722F-4225-B271-D2DD1F2B0F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193" y="5481931"/>
                <a:ext cx="216000" cy="21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a:extLst>
                <a:ext uri="{FF2B5EF4-FFF2-40B4-BE49-F238E27FC236}">
                  <a16:creationId xmlns:a16="http://schemas.microsoft.com/office/drawing/2014/main" id="{7FCE1127-934A-4E44-BB15-C0A41555C03D}"/>
                </a:ext>
              </a:extLst>
            </p:cNvPr>
            <p:cNvGrpSpPr/>
            <p:nvPr/>
          </p:nvGrpSpPr>
          <p:grpSpPr>
            <a:xfrm>
              <a:off x="762495" y="6051936"/>
              <a:ext cx="360000" cy="360000"/>
              <a:chOff x="742175" y="6050304"/>
              <a:chExt cx="360000" cy="360000"/>
            </a:xfrm>
          </p:grpSpPr>
          <p:grpSp>
            <p:nvGrpSpPr>
              <p:cNvPr id="101" name="Group 100">
                <a:extLst>
                  <a:ext uri="{FF2B5EF4-FFF2-40B4-BE49-F238E27FC236}">
                    <a16:creationId xmlns:a16="http://schemas.microsoft.com/office/drawing/2014/main" id="{32C76DF9-1466-4777-A8A3-3691EF1D014E}"/>
                  </a:ext>
                </a:extLst>
              </p:cNvPr>
              <p:cNvGrpSpPr/>
              <p:nvPr/>
            </p:nvGrpSpPr>
            <p:grpSpPr>
              <a:xfrm>
                <a:off x="742175" y="6050304"/>
                <a:ext cx="360000" cy="360000"/>
                <a:chOff x="5021508" y="875001"/>
                <a:chExt cx="998847" cy="920822"/>
              </a:xfrm>
            </p:grpSpPr>
            <p:pic>
              <p:nvPicPr>
                <p:cNvPr id="103" name="Picture 102">
                  <a:extLst>
                    <a:ext uri="{FF2B5EF4-FFF2-40B4-BE49-F238E27FC236}">
                      <a16:creationId xmlns:a16="http://schemas.microsoft.com/office/drawing/2014/main" id="{B51B4196-4E2F-4ED3-8B8B-38FAE220932E}"/>
                    </a:ext>
                  </a:extLst>
                </p:cNvPr>
                <p:cNvPicPr>
                  <a:picLocks noChangeAspect="1"/>
                </p:cNvPicPr>
                <p:nvPr/>
              </p:nvPicPr>
              <p:blipFill>
                <a:blip r:embed="rId3"/>
                <a:stretch>
                  <a:fillRect/>
                </a:stretch>
              </p:blipFill>
              <p:spPr>
                <a:xfrm>
                  <a:off x="5105876" y="875001"/>
                  <a:ext cx="914479" cy="914479"/>
                </a:xfrm>
                <a:prstGeom prst="rect">
                  <a:avLst/>
                </a:prstGeom>
                <a:ln>
                  <a:noFill/>
                </a:ln>
                <a:effectLst>
                  <a:outerShdw blurRad="292100" dist="139700" dir="2700000" algn="tl" rotWithShape="0">
                    <a:srgbClr val="333333">
                      <a:alpha val="65000"/>
                    </a:srgbClr>
                  </a:outerShdw>
                </a:effectLst>
              </p:spPr>
            </p:pic>
            <p:sp>
              <p:nvSpPr>
                <p:cNvPr id="104" name="Oval 103">
                  <a:extLst>
                    <a:ext uri="{FF2B5EF4-FFF2-40B4-BE49-F238E27FC236}">
                      <a16:creationId xmlns:a16="http://schemas.microsoft.com/office/drawing/2014/main" id="{99665FC3-8CEC-4B15-97DD-BA33F96B7A23}"/>
                    </a:ext>
                  </a:extLst>
                </p:cNvPr>
                <p:cNvSpPr/>
                <p:nvPr/>
              </p:nvSpPr>
              <p:spPr bwMode="auto">
                <a:xfrm>
                  <a:off x="5021508" y="881423"/>
                  <a:ext cx="914400" cy="914400"/>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pic>
            <p:nvPicPr>
              <p:cNvPr id="102" name="Picture 101">
                <a:extLst>
                  <a:ext uri="{FF2B5EF4-FFF2-40B4-BE49-F238E27FC236}">
                    <a16:creationId xmlns:a16="http://schemas.microsoft.com/office/drawing/2014/main" id="{9993B529-6569-454F-BC26-47F4E9772F62}"/>
                  </a:ext>
                </a:extLst>
              </p:cNvPr>
              <p:cNvPicPr>
                <a:picLocks noChangeAspect="1"/>
              </p:cNvPicPr>
              <p:nvPr/>
            </p:nvPicPr>
            <p:blipFill>
              <a:blip r:embed="rId8"/>
              <a:stretch>
                <a:fillRect/>
              </a:stretch>
            </p:blipFill>
            <p:spPr>
              <a:xfrm>
                <a:off x="778175" y="6086304"/>
                <a:ext cx="288000" cy="288000"/>
              </a:xfrm>
              <a:prstGeom prst="rect">
                <a:avLst/>
              </a:prstGeom>
            </p:spPr>
          </p:pic>
        </p:grpSp>
        <p:grpSp>
          <p:nvGrpSpPr>
            <p:cNvPr id="90" name="Group 89">
              <a:extLst>
                <a:ext uri="{FF2B5EF4-FFF2-40B4-BE49-F238E27FC236}">
                  <a16:creationId xmlns:a16="http://schemas.microsoft.com/office/drawing/2014/main" id="{20BC2856-3277-46FC-8EB3-F1C18C42D7DC}"/>
                </a:ext>
              </a:extLst>
            </p:cNvPr>
            <p:cNvGrpSpPr/>
            <p:nvPr/>
          </p:nvGrpSpPr>
          <p:grpSpPr>
            <a:xfrm>
              <a:off x="2859377" y="3811889"/>
              <a:ext cx="647980" cy="2632317"/>
              <a:chOff x="4325296" y="3811889"/>
              <a:chExt cx="671312" cy="2632317"/>
            </a:xfrm>
          </p:grpSpPr>
          <p:sp>
            <p:nvSpPr>
              <p:cNvPr id="91" name="Rectangle 90">
                <a:extLst>
                  <a:ext uri="{FF2B5EF4-FFF2-40B4-BE49-F238E27FC236}">
                    <a16:creationId xmlns:a16="http://schemas.microsoft.com/office/drawing/2014/main" id="{C0F50C33-89B5-4E33-8559-981ABFA84A7B}"/>
                  </a:ext>
                </a:extLst>
              </p:cNvPr>
              <p:cNvSpPr/>
              <p:nvPr/>
            </p:nvSpPr>
            <p:spPr bwMode="auto">
              <a:xfrm>
                <a:off x="4433370" y="3811889"/>
                <a:ext cx="541856" cy="495131"/>
              </a:xfrm>
              <a:prstGeom prst="rect">
                <a:avLst/>
              </a:prstGeom>
              <a:solidFill>
                <a:srgbClr val="00330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D654BB7B-0C44-41BE-A5EE-C14C14847FF6}"/>
                  </a:ext>
                </a:extLst>
              </p:cNvPr>
              <p:cNvSpPr/>
              <p:nvPr/>
            </p:nvSpPr>
            <p:spPr bwMode="auto">
              <a:xfrm>
                <a:off x="4433366" y="4342041"/>
                <a:ext cx="541855" cy="495131"/>
              </a:xfrm>
              <a:prstGeom prst="rect">
                <a:avLst/>
              </a:prstGeom>
              <a:solidFill>
                <a:srgbClr val="336600">
                  <a:alpha val="5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3" name="Rectangle 92">
                <a:extLst>
                  <a:ext uri="{FF2B5EF4-FFF2-40B4-BE49-F238E27FC236}">
                    <a16:creationId xmlns:a16="http://schemas.microsoft.com/office/drawing/2014/main" id="{BE764D06-E571-40A0-8650-EFBBFA4F5E6B}"/>
                  </a:ext>
                </a:extLst>
              </p:cNvPr>
              <p:cNvSpPr/>
              <p:nvPr/>
            </p:nvSpPr>
            <p:spPr bwMode="auto">
              <a:xfrm>
                <a:off x="4433366" y="4874873"/>
                <a:ext cx="541855" cy="495131"/>
              </a:xfrm>
              <a:prstGeom prst="rect">
                <a:avLst/>
              </a:prstGeom>
              <a:solidFill>
                <a:srgbClr val="339933">
                  <a:alpha val="5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2D59F0B9-5108-44EC-B4B9-54826C1E9864}"/>
                  </a:ext>
                </a:extLst>
              </p:cNvPr>
              <p:cNvSpPr/>
              <p:nvPr/>
            </p:nvSpPr>
            <p:spPr bwMode="auto">
              <a:xfrm>
                <a:off x="4431251" y="5414483"/>
                <a:ext cx="541856" cy="495131"/>
              </a:xfrm>
              <a:prstGeom prst="rect">
                <a:avLst/>
              </a:prstGeom>
              <a:solidFill>
                <a:srgbClr val="00CC66">
                  <a:alpha val="3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5" name="Rectangle 94">
                <a:extLst>
                  <a:ext uri="{FF2B5EF4-FFF2-40B4-BE49-F238E27FC236}">
                    <a16:creationId xmlns:a16="http://schemas.microsoft.com/office/drawing/2014/main" id="{54EE524E-1FA8-4D0D-A615-D8482D15D2E1}"/>
                  </a:ext>
                </a:extLst>
              </p:cNvPr>
              <p:cNvSpPr/>
              <p:nvPr/>
            </p:nvSpPr>
            <p:spPr bwMode="auto">
              <a:xfrm>
                <a:off x="4431124" y="5949075"/>
                <a:ext cx="541856" cy="495131"/>
              </a:xfrm>
              <a:prstGeom prst="rect">
                <a:avLst/>
              </a:prstGeom>
              <a:solidFill>
                <a:srgbClr val="00B294">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63CC5772-1455-4B7F-B814-5025FC0169B4}"/>
                  </a:ext>
                </a:extLst>
              </p:cNvPr>
              <p:cNvSpPr txBox="1"/>
              <p:nvPr/>
            </p:nvSpPr>
            <p:spPr>
              <a:xfrm>
                <a:off x="4348610" y="3840263"/>
                <a:ext cx="647998" cy="42011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gradFill>
                      <a:gsLst>
                        <a:gs pos="2917">
                          <a:prstClr val="black"/>
                        </a:gs>
                        <a:gs pos="3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22%</a:t>
                </a:r>
              </a:p>
            </p:txBody>
          </p:sp>
          <p:sp>
            <p:nvSpPr>
              <p:cNvPr id="97" name="TextBox 96">
                <a:extLst>
                  <a:ext uri="{FF2B5EF4-FFF2-40B4-BE49-F238E27FC236}">
                    <a16:creationId xmlns:a16="http://schemas.microsoft.com/office/drawing/2014/main" id="{DCCE77E7-5C7C-4E07-A9C1-284CBEBF9292}"/>
                  </a:ext>
                </a:extLst>
              </p:cNvPr>
              <p:cNvSpPr txBox="1"/>
              <p:nvPr/>
            </p:nvSpPr>
            <p:spPr>
              <a:xfrm>
                <a:off x="4347141" y="4343085"/>
                <a:ext cx="647997" cy="42011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gradFill>
                      <a:gsLst>
                        <a:gs pos="2917">
                          <a:prstClr val="black"/>
                        </a:gs>
                        <a:gs pos="3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17%</a:t>
                </a:r>
              </a:p>
            </p:txBody>
          </p:sp>
          <p:sp>
            <p:nvSpPr>
              <p:cNvPr id="98" name="TextBox 97">
                <a:extLst>
                  <a:ext uri="{FF2B5EF4-FFF2-40B4-BE49-F238E27FC236}">
                    <a16:creationId xmlns:a16="http://schemas.microsoft.com/office/drawing/2014/main" id="{71519DD8-176A-45FF-AA6A-597D6504F00F}"/>
                  </a:ext>
                </a:extLst>
              </p:cNvPr>
              <p:cNvSpPr txBox="1"/>
              <p:nvPr/>
            </p:nvSpPr>
            <p:spPr>
              <a:xfrm>
                <a:off x="4348610" y="4909295"/>
                <a:ext cx="647998" cy="42011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gradFill>
                      <a:gsLst>
                        <a:gs pos="2917">
                          <a:prstClr val="black"/>
                        </a:gs>
                        <a:gs pos="3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18%</a:t>
                </a:r>
              </a:p>
            </p:txBody>
          </p:sp>
          <p:sp>
            <p:nvSpPr>
              <p:cNvPr id="99" name="TextBox 98">
                <a:extLst>
                  <a:ext uri="{FF2B5EF4-FFF2-40B4-BE49-F238E27FC236}">
                    <a16:creationId xmlns:a16="http://schemas.microsoft.com/office/drawing/2014/main" id="{73841077-36BC-4D64-9051-DAD453464B3F}"/>
                  </a:ext>
                </a:extLst>
              </p:cNvPr>
              <p:cNvSpPr txBox="1"/>
              <p:nvPr/>
            </p:nvSpPr>
            <p:spPr>
              <a:xfrm>
                <a:off x="4325296" y="5438793"/>
                <a:ext cx="648001" cy="42011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gradFill>
                      <a:gsLst>
                        <a:gs pos="2917">
                          <a:prstClr val="black"/>
                        </a:gs>
                        <a:gs pos="3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13%</a:t>
                </a:r>
              </a:p>
            </p:txBody>
          </p:sp>
          <p:sp>
            <p:nvSpPr>
              <p:cNvPr id="100" name="TextBox 99">
                <a:extLst>
                  <a:ext uri="{FF2B5EF4-FFF2-40B4-BE49-F238E27FC236}">
                    <a16:creationId xmlns:a16="http://schemas.microsoft.com/office/drawing/2014/main" id="{10E7D964-81C0-47E8-899C-73B92E891463}"/>
                  </a:ext>
                </a:extLst>
              </p:cNvPr>
              <p:cNvSpPr txBox="1"/>
              <p:nvPr/>
            </p:nvSpPr>
            <p:spPr>
              <a:xfrm>
                <a:off x="4347133" y="5965776"/>
                <a:ext cx="648000" cy="42011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gradFill>
                      <a:gsLst>
                        <a:gs pos="2917">
                          <a:prstClr val="black"/>
                        </a:gs>
                        <a:gs pos="3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10%</a:t>
                </a:r>
              </a:p>
            </p:txBody>
          </p:sp>
        </p:grpSp>
      </p:grpSp>
      <p:sp>
        <p:nvSpPr>
          <p:cNvPr id="126" name="Rectangle 125">
            <a:extLst>
              <a:ext uri="{FF2B5EF4-FFF2-40B4-BE49-F238E27FC236}">
                <a16:creationId xmlns:a16="http://schemas.microsoft.com/office/drawing/2014/main" id="{12DD9B8E-37C9-431B-B723-2D4D7210AE80}"/>
              </a:ext>
            </a:extLst>
          </p:cNvPr>
          <p:cNvSpPr/>
          <p:nvPr/>
        </p:nvSpPr>
        <p:spPr bwMode="auto">
          <a:xfrm>
            <a:off x="5664044" y="4397567"/>
            <a:ext cx="3644420" cy="1770520"/>
          </a:xfrm>
          <a:prstGeom prst="rect">
            <a:avLst/>
          </a:prstGeom>
          <a:noFill/>
          <a:ln>
            <a:solidFill>
              <a:srgbClr val="00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156868" indent="-156868" defTabSz="896386">
              <a:spcBef>
                <a:spcPts val="588"/>
              </a:spcBef>
              <a:buClr>
                <a:srgbClr val="003300"/>
              </a:buClr>
              <a:buFont typeface="Arial" pitchFamily="34" charset="0"/>
              <a:buChar char="•"/>
            </a:pPr>
            <a:r>
              <a:rPr lang="en-US" sz="1000" kern="0"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Create an option to automatically delete </a:t>
            </a:r>
            <a:r>
              <a:rPr lang="en-US" sz="1000" b="1" kern="0" dirty="0">
                <a:solidFill>
                  <a:srgbClr val="003300"/>
                </a:solidFill>
                <a:latin typeface="Segoe UI" panose="020B0502040204020203" pitchFamily="34" charset="0"/>
                <a:ea typeface="Segoe UI" panose="020B0502040204020203" pitchFamily="34" charset="0"/>
                <a:cs typeface="Segoe UI" panose="020B0502040204020203" pitchFamily="34" charset="0"/>
              </a:rPr>
              <a:t>empty folders</a:t>
            </a:r>
          </a:p>
          <a:p>
            <a:pPr marL="156868" indent="-156868" defTabSz="896386">
              <a:spcBef>
                <a:spcPts val="588"/>
              </a:spcBef>
              <a:buClr>
                <a:srgbClr val="003300"/>
              </a:buClr>
              <a:buFont typeface="Arial" pitchFamily="34" charset="0"/>
              <a:buChar char="•"/>
            </a:pPr>
            <a:r>
              <a:rPr lang="en-US" sz="1000" kern="0"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Offer an option to save </a:t>
            </a:r>
            <a:r>
              <a:rPr lang="en-US" sz="1000" b="1" kern="0" dirty="0">
                <a:solidFill>
                  <a:srgbClr val="003300"/>
                </a:solidFill>
                <a:latin typeface="Segoe UI" panose="020B0502040204020203" pitchFamily="34" charset="0"/>
                <a:ea typeface="Segoe UI" panose="020B0502040204020203" pitchFamily="34" charset="0"/>
                <a:cs typeface="Segoe UI" panose="020B0502040204020203" pitchFamily="34" charset="0"/>
              </a:rPr>
              <a:t>virtual desktops</a:t>
            </a:r>
            <a:endParaRPr lang="en-US" sz="1000" kern="0"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marL="156868" indent="-156868" defTabSz="896386">
              <a:spcBef>
                <a:spcPts val="588"/>
              </a:spcBef>
              <a:buClr>
                <a:srgbClr val="003300"/>
              </a:buClr>
              <a:buFont typeface="Arial" pitchFamily="34" charset="0"/>
              <a:buChar char="•"/>
            </a:pPr>
            <a:r>
              <a:rPr lang="en-US" sz="1000" kern="0"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Allow </a:t>
            </a:r>
            <a:r>
              <a:rPr lang="en-US" sz="1000" b="1" kern="0" dirty="0">
                <a:solidFill>
                  <a:srgbClr val="003300"/>
                </a:solidFill>
                <a:latin typeface="Segoe UI" panose="020B0502040204020203" pitchFamily="34" charset="0"/>
                <a:ea typeface="Segoe UI" panose="020B0502040204020203" pitchFamily="34" charset="0"/>
                <a:cs typeface="Segoe UI" panose="020B0502040204020203" pitchFamily="34" charset="0"/>
              </a:rPr>
              <a:t>customization</a:t>
            </a:r>
            <a:r>
              <a:rPr lang="en-US" sz="1000" kern="0"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of login screen</a:t>
            </a:r>
          </a:p>
          <a:p>
            <a:pPr marL="156868" indent="-156868" defTabSz="896386">
              <a:spcBef>
                <a:spcPts val="588"/>
              </a:spcBef>
              <a:buClr>
                <a:srgbClr val="003300"/>
              </a:buClr>
              <a:buFont typeface="Arial" pitchFamily="34" charset="0"/>
              <a:buChar char="•"/>
            </a:pPr>
            <a:r>
              <a:rPr lang="en-US" sz="1000" kern="0"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Present an easier way to disable</a:t>
            </a:r>
            <a:r>
              <a:rPr lang="en-US" sz="1000" b="1" kern="0" dirty="0">
                <a:solidFill>
                  <a:srgbClr val="00B294"/>
                </a:solidFill>
                <a:latin typeface="Segoe UI" panose="020B0502040204020203" pitchFamily="34" charset="0"/>
                <a:ea typeface="Segoe UI" panose="020B0502040204020203" pitchFamily="34" charset="0"/>
                <a:cs typeface="Segoe UI" panose="020B0502040204020203" pitchFamily="34" charset="0"/>
              </a:rPr>
              <a:t> </a:t>
            </a:r>
            <a:r>
              <a:rPr lang="en-US" sz="1000" b="1" kern="0" dirty="0">
                <a:solidFill>
                  <a:srgbClr val="003300"/>
                </a:solidFill>
                <a:latin typeface="Segoe UI" panose="020B0502040204020203" pitchFamily="34" charset="0"/>
                <a:ea typeface="Segoe UI" panose="020B0502040204020203" pitchFamily="34" charset="0"/>
                <a:cs typeface="Segoe UI" panose="020B0502040204020203" pitchFamily="34" charset="0"/>
              </a:rPr>
              <a:t>Virtual Assistant </a:t>
            </a:r>
          </a:p>
          <a:p>
            <a:pPr marL="156868" indent="-156868" defTabSz="896386">
              <a:spcBef>
                <a:spcPts val="588"/>
              </a:spcBef>
              <a:buClr>
                <a:srgbClr val="003300"/>
              </a:buClr>
              <a:buFont typeface="Arial" pitchFamily="34" charset="0"/>
              <a:buChar char="•"/>
            </a:pPr>
            <a:r>
              <a:rPr lang="en-US" sz="1000" kern="0"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Make a software to help identify and delete </a:t>
            </a:r>
            <a:r>
              <a:rPr lang="en-US" sz="1000" b="1" kern="0" dirty="0">
                <a:solidFill>
                  <a:srgbClr val="003300"/>
                </a:solidFill>
                <a:latin typeface="Segoe UI" panose="020B0502040204020203" pitchFamily="34" charset="0"/>
                <a:ea typeface="Segoe UI" panose="020B0502040204020203" pitchFamily="34" charset="0"/>
                <a:cs typeface="Segoe UI" panose="020B0502040204020203" pitchFamily="34" charset="0"/>
              </a:rPr>
              <a:t>duplicate images</a:t>
            </a:r>
            <a:r>
              <a:rPr lang="en-US" sz="1000" kern="0"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in folders</a:t>
            </a:r>
          </a:p>
          <a:p>
            <a:pPr marL="156868" indent="-156868" defTabSz="896386">
              <a:spcBef>
                <a:spcPts val="588"/>
              </a:spcBef>
              <a:buClr>
                <a:srgbClr val="003300"/>
              </a:buClr>
              <a:buFont typeface="Arial" pitchFamily="34" charset="0"/>
              <a:buChar char="•"/>
            </a:pPr>
            <a:r>
              <a:rPr lang="en-US" sz="1000" kern="0"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Build an easier option to change between </a:t>
            </a:r>
            <a:r>
              <a:rPr lang="en-US" sz="1000" b="1" kern="0" dirty="0">
                <a:solidFill>
                  <a:srgbClr val="003300"/>
                </a:solidFill>
                <a:latin typeface="Segoe UI" panose="020B0502040204020203" pitchFamily="34" charset="0"/>
                <a:ea typeface="Segoe UI" panose="020B0502040204020203" pitchFamily="34" charset="0"/>
                <a:cs typeface="Segoe UI" panose="020B0502040204020203" pitchFamily="34" charset="0"/>
              </a:rPr>
              <a:t>input languages</a:t>
            </a:r>
            <a:endParaRPr lang="en-US" sz="1000" kern="0"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27" name="TextBox 126">
            <a:extLst>
              <a:ext uri="{FF2B5EF4-FFF2-40B4-BE49-F238E27FC236}">
                <a16:creationId xmlns:a16="http://schemas.microsoft.com/office/drawing/2014/main" id="{C86E1255-96B1-4F3A-8CD0-89635508B42C}"/>
              </a:ext>
            </a:extLst>
          </p:cNvPr>
          <p:cNvSpPr txBox="1"/>
          <p:nvPr/>
        </p:nvSpPr>
        <p:spPr>
          <a:xfrm>
            <a:off x="5665522" y="3946324"/>
            <a:ext cx="3670020" cy="514012"/>
          </a:xfrm>
          <a:prstGeom prst="rect">
            <a:avLst/>
          </a:prstGeom>
          <a:solidFill>
            <a:srgbClr val="003300"/>
          </a:solidFill>
        </p:spPr>
        <p:txBody>
          <a:bodyPr wrap="none" lIns="179285" tIns="143428" rIns="179285" bIns="143428" rtlCol="0" anchor="ctr">
            <a:noAutofit/>
          </a:bodyPr>
          <a:lstStyle/>
          <a:p>
            <a:pPr algn="ctr" defTabSz="896386">
              <a:lnSpc>
                <a:spcPct val="90000"/>
              </a:lnSpc>
              <a:spcAft>
                <a:spcPts val="588"/>
              </a:spcAft>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Efficient and streamline</a:t>
            </a:r>
          </a:p>
          <a:p>
            <a:pPr algn="ctr" defTabSz="896386">
              <a:lnSpc>
                <a:spcPct val="90000"/>
              </a:lnSpc>
              <a:spcAft>
                <a:spcPts val="588"/>
              </a:spcAft>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interactions with PC</a:t>
            </a:r>
          </a:p>
        </p:txBody>
      </p:sp>
      <p:sp>
        <p:nvSpPr>
          <p:cNvPr id="128" name="Text Placeholder 1">
            <a:extLst>
              <a:ext uri="{FF2B5EF4-FFF2-40B4-BE49-F238E27FC236}">
                <a16:creationId xmlns:a16="http://schemas.microsoft.com/office/drawing/2014/main" id="{C8877424-BF43-4311-B02E-212BF54D883B}"/>
              </a:ext>
            </a:extLst>
          </p:cNvPr>
          <p:cNvSpPr txBox="1">
            <a:spLocks/>
          </p:cNvSpPr>
          <p:nvPr/>
        </p:nvSpPr>
        <p:spPr>
          <a:xfrm>
            <a:off x="6832836" y="5316244"/>
            <a:ext cx="2512410" cy="161583"/>
          </a:xfrm>
          <a:prstGeom prst="rect">
            <a:avLst/>
          </a:prstGeom>
        </p:spPr>
        <p:txBody>
          <a:bodyPr vert="horz" wrap="square" lIns="0" tIns="0" rIns="0" bIns="0" rtlCol="0">
            <a:spAutoFit/>
          </a:bodyPr>
          <a:lstStyle>
            <a:defPPr>
              <a:defRPr lang="en-US"/>
            </a:defPPr>
            <a:lvl1pPr marR="0" indent="0" fontAlgn="auto">
              <a:lnSpc>
                <a:spcPct val="100000"/>
              </a:lnSpc>
              <a:spcBef>
                <a:spcPts val="600"/>
              </a:spcBef>
              <a:spcAft>
                <a:spcPts val="0"/>
              </a:spcAft>
              <a:buClr>
                <a:schemeClr val="tx2"/>
              </a:buClr>
              <a:buSzPct val="90000"/>
              <a:buFont typeface="Arial" pitchFamily="34" charset="0"/>
              <a:buNone/>
              <a:tabLst/>
              <a:defRPr b="1" spc="0" baseline="0">
                <a:solidFill>
                  <a:schemeClr val="accent1"/>
                </a:solidFill>
                <a:latin typeface="+mj-lt"/>
              </a:defRPr>
            </a:lvl1pPr>
            <a:lvl2pPr marL="584200" marR="0" indent="-241300" fontAlgn="auto">
              <a:lnSpc>
                <a:spcPct val="100000"/>
              </a:lnSpc>
              <a:spcBef>
                <a:spcPts val="600"/>
              </a:spcBef>
              <a:spcAft>
                <a:spcPts val="0"/>
              </a:spcAft>
              <a:buClr>
                <a:schemeClr val="tx2"/>
              </a:buClr>
              <a:buSzPct val="90000"/>
              <a:buFont typeface="Arial" pitchFamily="34" charset="0"/>
              <a:buChar char="•"/>
              <a:tabLst/>
              <a:defRPr sz="2800" spc="0" baseline="0">
                <a:gradFill>
                  <a:gsLst>
                    <a:gs pos="1250">
                      <a:schemeClr val="tx1"/>
                    </a:gs>
                    <a:gs pos="100000">
                      <a:schemeClr val="tx1"/>
                    </a:gs>
                  </a:gsLst>
                  <a:lin ang="5400000" scaled="0"/>
                </a:gradFill>
              </a:defRPr>
            </a:lvl2pPr>
            <a:lvl3pPr marL="800100" marR="0" indent="-228600" fontAlgn="auto">
              <a:lnSpc>
                <a:spcPct val="100000"/>
              </a:lnSpc>
              <a:spcBef>
                <a:spcPts val="600"/>
              </a:spcBef>
              <a:spcAft>
                <a:spcPts val="0"/>
              </a:spcAft>
              <a:buClr>
                <a:schemeClr val="tx2"/>
              </a:buClr>
              <a:buSzPct val="90000"/>
              <a:buFont typeface="Arial" pitchFamily="34" charset="0"/>
              <a:buChar char="•"/>
              <a:tabLst/>
              <a:defRPr sz="2400" spc="0" baseline="0">
                <a:gradFill>
                  <a:gsLst>
                    <a:gs pos="1250">
                      <a:schemeClr val="tx1"/>
                    </a:gs>
                    <a:gs pos="100000">
                      <a:schemeClr val="tx1"/>
                    </a:gs>
                  </a:gsLst>
                  <a:lin ang="5400000" scaled="0"/>
                </a:gradFill>
              </a:defRPr>
            </a:lvl3pPr>
            <a:lvl4pPr marL="1028700" marR="0" indent="-228600" fontAlgn="auto">
              <a:lnSpc>
                <a:spcPct val="100000"/>
              </a:lnSpc>
              <a:spcBef>
                <a:spcPts val="600"/>
              </a:spcBef>
              <a:spcAft>
                <a:spcPts val="0"/>
              </a:spcAft>
              <a:buClr>
                <a:schemeClr val="tx2"/>
              </a:buClr>
              <a:buSzPct val="90000"/>
              <a:buFont typeface="Arial" pitchFamily="34" charset="0"/>
              <a:buChar char="•"/>
              <a:tabLst/>
              <a:defRPr sz="2000" spc="0" baseline="0">
                <a:gradFill>
                  <a:gsLst>
                    <a:gs pos="1250">
                      <a:schemeClr val="tx1"/>
                    </a:gs>
                    <a:gs pos="100000">
                      <a:schemeClr val="tx1"/>
                    </a:gs>
                  </a:gsLst>
                  <a:lin ang="5400000" scaled="0"/>
                </a:gradFill>
              </a:defRPr>
            </a:lvl4pPr>
            <a:lvl5pPr marL="1257300" marR="0" indent="-228600" fontAlgn="auto">
              <a:lnSpc>
                <a:spcPct val="100000"/>
              </a:lnSpc>
              <a:spcBef>
                <a:spcPts val="600"/>
              </a:spcBef>
              <a:spcAft>
                <a:spcPts val="0"/>
              </a:spcAft>
              <a:buClr>
                <a:schemeClr val="tx2"/>
              </a:buClr>
              <a:buSzPct val="90000"/>
              <a:buFont typeface="Arial" pitchFamily="34" charset="0"/>
              <a:buChar char="•"/>
              <a:tabLst/>
              <a:defRPr sz="14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156868" indent="-156868" defTabSz="896386">
              <a:spcBef>
                <a:spcPts val="588"/>
              </a:spcBef>
              <a:buClr>
                <a:srgbClr val="00B294"/>
              </a:buClr>
              <a:buFont typeface="Arial" pitchFamily="34" charset="0"/>
              <a:buChar char="•"/>
            </a:pPr>
            <a:endParaRPr lang="en-US" sz="1050" b="0" kern="0" dirty="0">
              <a:gradFill>
                <a:gsLst>
                  <a:gs pos="125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pic>
        <p:nvPicPr>
          <p:cNvPr id="129" name="Picture 128">
            <a:extLst>
              <a:ext uri="{FF2B5EF4-FFF2-40B4-BE49-F238E27FC236}">
                <a16:creationId xmlns:a16="http://schemas.microsoft.com/office/drawing/2014/main" id="{E70B59D9-DBC2-4403-A19C-E098BAA806D9}"/>
              </a:ext>
            </a:extLst>
          </p:cNvPr>
          <p:cNvPicPr>
            <a:picLocks noChangeAspect="1"/>
          </p:cNvPicPr>
          <p:nvPr/>
        </p:nvPicPr>
        <p:blipFill>
          <a:blip r:embed="rId3"/>
          <a:stretch>
            <a:fillRect/>
          </a:stretch>
        </p:blipFill>
        <p:spPr>
          <a:xfrm>
            <a:off x="5725943" y="3906679"/>
            <a:ext cx="560474" cy="560474"/>
          </a:xfrm>
          <a:prstGeom prst="rect">
            <a:avLst/>
          </a:prstGeom>
          <a:ln>
            <a:noFill/>
          </a:ln>
          <a:effectLst>
            <a:outerShdw blurRad="292100" dist="139700" dir="2700000" algn="tl" rotWithShape="0">
              <a:srgbClr val="333333">
                <a:alpha val="65000"/>
              </a:srgbClr>
            </a:outerShdw>
          </a:effectLst>
        </p:spPr>
      </p:pic>
      <p:sp>
        <p:nvSpPr>
          <p:cNvPr id="130" name="Oval 129">
            <a:extLst>
              <a:ext uri="{FF2B5EF4-FFF2-40B4-BE49-F238E27FC236}">
                <a16:creationId xmlns:a16="http://schemas.microsoft.com/office/drawing/2014/main" id="{A3EE73B7-C88E-4C50-A762-C6E13A1C7F14}"/>
              </a:ext>
            </a:extLst>
          </p:cNvPr>
          <p:cNvSpPr/>
          <p:nvPr/>
        </p:nvSpPr>
        <p:spPr bwMode="auto">
          <a:xfrm>
            <a:off x="5725967" y="3942799"/>
            <a:ext cx="560426" cy="488235"/>
          </a:xfrm>
          <a:prstGeom prst="ellipse">
            <a:avLst/>
          </a:prstGeom>
          <a:solidFill>
            <a:srgbClr val="00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pic>
        <p:nvPicPr>
          <p:cNvPr id="131" name="Picture 130">
            <a:extLst>
              <a:ext uri="{FF2B5EF4-FFF2-40B4-BE49-F238E27FC236}">
                <a16:creationId xmlns:a16="http://schemas.microsoft.com/office/drawing/2014/main" id="{9D59E02F-0FA5-4FAD-8B4C-16DF3B6F6CBB}"/>
              </a:ext>
            </a:extLst>
          </p:cNvPr>
          <p:cNvPicPr>
            <a:picLocks noChangeAspect="1"/>
          </p:cNvPicPr>
          <p:nvPr/>
        </p:nvPicPr>
        <p:blipFill>
          <a:blip r:embed="rId4">
            <a:lum contrast="68000"/>
          </a:blip>
          <a:stretch>
            <a:fillRect/>
          </a:stretch>
        </p:blipFill>
        <p:spPr>
          <a:xfrm>
            <a:off x="5802595" y="3934609"/>
            <a:ext cx="358951" cy="360000"/>
          </a:xfrm>
          <a:prstGeom prst="rect">
            <a:avLst/>
          </a:prstGeom>
        </p:spPr>
      </p:pic>
      <p:sp>
        <p:nvSpPr>
          <p:cNvPr id="132" name="TextBox 131">
            <a:extLst>
              <a:ext uri="{FF2B5EF4-FFF2-40B4-BE49-F238E27FC236}">
                <a16:creationId xmlns:a16="http://schemas.microsoft.com/office/drawing/2014/main" id="{80FCE98E-3BBF-4828-9F2B-6AC2CF9B89CA}"/>
              </a:ext>
            </a:extLst>
          </p:cNvPr>
          <p:cNvSpPr txBox="1"/>
          <p:nvPr/>
        </p:nvSpPr>
        <p:spPr>
          <a:xfrm>
            <a:off x="8511139" y="3923219"/>
            <a:ext cx="820657"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rPr>
              <a:t>22%</a:t>
            </a:r>
          </a:p>
        </p:txBody>
      </p:sp>
      <p:cxnSp>
        <p:nvCxnSpPr>
          <p:cNvPr id="133" name="Straight Connector 132">
            <a:extLst>
              <a:ext uri="{FF2B5EF4-FFF2-40B4-BE49-F238E27FC236}">
                <a16:creationId xmlns:a16="http://schemas.microsoft.com/office/drawing/2014/main" id="{7094DB39-CB13-4B6B-98C0-A1EAA3982065}"/>
              </a:ext>
            </a:extLst>
          </p:cNvPr>
          <p:cNvCxnSpPr>
            <a:cxnSpLocks/>
          </p:cNvCxnSpPr>
          <p:nvPr/>
        </p:nvCxnSpPr>
        <p:spPr>
          <a:xfrm>
            <a:off x="4941216" y="3877097"/>
            <a:ext cx="720665" cy="6131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F9991A98-D1F5-42BE-A535-7408C2BB4BAE}"/>
              </a:ext>
            </a:extLst>
          </p:cNvPr>
          <p:cNvSpPr txBox="1"/>
          <p:nvPr/>
        </p:nvSpPr>
        <p:spPr>
          <a:xfrm>
            <a:off x="2629570" y="3621204"/>
            <a:ext cx="2333170" cy="261610"/>
          </a:xfrm>
          <a:prstGeom prst="rect">
            <a:avLst/>
          </a:prstGeom>
          <a:noFill/>
        </p:spPr>
        <p:txBody>
          <a:bodyPr wrap="square" rtlCol="0">
            <a:spAutoFit/>
          </a:bodyPr>
          <a:lstStyle/>
          <a:p>
            <a:pPr algn="ctr"/>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Ranked Un-met Need Buckets</a:t>
            </a:r>
          </a:p>
        </p:txBody>
      </p:sp>
      <p:sp>
        <p:nvSpPr>
          <p:cNvPr id="135" name="TextBox 134">
            <a:extLst>
              <a:ext uri="{FF2B5EF4-FFF2-40B4-BE49-F238E27FC236}">
                <a16:creationId xmlns:a16="http://schemas.microsoft.com/office/drawing/2014/main" id="{2A6FDAC6-9392-4344-B85A-E9AB0980DBD3}"/>
              </a:ext>
            </a:extLst>
          </p:cNvPr>
          <p:cNvSpPr txBox="1"/>
          <p:nvPr/>
        </p:nvSpPr>
        <p:spPr>
          <a:xfrm>
            <a:off x="5796448" y="3621204"/>
            <a:ext cx="3161913" cy="261610"/>
          </a:xfrm>
          <a:prstGeom prst="rect">
            <a:avLst/>
          </a:prstGeom>
          <a:noFill/>
        </p:spPr>
        <p:txBody>
          <a:bodyPr wrap="square" rtlCol="0">
            <a:spAutoFit/>
          </a:bodyPr>
          <a:lstStyle/>
          <a:p>
            <a:pPr algn="ctr"/>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Detailed Requirements in un-met need bucket - 1</a:t>
            </a:r>
          </a:p>
        </p:txBody>
      </p:sp>
      <p:grpSp>
        <p:nvGrpSpPr>
          <p:cNvPr id="136" name="Group 135">
            <a:extLst>
              <a:ext uri="{FF2B5EF4-FFF2-40B4-BE49-F238E27FC236}">
                <a16:creationId xmlns:a16="http://schemas.microsoft.com/office/drawing/2014/main" id="{7BD026E1-8165-45F4-B8ED-4DCD8ADE752C}"/>
              </a:ext>
            </a:extLst>
          </p:cNvPr>
          <p:cNvGrpSpPr/>
          <p:nvPr/>
        </p:nvGrpSpPr>
        <p:grpSpPr>
          <a:xfrm>
            <a:off x="201081" y="4541999"/>
            <a:ext cx="1080000" cy="1080000"/>
            <a:chOff x="211677" y="4837917"/>
            <a:chExt cx="1224000" cy="1224000"/>
          </a:xfrm>
        </p:grpSpPr>
        <p:pic>
          <p:nvPicPr>
            <p:cNvPr id="137" name="Picture 2" descr="Image result for pc users icon">
              <a:extLst>
                <a:ext uri="{FF2B5EF4-FFF2-40B4-BE49-F238E27FC236}">
                  <a16:creationId xmlns:a16="http://schemas.microsoft.com/office/drawing/2014/main" id="{0B6ACA99-C56E-4D6E-897B-2A6891BC6F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677" y="4837917"/>
              <a:ext cx="1224000"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37">
              <a:extLst>
                <a:ext uri="{FF2B5EF4-FFF2-40B4-BE49-F238E27FC236}">
                  <a16:creationId xmlns:a16="http://schemas.microsoft.com/office/drawing/2014/main" id="{5ED86865-119D-4312-B867-ED99259985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6270" y="5653503"/>
              <a:ext cx="1015064" cy="396000"/>
            </a:xfrm>
            <a:prstGeom prst="rect">
              <a:avLst/>
            </a:prstGeom>
          </p:spPr>
        </p:pic>
      </p:grpSp>
      <p:sp>
        <p:nvSpPr>
          <p:cNvPr id="139" name="Arrow: Right 18">
            <a:extLst>
              <a:ext uri="{FF2B5EF4-FFF2-40B4-BE49-F238E27FC236}">
                <a16:creationId xmlns:a16="http://schemas.microsoft.com/office/drawing/2014/main" id="{84C1B0FE-FBDB-4982-87D8-5E87BD3DA400}"/>
              </a:ext>
            </a:extLst>
          </p:cNvPr>
          <p:cNvSpPr/>
          <p:nvPr/>
        </p:nvSpPr>
        <p:spPr>
          <a:xfrm>
            <a:off x="1439190" y="4927471"/>
            <a:ext cx="504000" cy="396000"/>
          </a:xfrm>
          <a:prstGeom prst="rightArrow">
            <a:avLst/>
          </a:prstGeom>
          <a:gradFill flip="none" rotWithShape="1">
            <a:gsLst>
              <a:gs pos="0">
                <a:schemeClr val="accent3">
                  <a:lumMod val="5000"/>
                  <a:lumOff val="95000"/>
                </a:schemeClr>
              </a:gs>
              <a:gs pos="100000">
                <a:schemeClr val="bg1">
                  <a:lumMod val="50000"/>
                </a:schemeClr>
              </a:gs>
            </a:gsLst>
            <a:lin ang="27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sz="14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40" name="Arrow: Right 94">
            <a:extLst>
              <a:ext uri="{FF2B5EF4-FFF2-40B4-BE49-F238E27FC236}">
                <a16:creationId xmlns:a16="http://schemas.microsoft.com/office/drawing/2014/main" id="{D15353FD-167E-49D8-B727-9BCF4CB4DC2B}"/>
              </a:ext>
            </a:extLst>
          </p:cNvPr>
          <p:cNvSpPr/>
          <p:nvPr/>
        </p:nvSpPr>
        <p:spPr>
          <a:xfrm>
            <a:off x="9502981" y="4896975"/>
            <a:ext cx="504000" cy="396000"/>
          </a:xfrm>
          <a:prstGeom prst="rightArrow">
            <a:avLst/>
          </a:prstGeom>
          <a:gradFill flip="none" rotWithShape="1">
            <a:gsLst>
              <a:gs pos="0">
                <a:schemeClr val="accent3">
                  <a:lumMod val="5000"/>
                  <a:lumOff val="95000"/>
                </a:schemeClr>
              </a:gs>
              <a:gs pos="100000">
                <a:schemeClr val="bg1">
                  <a:lumMod val="50000"/>
                </a:schemeClr>
              </a:gs>
            </a:gsLst>
            <a:lin ang="27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sz="14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1" name="Picture 140">
            <a:extLst>
              <a:ext uri="{FF2B5EF4-FFF2-40B4-BE49-F238E27FC236}">
                <a16:creationId xmlns:a16="http://schemas.microsoft.com/office/drawing/2014/main" id="{AB5736B5-28C5-4A76-9957-C4E1155729B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35359" y="4700376"/>
            <a:ext cx="860378" cy="684000"/>
          </a:xfrm>
          <a:prstGeom prst="rect">
            <a:avLst/>
          </a:prstGeom>
        </p:spPr>
      </p:pic>
      <p:sp>
        <p:nvSpPr>
          <p:cNvPr id="142" name="TextBox 141">
            <a:extLst>
              <a:ext uri="{FF2B5EF4-FFF2-40B4-BE49-F238E27FC236}">
                <a16:creationId xmlns:a16="http://schemas.microsoft.com/office/drawing/2014/main" id="{07D5C611-A25E-441D-B240-CE517D3FBF5A}"/>
              </a:ext>
            </a:extLst>
          </p:cNvPr>
          <p:cNvSpPr txBox="1"/>
          <p:nvPr/>
        </p:nvSpPr>
        <p:spPr>
          <a:xfrm>
            <a:off x="70621" y="3690162"/>
            <a:ext cx="1517297" cy="261610"/>
          </a:xfrm>
          <a:prstGeom prst="rect">
            <a:avLst/>
          </a:prstGeom>
          <a:noFill/>
        </p:spPr>
        <p:txBody>
          <a:bodyPr wrap="square" rtlCol="0">
            <a:spAutoFit/>
          </a:bodyPr>
          <a:lstStyle/>
          <a:p>
            <a:pPr algn="ctr"/>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Users</a:t>
            </a:r>
          </a:p>
        </p:txBody>
      </p:sp>
      <p:sp>
        <p:nvSpPr>
          <p:cNvPr id="143" name="TextBox 142">
            <a:extLst>
              <a:ext uri="{FF2B5EF4-FFF2-40B4-BE49-F238E27FC236}">
                <a16:creationId xmlns:a16="http://schemas.microsoft.com/office/drawing/2014/main" id="{479CCB41-9AEF-4771-ACC8-A08117046198}"/>
              </a:ext>
            </a:extLst>
          </p:cNvPr>
          <p:cNvSpPr txBox="1"/>
          <p:nvPr/>
        </p:nvSpPr>
        <p:spPr>
          <a:xfrm>
            <a:off x="9729849" y="3621204"/>
            <a:ext cx="2333170" cy="261610"/>
          </a:xfrm>
          <a:prstGeom prst="rect">
            <a:avLst/>
          </a:prstGeom>
          <a:noFill/>
        </p:spPr>
        <p:txBody>
          <a:bodyPr wrap="square" rtlCol="0">
            <a:spAutoFit/>
          </a:bodyPr>
          <a:lstStyle/>
          <a:p>
            <a:pPr algn="ctr"/>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Product Roadmap</a:t>
            </a:r>
          </a:p>
        </p:txBody>
      </p:sp>
      <p:pic>
        <p:nvPicPr>
          <p:cNvPr id="144" name="Picture 4" descr="Image result for development icon">
            <a:extLst>
              <a:ext uri="{FF2B5EF4-FFF2-40B4-BE49-F238E27FC236}">
                <a16:creationId xmlns:a16="http://schemas.microsoft.com/office/drawing/2014/main" id="{225D3BFF-392F-4A70-99FA-B74095BDB467}"/>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65548" y="5003962"/>
            <a:ext cx="576000" cy="576000"/>
          </a:xfrm>
          <a:prstGeom prst="rect">
            <a:avLst/>
          </a:prstGeom>
          <a:noFill/>
          <a:extLst>
            <a:ext uri="{909E8E84-426E-40DD-AFC4-6F175D3DCCD1}">
              <a14:hiddenFill xmlns:a14="http://schemas.microsoft.com/office/drawing/2010/main">
                <a:solidFill>
                  <a:srgbClr val="FFFFFF"/>
                </a:solidFill>
              </a14:hiddenFill>
            </a:ext>
          </a:extLst>
        </p:spPr>
      </p:pic>
      <p:sp>
        <p:nvSpPr>
          <p:cNvPr id="145" name="Speech Bubble: Oval 23">
            <a:extLst>
              <a:ext uri="{FF2B5EF4-FFF2-40B4-BE49-F238E27FC236}">
                <a16:creationId xmlns:a16="http://schemas.microsoft.com/office/drawing/2014/main" id="{98BE4554-A12D-4702-B349-49A8268D59EC}"/>
              </a:ext>
            </a:extLst>
          </p:cNvPr>
          <p:cNvSpPr/>
          <p:nvPr/>
        </p:nvSpPr>
        <p:spPr>
          <a:xfrm>
            <a:off x="622529" y="3938413"/>
            <a:ext cx="1018741" cy="754043"/>
          </a:xfrm>
          <a:prstGeom prst="wedgeEllipse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900" dirty="0">
                <a:solidFill>
                  <a:prstClr val="white"/>
                </a:solidFill>
                <a:latin typeface="Segoe UI" panose="020B0502040204020203" pitchFamily="34" charset="0"/>
                <a:ea typeface="Segoe UI" panose="020B0502040204020203" pitchFamily="34" charset="0"/>
                <a:cs typeface="Segoe UI" panose="020B0502040204020203" pitchFamily="34" charset="0"/>
              </a:rPr>
              <a:t>I want….</a:t>
            </a:r>
          </a:p>
        </p:txBody>
      </p:sp>
      <p:sp>
        <p:nvSpPr>
          <p:cNvPr id="146" name="Speech Bubble: Rectangle with Corners Rounded 24">
            <a:extLst>
              <a:ext uri="{FF2B5EF4-FFF2-40B4-BE49-F238E27FC236}">
                <a16:creationId xmlns:a16="http://schemas.microsoft.com/office/drawing/2014/main" id="{34D6C945-4451-4B57-B1CE-AAFAB1F8EB68}"/>
              </a:ext>
            </a:extLst>
          </p:cNvPr>
          <p:cNvSpPr/>
          <p:nvPr/>
        </p:nvSpPr>
        <p:spPr>
          <a:xfrm>
            <a:off x="9441498" y="3971951"/>
            <a:ext cx="1425777" cy="456633"/>
          </a:xfrm>
          <a:prstGeom prst="wedgeRoundRectCallout">
            <a:avLst>
              <a:gd name="adj1" fmla="val 50938"/>
              <a:gd name="adj2" fmla="val 119466"/>
              <a:gd name="adj3" fmla="val 16667"/>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Feature 1: Login Screen Customizer</a:t>
            </a:r>
          </a:p>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Priority Level: High</a:t>
            </a:r>
          </a:p>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Status: </a:t>
            </a:r>
            <a:r>
              <a:rPr lang="en-IN" sz="600" b="1"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Testing</a:t>
            </a:r>
          </a:p>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Priority Release Date: 25 May 2017</a:t>
            </a:r>
          </a:p>
        </p:txBody>
      </p:sp>
      <p:sp>
        <p:nvSpPr>
          <p:cNvPr id="147" name="Speech Bubble: Rectangle with Corners Rounded 99">
            <a:extLst>
              <a:ext uri="{FF2B5EF4-FFF2-40B4-BE49-F238E27FC236}">
                <a16:creationId xmlns:a16="http://schemas.microsoft.com/office/drawing/2014/main" id="{AB9AD04F-E793-4FD7-A447-12AB214AB918}"/>
              </a:ext>
            </a:extLst>
          </p:cNvPr>
          <p:cNvSpPr/>
          <p:nvPr/>
        </p:nvSpPr>
        <p:spPr>
          <a:xfrm>
            <a:off x="9758234" y="5636245"/>
            <a:ext cx="1360213" cy="456633"/>
          </a:xfrm>
          <a:prstGeom prst="wedgeRoundRectCallout">
            <a:avLst>
              <a:gd name="adj1" fmla="val 15764"/>
              <a:gd name="adj2" fmla="val -191941"/>
              <a:gd name="adj3" fmla="val 16667"/>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Feature 2: Image de-duplicator</a:t>
            </a:r>
          </a:p>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Priority Level: Medium</a:t>
            </a:r>
          </a:p>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Status: </a:t>
            </a:r>
            <a:r>
              <a:rPr lang="en-IN" sz="600" b="1"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In Development</a:t>
            </a:r>
          </a:p>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Priority Release Date: 5 June 2017</a:t>
            </a:r>
          </a:p>
        </p:txBody>
      </p:sp>
      <p:sp>
        <p:nvSpPr>
          <p:cNvPr id="148" name="Speech Bubble: Rectangle with Corners Rounded 100">
            <a:extLst>
              <a:ext uri="{FF2B5EF4-FFF2-40B4-BE49-F238E27FC236}">
                <a16:creationId xmlns:a16="http://schemas.microsoft.com/office/drawing/2014/main" id="{F76DF8EE-44FC-4ADB-8A56-11393E4628A4}"/>
              </a:ext>
            </a:extLst>
          </p:cNvPr>
          <p:cNvSpPr/>
          <p:nvPr/>
        </p:nvSpPr>
        <p:spPr>
          <a:xfrm>
            <a:off x="10993477" y="4010228"/>
            <a:ext cx="1195315" cy="456633"/>
          </a:xfrm>
          <a:prstGeom prst="wedgeRoundRectCallout">
            <a:avLst>
              <a:gd name="adj1" fmla="val -21954"/>
              <a:gd name="adj2" fmla="val 150809"/>
              <a:gd name="adj3" fmla="val 16667"/>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Feature 3: VA disabler</a:t>
            </a:r>
          </a:p>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Priority Level: Low</a:t>
            </a:r>
          </a:p>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Status: </a:t>
            </a:r>
            <a:r>
              <a:rPr lang="en-IN" sz="600" b="1"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In Development</a:t>
            </a:r>
          </a:p>
          <a:p>
            <a:r>
              <a:rPr lang="en-IN" sz="600" dirty="0">
                <a:solidFill>
                  <a:srgbClr val="E7E6E6">
                    <a:lumMod val="10000"/>
                  </a:srgbClr>
                </a:solidFill>
                <a:latin typeface="Segoe UI" panose="020B0502040204020203" pitchFamily="34" charset="0"/>
                <a:ea typeface="Segoe UI" panose="020B0502040204020203" pitchFamily="34" charset="0"/>
                <a:cs typeface="Segoe UI" panose="020B0502040204020203" pitchFamily="34" charset="0"/>
              </a:rPr>
              <a:t>Priority Release Date: 25 May 2017</a:t>
            </a:r>
          </a:p>
        </p:txBody>
      </p:sp>
    </p:spTree>
    <p:extLst>
      <p:ext uri="{BB962C8B-B14F-4D97-AF65-F5344CB8AC3E}">
        <p14:creationId xmlns:p14="http://schemas.microsoft.com/office/powerpoint/2010/main" val="929242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57" name="Rectangle 156"/>
          <p:cNvSpPr/>
          <p:nvPr/>
        </p:nvSpPr>
        <p:spPr>
          <a:xfrm>
            <a:off x="1" y="980249"/>
            <a:ext cx="12192000" cy="21181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08" name="Shape 308"/>
          <p:cNvSpPr txBox="1">
            <a:spLocks noGrp="1"/>
          </p:cNvSpPr>
          <p:nvPr>
            <p:ph type="title"/>
          </p:nvPr>
        </p:nvSpPr>
        <p:spPr>
          <a:xfrm>
            <a:off x="472363" y="37875"/>
            <a:ext cx="11312945"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Precise Forecasting of Demand for Jewelry SKUs</a:t>
            </a:r>
          </a:p>
        </p:txBody>
      </p:sp>
      <p:sp>
        <p:nvSpPr>
          <p:cNvPr id="52" name="Rectangle 51">
            <a:extLst>
              <a:ext uri="{FF2B5EF4-FFF2-40B4-BE49-F238E27FC236}">
                <a16:creationId xmlns:a16="http://schemas.microsoft.com/office/drawing/2014/main" id="{6D4BFA7B-B328-42E3-8DF1-38619D283281}"/>
              </a:ext>
            </a:extLst>
          </p:cNvPr>
          <p:cNvSpPr/>
          <p:nvPr/>
        </p:nvSpPr>
        <p:spPr>
          <a:xfrm>
            <a:off x="232478" y="1534234"/>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8D91E56B-0760-448E-9204-9CEB48E84F27}"/>
              </a:ext>
            </a:extLst>
          </p:cNvPr>
          <p:cNvSpPr/>
          <p:nvPr/>
        </p:nvSpPr>
        <p:spPr>
          <a:xfrm>
            <a:off x="232478" y="1369087"/>
            <a:ext cx="3588326" cy="159080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0BCBAB43-0614-459D-AFA4-A145D8E380F8}"/>
              </a:ext>
            </a:extLst>
          </p:cNvPr>
          <p:cNvSpPr/>
          <p:nvPr/>
        </p:nvSpPr>
        <p:spPr>
          <a:xfrm>
            <a:off x="228653" y="1565355"/>
            <a:ext cx="3499537" cy="1367747"/>
          </a:xfrm>
          <a:prstGeom prst="rect">
            <a:avLst/>
          </a:prstGeom>
        </p:spPr>
        <p:txBody>
          <a:bodyPr wrap="square">
            <a:spAutoFit/>
          </a:bodyPr>
          <a:lstStyle/>
          <a:p>
            <a:pPr>
              <a:lnSpc>
                <a:spcPct val="120000"/>
              </a:lnSpc>
            </a:pPr>
            <a:r>
              <a:rPr lang="en-US" sz="1400" dirty="0">
                <a:solidFill>
                  <a:prstClr val="black"/>
                </a:solidFill>
                <a:ea typeface="Segoe UI" panose="020B0502040204020203" pitchFamily="34" charset="0"/>
                <a:cs typeface="Segoe UI" panose="020B0502040204020203" pitchFamily="34" charset="0"/>
              </a:rPr>
              <a:t>Lack of consensus on demand forecast across different business functions and no centralized category level forecast was further complicated by the frequent introductions of new products every year</a:t>
            </a:r>
          </a:p>
        </p:txBody>
      </p:sp>
      <p:sp>
        <p:nvSpPr>
          <p:cNvPr id="55" name="Rectangle 54">
            <a:extLst>
              <a:ext uri="{FF2B5EF4-FFF2-40B4-BE49-F238E27FC236}">
                <a16:creationId xmlns:a16="http://schemas.microsoft.com/office/drawing/2014/main" id="{E17C139D-DA20-4E91-AB4E-BD2BBE9742B3}"/>
              </a:ext>
            </a:extLst>
          </p:cNvPr>
          <p:cNvSpPr/>
          <p:nvPr/>
        </p:nvSpPr>
        <p:spPr>
          <a:xfrm>
            <a:off x="228653" y="1321628"/>
            <a:ext cx="2534636" cy="338554"/>
          </a:xfrm>
          <a:prstGeom prst="rect">
            <a:avLst/>
          </a:prstGeom>
        </p:spPr>
        <p:txBody>
          <a:bodyPr wrap="square">
            <a:spAutoFit/>
          </a:bodyPr>
          <a:lstStyle/>
          <a:p>
            <a:pPr>
              <a:defRPr/>
            </a:pPr>
            <a:r>
              <a:rPr lang="en-US" sz="1600" b="1" kern="0" dirty="0">
                <a:solidFill>
                  <a:srgbClr val="44546A"/>
                </a:solidFill>
                <a:ea typeface="Segoe UI" panose="020B0502040204020203" pitchFamily="34" charset="0"/>
                <a:cs typeface="Segoe UI" panose="020B0502040204020203" pitchFamily="34" charset="0"/>
              </a:rPr>
              <a:t>The “Before” State</a:t>
            </a:r>
          </a:p>
        </p:txBody>
      </p:sp>
      <p:sp>
        <p:nvSpPr>
          <p:cNvPr id="56" name="Rectangle 55">
            <a:extLst>
              <a:ext uri="{FF2B5EF4-FFF2-40B4-BE49-F238E27FC236}">
                <a16:creationId xmlns:a16="http://schemas.microsoft.com/office/drawing/2014/main" id="{BD3EEC83-81FA-4022-8959-AED1E902496C}"/>
              </a:ext>
            </a:extLst>
          </p:cNvPr>
          <p:cNvSpPr/>
          <p:nvPr/>
        </p:nvSpPr>
        <p:spPr>
          <a:xfrm>
            <a:off x="8273520" y="1369087"/>
            <a:ext cx="3592151" cy="159080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DA6C3793-A8B6-47F3-81B1-2DFFBA8A125D}"/>
              </a:ext>
            </a:extLst>
          </p:cNvPr>
          <p:cNvSpPr/>
          <p:nvPr/>
        </p:nvSpPr>
        <p:spPr>
          <a:xfrm>
            <a:off x="8269246" y="1565355"/>
            <a:ext cx="3651619" cy="850682"/>
          </a:xfrm>
          <a:prstGeom prst="rect">
            <a:avLst/>
          </a:prstGeom>
        </p:spPr>
        <p:txBody>
          <a:bodyPr wrap="square">
            <a:spAutoFit/>
          </a:bodyPr>
          <a:lstStyle/>
          <a:p>
            <a:pPr>
              <a:lnSpc>
                <a:spcPct val="120000"/>
              </a:lnSpc>
            </a:pPr>
            <a:r>
              <a:rPr lang="en-US" sz="1400" dirty="0">
                <a:solidFill>
                  <a:prstClr val="black"/>
                </a:solidFill>
                <a:ea typeface="Segoe UI" panose="020B0502040204020203" pitchFamily="34" charset="0"/>
                <a:cs typeface="Segoe UI" panose="020B0502040204020203" pitchFamily="34" charset="0"/>
              </a:rPr>
              <a:t>Improved overall demand forecast accuracy by 13% and availability of SKU level forecasts helped reduce supply planning costs by 2%</a:t>
            </a:r>
          </a:p>
        </p:txBody>
      </p:sp>
      <p:sp>
        <p:nvSpPr>
          <p:cNvPr id="58" name="Rectangle 57">
            <a:extLst>
              <a:ext uri="{FF2B5EF4-FFF2-40B4-BE49-F238E27FC236}">
                <a16:creationId xmlns:a16="http://schemas.microsoft.com/office/drawing/2014/main" id="{541C64E9-D487-46F4-9832-BEC131E8AEDA}"/>
              </a:ext>
            </a:extLst>
          </p:cNvPr>
          <p:cNvSpPr/>
          <p:nvPr/>
        </p:nvSpPr>
        <p:spPr>
          <a:xfrm>
            <a:off x="201256" y="820543"/>
            <a:ext cx="11929166"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sz="1600" b="1" kern="0" dirty="0">
                <a:solidFill>
                  <a:srgbClr val="44546A"/>
                </a:solidFill>
                <a:ea typeface="Segoe UI" panose="020B0502040204020203" pitchFamily="34" charset="0"/>
                <a:cs typeface="Segoe UI" panose="020B0502040204020203" pitchFamily="34" charset="0"/>
              </a:rPr>
              <a:t>The Problem: </a:t>
            </a:r>
            <a:r>
              <a:rPr lang="en-US" sz="1600" kern="0" dirty="0">
                <a:solidFill>
                  <a:srgbClr val="44546A"/>
                </a:solidFill>
                <a:ea typeface="Segoe UI" panose="020B0502040204020203" pitchFamily="34" charset="0"/>
                <a:cs typeface="Segoe UI" panose="020B0502040204020203" pitchFamily="34" charset="0"/>
              </a:rPr>
              <a:t>Accurate demand forecasts for new and existing SKU’s is essential in a vertically integrated supply chain for high value products</a:t>
            </a:r>
          </a:p>
        </p:txBody>
      </p:sp>
      <p:sp>
        <p:nvSpPr>
          <p:cNvPr id="59" name="Rectangle 58">
            <a:extLst>
              <a:ext uri="{FF2B5EF4-FFF2-40B4-BE49-F238E27FC236}">
                <a16:creationId xmlns:a16="http://schemas.microsoft.com/office/drawing/2014/main" id="{7FEA5D59-CAE7-4FBD-80E5-15CA3698429C}"/>
              </a:ext>
            </a:extLst>
          </p:cNvPr>
          <p:cNvSpPr/>
          <p:nvPr/>
        </p:nvSpPr>
        <p:spPr>
          <a:xfrm>
            <a:off x="4227425" y="1534234"/>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22702C55-C3F2-43DB-B83C-EA89D672FD2A}"/>
              </a:ext>
            </a:extLst>
          </p:cNvPr>
          <p:cNvSpPr/>
          <p:nvPr/>
        </p:nvSpPr>
        <p:spPr>
          <a:xfrm>
            <a:off x="4268218" y="1369087"/>
            <a:ext cx="3588326" cy="159080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8EEC8F91-9605-44ED-BD44-F97724F9C528}"/>
              </a:ext>
            </a:extLst>
          </p:cNvPr>
          <p:cNvSpPr/>
          <p:nvPr/>
        </p:nvSpPr>
        <p:spPr>
          <a:xfrm>
            <a:off x="4268218" y="1565355"/>
            <a:ext cx="3552299" cy="1367747"/>
          </a:xfrm>
          <a:prstGeom prst="rect">
            <a:avLst/>
          </a:prstGeom>
        </p:spPr>
        <p:txBody>
          <a:bodyPr wrap="square">
            <a:spAutoFit/>
          </a:bodyPr>
          <a:lstStyle/>
          <a:p>
            <a:pPr>
              <a:lnSpc>
                <a:spcPct val="120000"/>
              </a:lnSpc>
            </a:pPr>
            <a:r>
              <a:rPr lang="en-US" sz="1400" dirty="0">
                <a:solidFill>
                  <a:prstClr val="black"/>
                </a:solidFill>
                <a:ea typeface="Segoe UI" panose="020B0502040204020203" pitchFamily="34" charset="0"/>
                <a:cs typeface="Segoe UI" panose="020B0502040204020203" pitchFamily="34" charset="0"/>
              </a:rPr>
              <a:t>Generated baseline forecasts for 3000 SKU’s using multivariate forecasting techniques and driving consensus among demand planners. Automated new SKU forecasts using similarity indices to identify most similar old SKUs</a:t>
            </a:r>
          </a:p>
        </p:txBody>
      </p:sp>
      <p:sp>
        <p:nvSpPr>
          <p:cNvPr id="62" name="Rectangle 61">
            <a:extLst>
              <a:ext uri="{FF2B5EF4-FFF2-40B4-BE49-F238E27FC236}">
                <a16:creationId xmlns:a16="http://schemas.microsoft.com/office/drawing/2014/main" id="{39A3718C-C8D1-47D3-AB0E-412E12AB3BBE}"/>
              </a:ext>
            </a:extLst>
          </p:cNvPr>
          <p:cNvSpPr/>
          <p:nvPr/>
        </p:nvSpPr>
        <p:spPr>
          <a:xfrm>
            <a:off x="4268218" y="1321628"/>
            <a:ext cx="2131840" cy="338554"/>
          </a:xfrm>
          <a:prstGeom prst="rect">
            <a:avLst/>
          </a:prstGeom>
        </p:spPr>
        <p:txBody>
          <a:bodyPr wrap="square">
            <a:spAutoFit/>
          </a:bodyPr>
          <a:lstStyle/>
          <a:p>
            <a:pPr>
              <a:defRPr/>
            </a:pPr>
            <a:r>
              <a:rPr lang="en-US" sz="1600" b="1" kern="0" dirty="0">
                <a:solidFill>
                  <a:srgbClr val="44546A"/>
                </a:solidFill>
                <a:ea typeface="Segoe UI" panose="020B0502040204020203" pitchFamily="34" charset="0"/>
                <a:cs typeface="Segoe UI" panose="020B0502040204020203" pitchFamily="34" charset="0"/>
              </a:rPr>
              <a:t>LatentView Solution</a:t>
            </a:r>
          </a:p>
        </p:txBody>
      </p:sp>
      <p:sp>
        <p:nvSpPr>
          <p:cNvPr id="63" name="Rectangle 62">
            <a:extLst>
              <a:ext uri="{FF2B5EF4-FFF2-40B4-BE49-F238E27FC236}">
                <a16:creationId xmlns:a16="http://schemas.microsoft.com/office/drawing/2014/main" id="{FF0084CA-DA9F-43C2-9F06-B02095B65760}"/>
              </a:ext>
            </a:extLst>
          </p:cNvPr>
          <p:cNvSpPr/>
          <p:nvPr/>
        </p:nvSpPr>
        <p:spPr>
          <a:xfrm>
            <a:off x="8269246" y="1321628"/>
            <a:ext cx="2534636" cy="338554"/>
          </a:xfrm>
          <a:prstGeom prst="rect">
            <a:avLst/>
          </a:prstGeom>
        </p:spPr>
        <p:txBody>
          <a:bodyPr wrap="square">
            <a:spAutoFit/>
          </a:bodyPr>
          <a:lstStyle/>
          <a:p>
            <a:pPr>
              <a:defRPr/>
            </a:pPr>
            <a:r>
              <a:rPr lang="en-US" sz="1600" b="1" kern="0" dirty="0">
                <a:solidFill>
                  <a:srgbClr val="44546A"/>
                </a:solidFill>
                <a:ea typeface="Segoe UI" panose="020B0502040204020203" pitchFamily="34" charset="0"/>
                <a:cs typeface="Segoe UI" panose="020B0502040204020203" pitchFamily="34" charset="0"/>
              </a:rPr>
              <a:t>The “After” State</a:t>
            </a:r>
          </a:p>
        </p:txBody>
      </p:sp>
      <p:sp>
        <p:nvSpPr>
          <p:cNvPr id="64" name="Rectangle 63">
            <a:extLst>
              <a:ext uri="{FF2B5EF4-FFF2-40B4-BE49-F238E27FC236}">
                <a16:creationId xmlns:a16="http://schemas.microsoft.com/office/drawing/2014/main" id="{895A46EF-01F3-45F0-8A3E-F509203304F4}"/>
              </a:ext>
            </a:extLst>
          </p:cNvPr>
          <p:cNvSpPr/>
          <p:nvPr/>
        </p:nvSpPr>
        <p:spPr>
          <a:xfrm>
            <a:off x="208046" y="432993"/>
            <a:ext cx="6192425"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b="1" kern="0" dirty="0">
                <a:solidFill>
                  <a:srgbClr val="44546A"/>
                </a:solidFill>
                <a:ea typeface="Segoe UI" panose="020B0502040204020203" pitchFamily="34" charset="0"/>
                <a:cs typeface="Segoe UI" panose="020B0502040204020203" pitchFamily="34" charset="0"/>
              </a:rPr>
              <a:t>World’s 3</a:t>
            </a:r>
            <a:r>
              <a:rPr lang="en-US" b="1" kern="0" baseline="30000" dirty="0">
                <a:solidFill>
                  <a:srgbClr val="44546A"/>
                </a:solidFill>
                <a:ea typeface="Segoe UI" panose="020B0502040204020203" pitchFamily="34" charset="0"/>
                <a:cs typeface="Segoe UI" panose="020B0502040204020203" pitchFamily="34" charset="0"/>
              </a:rPr>
              <a:t>rd</a:t>
            </a:r>
            <a:r>
              <a:rPr lang="en-US" b="1" kern="0" dirty="0">
                <a:solidFill>
                  <a:srgbClr val="44546A"/>
                </a:solidFill>
                <a:ea typeface="Segoe UI" panose="020B0502040204020203" pitchFamily="34" charset="0"/>
                <a:cs typeface="Segoe UI" panose="020B0502040204020203" pitchFamily="34" charset="0"/>
              </a:rPr>
              <a:t> Largest Jewelry Manufacturer</a:t>
            </a:r>
          </a:p>
        </p:txBody>
      </p:sp>
      <p:sp>
        <p:nvSpPr>
          <p:cNvPr id="65" name="Rectangle 64">
            <a:extLst>
              <a:ext uri="{FF2B5EF4-FFF2-40B4-BE49-F238E27FC236}">
                <a16:creationId xmlns:a16="http://schemas.microsoft.com/office/drawing/2014/main" id="{349EC35D-161D-428C-ADD8-EE75B12255E0}"/>
              </a:ext>
            </a:extLst>
          </p:cNvPr>
          <p:cNvSpPr/>
          <p:nvPr/>
        </p:nvSpPr>
        <p:spPr bwMode="auto">
          <a:xfrm>
            <a:off x="241767" y="3609535"/>
            <a:ext cx="5968740" cy="2323747"/>
          </a:xfrm>
          <a:prstGeom prst="rect">
            <a:avLst/>
          </a:prstGeom>
          <a:noFill/>
          <a:ln w="12700" cap="flat" cmpd="sng" algn="ctr">
            <a:solidFill>
              <a:srgbClr val="B2B2B2"/>
            </a:solidFill>
            <a:prstDash val="sysDash"/>
            <a:headEnd/>
            <a:tailEnd/>
          </a:ln>
          <a:effectLst/>
        </p:spPr>
        <p:txBody>
          <a:bodyPr lIns="96835" tIns="48417" rIns="96835" bIns="48417" spcCol="0" rtlCol="0" anchor="ctr"/>
          <a:lstStyle/>
          <a:p>
            <a:pPr algn="ctr">
              <a:defRPr/>
            </a:pPr>
            <a:endParaRPr lang="en-US"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65">
            <a:extLst>
              <a:ext uri="{FF2B5EF4-FFF2-40B4-BE49-F238E27FC236}">
                <a16:creationId xmlns:a16="http://schemas.microsoft.com/office/drawing/2014/main" id="{8BAC2DFC-B1BA-47C0-A353-9AF5E5C8B870}"/>
              </a:ext>
            </a:extLst>
          </p:cNvPr>
          <p:cNvSpPr/>
          <p:nvPr/>
        </p:nvSpPr>
        <p:spPr>
          <a:xfrm>
            <a:off x="290543" y="3998548"/>
            <a:ext cx="1446414" cy="1200329"/>
          </a:xfrm>
          <a:prstGeom prst="rect">
            <a:avLst/>
          </a:prstGeom>
        </p:spPr>
        <p:txBody>
          <a:bodyPr wrap="square">
            <a:spAutoFit/>
          </a:bodyPr>
          <a:lstStyle/>
          <a:p>
            <a:pPr marL="171450" indent="-171450">
              <a:buFont typeface="Calibri" panose="020F0502020204030204" pitchFamily="34" charset="0"/>
              <a:buChar char="»"/>
            </a:pPr>
            <a:r>
              <a:rPr lang="en-US"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Subset Data</a:t>
            </a:r>
          </a:p>
          <a:p>
            <a:pPr marL="171450" indent="-171450">
              <a:buFont typeface="Calibri" panose="020F0502020204030204" pitchFamily="34" charset="0"/>
              <a:buChar char="»"/>
            </a:pPr>
            <a:r>
              <a:rPr lang="en-US"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Determine if the time series requires any additional transformations</a:t>
            </a:r>
          </a:p>
        </p:txBody>
      </p:sp>
      <p:sp>
        <p:nvSpPr>
          <p:cNvPr id="67" name="Curved Left Arrow 108">
            <a:extLst>
              <a:ext uri="{FF2B5EF4-FFF2-40B4-BE49-F238E27FC236}">
                <a16:creationId xmlns:a16="http://schemas.microsoft.com/office/drawing/2014/main" id="{99BCD5F3-60AE-4A0E-A96C-EE0DA28D5A91}"/>
              </a:ext>
            </a:extLst>
          </p:cNvPr>
          <p:cNvSpPr/>
          <p:nvPr/>
        </p:nvSpPr>
        <p:spPr bwMode="auto">
          <a:xfrm>
            <a:off x="2748800" y="3884448"/>
            <a:ext cx="406957" cy="762375"/>
          </a:xfrm>
          <a:prstGeom prst="curvedLeftArrow">
            <a:avLst/>
          </a:prstGeom>
          <a:solidFill>
            <a:srgbClr val="2A79FF">
              <a:lumMod val="60000"/>
              <a:lumOff val="40000"/>
            </a:srgbClr>
          </a:solidFill>
          <a:ln w="25400" cap="flat" cmpd="sng" algn="ctr">
            <a:noFill/>
            <a:prstDash val="solid"/>
            <a:headEnd/>
            <a:tailEnd/>
          </a:ln>
          <a:effectLst/>
        </p:spPr>
        <p:txBody>
          <a:bodyPr rtlCol="0" anchor="ctr"/>
          <a:lstStyle/>
          <a:p>
            <a:pPr algn="ctr">
              <a:defRPr/>
            </a:pPr>
            <a:endParaRPr lang="en-US"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116" name="Curved Left Arrow 109">
            <a:extLst>
              <a:ext uri="{FF2B5EF4-FFF2-40B4-BE49-F238E27FC236}">
                <a16:creationId xmlns:a16="http://schemas.microsoft.com/office/drawing/2014/main" id="{8F5D02BE-EE73-416E-82FA-2E4727501A55}"/>
              </a:ext>
            </a:extLst>
          </p:cNvPr>
          <p:cNvSpPr/>
          <p:nvPr/>
        </p:nvSpPr>
        <p:spPr bwMode="auto">
          <a:xfrm flipH="1" flipV="1">
            <a:off x="1732908" y="3785801"/>
            <a:ext cx="406957" cy="762375"/>
          </a:xfrm>
          <a:prstGeom prst="curvedLeftArrow">
            <a:avLst/>
          </a:prstGeom>
          <a:solidFill>
            <a:srgbClr val="2A79FF">
              <a:lumMod val="60000"/>
              <a:lumOff val="40000"/>
            </a:srgbClr>
          </a:solidFill>
          <a:ln w="25400" cap="flat" cmpd="sng" algn="ctr">
            <a:noFill/>
            <a:prstDash val="solid"/>
            <a:headEnd/>
            <a:tailEnd/>
          </a:ln>
          <a:effectLst/>
        </p:spPr>
        <p:txBody>
          <a:bodyPr rtlCol="0" anchor="ctr"/>
          <a:lstStyle/>
          <a:p>
            <a:pPr algn="ctr">
              <a:defRPr/>
            </a:pPr>
            <a:endParaRPr lang="en-US"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117" name="Picture 116">
            <a:extLst>
              <a:ext uri="{FF2B5EF4-FFF2-40B4-BE49-F238E27FC236}">
                <a16:creationId xmlns:a16="http://schemas.microsoft.com/office/drawing/2014/main" id="{8C6517C1-95CC-41E0-9039-53079E5ECDB1}"/>
              </a:ext>
            </a:extLst>
          </p:cNvPr>
          <p:cNvPicPr>
            <a:picLocks/>
          </p:cNvPicPr>
          <p:nvPr/>
        </p:nvPicPr>
        <p:blipFill>
          <a:blip r:embed="rId3" cstate="print">
            <a:clrChange>
              <a:clrFrom>
                <a:srgbClr val="FFFFFF"/>
              </a:clrFrom>
              <a:clrTo>
                <a:srgbClr val="FFFFFF">
                  <a:alpha val="0"/>
                </a:srgbClr>
              </a:clrTo>
            </a:clrChange>
            <a:duotone>
              <a:srgbClr val="5F5F5F">
                <a:shade val="45000"/>
                <a:satMod val="135000"/>
              </a:srgbClr>
              <a:prstClr val="white"/>
            </a:duotone>
            <a:extLst>
              <a:ext uri="{28A0092B-C50C-407E-A947-70E740481C1C}">
                <a14:useLocalDpi xmlns:a14="http://schemas.microsoft.com/office/drawing/2010/main" val="0"/>
              </a:ext>
            </a:extLst>
          </a:blip>
          <a:stretch>
            <a:fillRect/>
          </a:stretch>
        </p:blipFill>
        <p:spPr>
          <a:xfrm>
            <a:off x="1942012" y="3844686"/>
            <a:ext cx="966065" cy="723148"/>
          </a:xfrm>
          <a:prstGeom prst="rect">
            <a:avLst/>
          </a:prstGeom>
        </p:spPr>
      </p:pic>
      <p:sp>
        <p:nvSpPr>
          <p:cNvPr id="118" name="Rectangle 117">
            <a:extLst>
              <a:ext uri="{FF2B5EF4-FFF2-40B4-BE49-F238E27FC236}">
                <a16:creationId xmlns:a16="http://schemas.microsoft.com/office/drawing/2014/main" id="{69A426C6-FCBC-411D-8BC4-CE5A42F15BDF}"/>
              </a:ext>
            </a:extLst>
          </p:cNvPr>
          <p:cNvSpPr/>
          <p:nvPr/>
        </p:nvSpPr>
        <p:spPr bwMode="auto">
          <a:xfrm>
            <a:off x="1881855" y="4730647"/>
            <a:ext cx="1235705" cy="548640"/>
          </a:xfrm>
          <a:prstGeom prst="rect">
            <a:avLst/>
          </a:prstGeom>
          <a:noFill/>
          <a:ln w="12700" cap="flat" cmpd="sng" algn="ctr">
            <a:noFill/>
            <a:prstDash val="sysDash"/>
            <a:headEnd/>
            <a:tailEnd/>
          </a:ln>
          <a:effectLst/>
        </p:spPr>
        <p:txBody>
          <a:bodyPr lIns="96835" tIns="48417" rIns="96835" bIns="48417" spcCol="0" rtlCol="0" anchor="ctr"/>
          <a:lstStyle/>
          <a:p>
            <a:r>
              <a:rPr lang="en-US"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Repeat the process for all SKU’s</a:t>
            </a:r>
          </a:p>
        </p:txBody>
      </p:sp>
      <p:sp>
        <p:nvSpPr>
          <p:cNvPr id="119" name="Rectangle 118">
            <a:extLst>
              <a:ext uri="{FF2B5EF4-FFF2-40B4-BE49-F238E27FC236}">
                <a16:creationId xmlns:a16="http://schemas.microsoft.com/office/drawing/2014/main" id="{4609225C-BEB7-4709-91B5-C2CC18EEE89E}"/>
              </a:ext>
            </a:extLst>
          </p:cNvPr>
          <p:cNvSpPr/>
          <p:nvPr/>
        </p:nvSpPr>
        <p:spPr bwMode="auto">
          <a:xfrm>
            <a:off x="3274833" y="3709715"/>
            <a:ext cx="2842145" cy="2125092"/>
          </a:xfrm>
          <a:prstGeom prst="rect">
            <a:avLst/>
          </a:prstGeom>
          <a:noFill/>
          <a:ln w="12700" cap="flat" cmpd="sng" algn="ctr">
            <a:solidFill>
              <a:srgbClr val="B2B2B2"/>
            </a:solidFill>
            <a:prstDash val="sysDash"/>
            <a:headEnd/>
            <a:tailEnd/>
          </a:ln>
          <a:effectLst/>
        </p:spPr>
        <p:txBody>
          <a:bodyPr lIns="96835" tIns="48417" rIns="96835" bIns="48417" spcCol="0" rtlCol="0" anchor="ctr"/>
          <a:lstStyle/>
          <a:p>
            <a:pPr algn="ctr">
              <a:defRPr/>
            </a:pPr>
            <a:endParaRPr lang="en-US"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120" name="Rectangle 119">
            <a:extLst>
              <a:ext uri="{FF2B5EF4-FFF2-40B4-BE49-F238E27FC236}">
                <a16:creationId xmlns:a16="http://schemas.microsoft.com/office/drawing/2014/main" id="{0D02FC46-029A-47C5-96B3-9834691E5A8E}"/>
              </a:ext>
            </a:extLst>
          </p:cNvPr>
          <p:cNvSpPr/>
          <p:nvPr/>
        </p:nvSpPr>
        <p:spPr>
          <a:xfrm>
            <a:off x="3736814" y="3728463"/>
            <a:ext cx="2473692" cy="830997"/>
          </a:xfrm>
          <a:prstGeom prst="rect">
            <a:avLst/>
          </a:prstGeom>
        </p:spPr>
        <p:txBody>
          <a:bodyPr wrap="square">
            <a:spAutoFit/>
          </a:bodyPr>
          <a:lstStyle/>
          <a:p>
            <a:pPr marL="171450" indent="-171450">
              <a:buFont typeface="Calibri" panose="020F0502020204030204" pitchFamily="34" charset="0"/>
              <a:buChar char="»"/>
              <a:defRPr/>
            </a:pPr>
            <a:r>
              <a:rPr lang="en-US"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Fit the models from the subset identified above to the in-sample data and collect statistics on the out-sample </a:t>
            </a:r>
          </a:p>
        </p:txBody>
      </p:sp>
      <p:sp>
        <p:nvSpPr>
          <p:cNvPr id="121" name="Rectangle 120">
            <a:extLst>
              <a:ext uri="{FF2B5EF4-FFF2-40B4-BE49-F238E27FC236}">
                <a16:creationId xmlns:a16="http://schemas.microsoft.com/office/drawing/2014/main" id="{6980DDD5-6122-4C3C-B004-0748FC9B653E}"/>
              </a:ext>
            </a:extLst>
          </p:cNvPr>
          <p:cNvSpPr/>
          <p:nvPr/>
        </p:nvSpPr>
        <p:spPr>
          <a:xfrm>
            <a:off x="3721012" y="4536609"/>
            <a:ext cx="2078791" cy="646331"/>
          </a:xfrm>
          <a:prstGeom prst="rect">
            <a:avLst/>
          </a:prstGeom>
        </p:spPr>
        <p:txBody>
          <a:bodyPr wrap="square">
            <a:spAutoFit/>
          </a:bodyPr>
          <a:lstStyle/>
          <a:p>
            <a:pPr marL="171450" indent="-171450">
              <a:buFont typeface="Calibri" panose="020F0502020204030204" pitchFamily="34" charset="0"/>
              <a:buChar char="»"/>
            </a:pPr>
            <a:r>
              <a:rPr lang="en-US"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Choose the model with the best accuracy to fit the whole range of data</a:t>
            </a:r>
          </a:p>
        </p:txBody>
      </p:sp>
      <p:sp>
        <p:nvSpPr>
          <p:cNvPr id="122" name="Rectangle 121">
            <a:extLst>
              <a:ext uri="{FF2B5EF4-FFF2-40B4-BE49-F238E27FC236}">
                <a16:creationId xmlns:a16="http://schemas.microsoft.com/office/drawing/2014/main" id="{8EB114AD-1062-4D35-B287-757A441AF3D5}"/>
              </a:ext>
            </a:extLst>
          </p:cNvPr>
          <p:cNvSpPr/>
          <p:nvPr/>
        </p:nvSpPr>
        <p:spPr>
          <a:xfrm>
            <a:off x="3721012" y="5118136"/>
            <a:ext cx="1941713" cy="646331"/>
          </a:xfrm>
          <a:prstGeom prst="rect">
            <a:avLst/>
          </a:prstGeom>
        </p:spPr>
        <p:txBody>
          <a:bodyPr wrap="square">
            <a:spAutoFit/>
          </a:bodyPr>
          <a:lstStyle/>
          <a:p>
            <a:pPr marL="171450" indent="-171450">
              <a:buFont typeface="Calibri" panose="020F0502020204030204" pitchFamily="34" charset="0"/>
              <a:buChar char="»"/>
            </a:pPr>
            <a:r>
              <a:rPr lang="en-US"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Identify and flag poor performing models for manual corrections</a:t>
            </a:r>
          </a:p>
        </p:txBody>
      </p:sp>
      <p:pic>
        <p:nvPicPr>
          <p:cNvPr id="123" name="Picture 122">
            <a:extLst>
              <a:ext uri="{FF2B5EF4-FFF2-40B4-BE49-F238E27FC236}">
                <a16:creationId xmlns:a16="http://schemas.microsoft.com/office/drawing/2014/main" id="{560BFEF3-17D4-4718-AA00-B27B3C147649}"/>
              </a:ext>
            </a:extLst>
          </p:cNvPr>
          <p:cNvPicPr>
            <a:picLocks noChangeAspect="1"/>
          </p:cNvPicPr>
          <p:nvPr/>
        </p:nvPicPr>
        <p:blipFill>
          <a:blip r:embed="rId4" cstate="print">
            <a:duotone>
              <a:prstClr val="black"/>
              <a:srgbClr val="B2B2B2">
                <a:tint val="45000"/>
                <a:satMod val="400000"/>
              </a:srgb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340023" y="4559460"/>
            <a:ext cx="466433" cy="485404"/>
          </a:xfrm>
          <a:prstGeom prst="rect">
            <a:avLst/>
          </a:prstGeom>
        </p:spPr>
      </p:pic>
      <p:pic>
        <p:nvPicPr>
          <p:cNvPr id="124" name="Picture 123">
            <a:extLst>
              <a:ext uri="{FF2B5EF4-FFF2-40B4-BE49-F238E27FC236}">
                <a16:creationId xmlns:a16="http://schemas.microsoft.com/office/drawing/2014/main" id="{CED5DEF0-F7BD-4E0D-923C-60AD3A8DCA53}"/>
              </a:ext>
            </a:extLst>
          </p:cNvPr>
          <p:cNvPicPr>
            <a:picLocks noChangeAspect="1"/>
          </p:cNvPicPr>
          <p:nvPr/>
        </p:nvPicPr>
        <p:blipFill>
          <a:blip r:embed="rId6" cstate="print">
            <a:duotone>
              <a:prstClr val="black"/>
              <a:srgbClr val="474747">
                <a:tint val="45000"/>
                <a:satMod val="400000"/>
              </a:srgb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280598" y="3754922"/>
            <a:ext cx="525858" cy="547246"/>
          </a:xfrm>
          <a:prstGeom prst="rect">
            <a:avLst/>
          </a:prstGeom>
        </p:spPr>
      </p:pic>
      <p:pic>
        <p:nvPicPr>
          <p:cNvPr id="125" name="Picture 16" descr="https://cdn2.iconfinder.com/data/icons/windows-8-metro-style/512/empty_flag.png">
            <a:extLst>
              <a:ext uri="{FF2B5EF4-FFF2-40B4-BE49-F238E27FC236}">
                <a16:creationId xmlns:a16="http://schemas.microsoft.com/office/drawing/2014/main" id="{A2AFC181-5729-4D24-A50C-1D19B179E99F}"/>
              </a:ext>
            </a:extLst>
          </p:cNvPr>
          <p:cNvPicPr>
            <a:picLocks noChangeAspect="1" noChangeArrowheads="1"/>
          </p:cNvPicPr>
          <p:nvPr/>
        </p:nvPicPr>
        <p:blipFill>
          <a:blip r:embed="rId8" cstate="print">
            <a:duotone>
              <a:srgbClr val="5F5F5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365559" y="5198877"/>
            <a:ext cx="355453" cy="369910"/>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a:extLst>
              <a:ext uri="{FF2B5EF4-FFF2-40B4-BE49-F238E27FC236}">
                <a16:creationId xmlns:a16="http://schemas.microsoft.com/office/drawing/2014/main" id="{13DFCC41-388D-44F3-BC69-C5C0B9AFEFE0}"/>
              </a:ext>
            </a:extLst>
          </p:cNvPr>
          <p:cNvSpPr/>
          <p:nvPr/>
        </p:nvSpPr>
        <p:spPr>
          <a:xfrm>
            <a:off x="246013" y="3223814"/>
            <a:ext cx="1305640" cy="323199"/>
          </a:xfrm>
          <a:prstGeom prst="rect">
            <a:avLst/>
          </a:prstGeom>
          <a:solidFill>
            <a:srgbClr val="394555"/>
          </a:solidFill>
          <a:ln w="12700" cap="flat" cmpd="sng" algn="ctr">
            <a:noFill/>
            <a:prstDash val="solid"/>
            <a:miter lim="800000"/>
          </a:ln>
          <a:effectLst/>
        </p:spPr>
        <p:txBody>
          <a:bodyPr rtlCol="0" anchor="ctr"/>
          <a:lstStyle/>
          <a:p>
            <a:pPr algn="ctr"/>
            <a:r>
              <a:rPr lang="en-US"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Existing SKUs</a:t>
            </a:r>
          </a:p>
        </p:txBody>
      </p:sp>
      <p:sp>
        <p:nvSpPr>
          <p:cNvPr id="127" name="Rectangle 126">
            <a:extLst>
              <a:ext uri="{FF2B5EF4-FFF2-40B4-BE49-F238E27FC236}">
                <a16:creationId xmlns:a16="http://schemas.microsoft.com/office/drawing/2014/main" id="{4F66B6BB-1406-486E-B6A6-CFC17529C1E7}"/>
              </a:ext>
            </a:extLst>
          </p:cNvPr>
          <p:cNvSpPr/>
          <p:nvPr/>
        </p:nvSpPr>
        <p:spPr bwMode="auto">
          <a:xfrm>
            <a:off x="6274251" y="3609534"/>
            <a:ext cx="5760720" cy="2323747"/>
          </a:xfrm>
          <a:prstGeom prst="rect">
            <a:avLst/>
          </a:prstGeom>
          <a:noFill/>
          <a:ln w="12700" cap="flat" cmpd="sng" algn="ctr">
            <a:solidFill>
              <a:srgbClr val="B2B2B2"/>
            </a:solidFill>
            <a:prstDash val="sysDash"/>
            <a:headEnd/>
            <a:tailEnd/>
          </a:ln>
          <a:effectLst/>
        </p:spPr>
        <p:txBody>
          <a:bodyPr lIns="96835" tIns="48417" rIns="96835" bIns="48417" spcCol="0" rtlCol="0" anchor="ctr"/>
          <a:lstStyle/>
          <a:p>
            <a:pPr algn="ctr">
              <a:defRPr/>
            </a:pPr>
            <a:endParaRPr lang="en-US"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B49A5BAD-4830-4BE8-85F4-E24BE9A84050}"/>
              </a:ext>
            </a:extLst>
          </p:cNvPr>
          <p:cNvSpPr/>
          <p:nvPr/>
        </p:nvSpPr>
        <p:spPr>
          <a:xfrm>
            <a:off x="6378674" y="3955820"/>
            <a:ext cx="2666772" cy="1569660"/>
          </a:xfrm>
          <a:prstGeom prst="rect">
            <a:avLst/>
          </a:prstGeom>
        </p:spPr>
        <p:txBody>
          <a:bodyPr wrap="square">
            <a:spAutoFit/>
          </a:bodyPr>
          <a:lstStyle/>
          <a:p>
            <a:pPr marL="228600" indent="-228600">
              <a:buFont typeface="Wingdings" panose="05000000000000000000" pitchFamily="2" charset="2"/>
              <a:buChar char="Ø"/>
              <a:defRPr/>
            </a:pPr>
            <a:endParaRPr lang="en-IN" sz="1200" dirty="0">
              <a:solidFill>
                <a:srgbClr val="2F3542"/>
              </a:solidFill>
              <a:latin typeface="Segoe UI" pitchFamily="34" charset="0"/>
              <a:ea typeface="Segoe UI" pitchFamily="34" charset="0"/>
              <a:cs typeface="Segoe UI" pitchFamily="34" charset="0"/>
            </a:endParaRPr>
          </a:p>
          <a:p>
            <a:pPr>
              <a:defRPr/>
            </a:pPr>
            <a:endParaRPr lang="en-IN" sz="1200" dirty="0">
              <a:solidFill>
                <a:srgbClr val="2F3542"/>
              </a:solidFill>
              <a:latin typeface="Segoe UI" pitchFamily="34" charset="0"/>
              <a:ea typeface="Segoe UI" pitchFamily="34" charset="0"/>
              <a:cs typeface="Segoe UI" pitchFamily="34" charset="0"/>
            </a:endParaRPr>
          </a:p>
          <a:p>
            <a:pPr marL="228600" indent="-228600">
              <a:buFont typeface="Arial" panose="020B0604020202020204" pitchFamily="34" charset="0"/>
              <a:buChar char="•"/>
              <a:defRPr/>
            </a:pPr>
            <a:r>
              <a:rPr lang="en-IN"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Net Weight</a:t>
            </a:r>
          </a:p>
          <a:p>
            <a:pPr marL="228600" indent="-228600">
              <a:buFont typeface="Arial" panose="020B0604020202020204" pitchFamily="34" charset="0"/>
              <a:buChar char="•"/>
              <a:defRPr/>
            </a:pPr>
            <a:r>
              <a:rPr lang="en-IN"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Weight Gold/Silver</a:t>
            </a:r>
          </a:p>
          <a:p>
            <a:pPr marL="228600" indent="-228600">
              <a:buFont typeface="Arial" panose="020B0604020202020204" pitchFamily="34" charset="0"/>
              <a:buChar char="•"/>
              <a:defRPr/>
            </a:pPr>
            <a:r>
              <a:rPr lang="en-IN"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DNA Metal</a:t>
            </a:r>
          </a:p>
          <a:p>
            <a:pPr marL="228600" indent="-228600">
              <a:buFont typeface="Arial" panose="020B0604020202020204" pitchFamily="34" charset="0"/>
              <a:buChar char="•"/>
              <a:defRPr/>
            </a:pPr>
            <a:r>
              <a:rPr lang="en-IN"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US Retail Sale price</a:t>
            </a:r>
          </a:p>
          <a:p>
            <a:pPr marL="228600" indent="-228600">
              <a:buFont typeface="Arial" panose="020B0604020202020204" pitchFamily="34" charset="0"/>
              <a:buChar char="•"/>
              <a:defRPr/>
            </a:pPr>
            <a:r>
              <a:rPr lang="en-IN"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DNA Stones </a:t>
            </a:r>
          </a:p>
          <a:p>
            <a:pPr marL="228600" indent="-228600">
              <a:buFont typeface="Arial" panose="020B0604020202020204" pitchFamily="34" charset="0"/>
              <a:buChar char="•"/>
              <a:defRPr/>
            </a:pPr>
            <a:r>
              <a:rPr lang="en-IN"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DNA Colour</a:t>
            </a:r>
          </a:p>
        </p:txBody>
      </p:sp>
      <p:sp>
        <p:nvSpPr>
          <p:cNvPr id="129" name="TextBox 128">
            <a:extLst>
              <a:ext uri="{FF2B5EF4-FFF2-40B4-BE49-F238E27FC236}">
                <a16:creationId xmlns:a16="http://schemas.microsoft.com/office/drawing/2014/main" id="{E4978A4C-1796-4E31-B718-7AC81D8E971A}"/>
              </a:ext>
            </a:extLst>
          </p:cNvPr>
          <p:cNvSpPr txBox="1"/>
          <p:nvPr/>
        </p:nvSpPr>
        <p:spPr>
          <a:xfrm>
            <a:off x="6479248" y="3867930"/>
            <a:ext cx="1694002" cy="463182"/>
          </a:xfrm>
          <a:prstGeom prst="rect">
            <a:avLst/>
          </a:prstGeom>
          <a:noFill/>
        </p:spPr>
        <p:txBody>
          <a:bodyPr wrap="square" rtlCol="0">
            <a:spAutoFit/>
          </a:bodyPr>
          <a:lstStyle/>
          <a:p>
            <a:r>
              <a:rPr lang="en-IN"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Add following variables to the data</a:t>
            </a:r>
          </a:p>
        </p:txBody>
      </p:sp>
      <p:sp>
        <p:nvSpPr>
          <p:cNvPr id="130" name="Oval 129">
            <a:extLst>
              <a:ext uri="{FF2B5EF4-FFF2-40B4-BE49-F238E27FC236}">
                <a16:creationId xmlns:a16="http://schemas.microsoft.com/office/drawing/2014/main" id="{D09B08FB-24A4-4AB3-B492-9E4B12EE4F85}"/>
              </a:ext>
            </a:extLst>
          </p:cNvPr>
          <p:cNvSpPr/>
          <p:nvPr/>
        </p:nvSpPr>
        <p:spPr>
          <a:xfrm>
            <a:off x="8174008" y="4043210"/>
            <a:ext cx="573055" cy="573055"/>
          </a:xfrm>
          <a:prstGeom prst="ellipse">
            <a:avLst/>
          </a:prstGeom>
          <a:solidFill>
            <a:srgbClr val="0070C0"/>
          </a:solidFill>
          <a:ln w="28575" cap="flat" cmpd="sng" algn="ctr">
            <a:solidFill>
              <a:sysClr val="window" lastClr="FFFFFF"/>
            </a:solidFill>
            <a:prstDash val="solid"/>
            <a:miter lim="800000"/>
          </a:ln>
          <a:effectLst/>
        </p:spPr>
        <p:txBody>
          <a:bodyPr rtlCol="0" anchor="ctr"/>
          <a:lstStyle/>
          <a:p>
            <a:pPr algn="ctr">
              <a:defRPr/>
            </a:pPr>
            <a:endParaRPr lang="en-US" kern="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31" name="Oval 130">
            <a:extLst>
              <a:ext uri="{FF2B5EF4-FFF2-40B4-BE49-F238E27FC236}">
                <a16:creationId xmlns:a16="http://schemas.microsoft.com/office/drawing/2014/main" id="{FA27AA4A-6E28-40FD-A5CA-C6AE545D77C4}"/>
              </a:ext>
            </a:extLst>
          </p:cNvPr>
          <p:cNvSpPr/>
          <p:nvPr/>
        </p:nvSpPr>
        <p:spPr>
          <a:xfrm>
            <a:off x="8536782" y="4308052"/>
            <a:ext cx="573055" cy="573055"/>
          </a:xfrm>
          <a:prstGeom prst="ellipse">
            <a:avLst/>
          </a:prstGeom>
          <a:solidFill>
            <a:srgbClr val="E7E6E6">
              <a:lumMod val="75000"/>
            </a:srgbClr>
          </a:solidFill>
          <a:ln w="28575" cap="flat" cmpd="sng" algn="ctr">
            <a:solidFill>
              <a:sysClr val="window" lastClr="FFFFFF"/>
            </a:solidFill>
            <a:prstDash val="solid"/>
            <a:miter lim="800000"/>
          </a:ln>
          <a:effectLst/>
        </p:spPr>
        <p:txBody>
          <a:bodyPr rtlCol="0" anchor="ctr"/>
          <a:lstStyle/>
          <a:p>
            <a:pPr algn="ctr">
              <a:defRPr/>
            </a:pPr>
            <a:endParaRPr lang="en-US" kern="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32" name="Oval 131">
            <a:extLst>
              <a:ext uri="{FF2B5EF4-FFF2-40B4-BE49-F238E27FC236}">
                <a16:creationId xmlns:a16="http://schemas.microsoft.com/office/drawing/2014/main" id="{063AE772-5CAE-4526-8583-09F5DA1283AE}"/>
              </a:ext>
            </a:extLst>
          </p:cNvPr>
          <p:cNvSpPr/>
          <p:nvPr/>
        </p:nvSpPr>
        <p:spPr>
          <a:xfrm>
            <a:off x="8111953" y="4503019"/>
            <a:ext cx="573055" cy="573055"/>
          </a:xfrm>
          <a:prstGeom prst="ellipse">
            <a:avLst/>
          </a:prstGeom>
          <a:solidFill>
            <a:srgbClr val="ED7D31">
              <a:lumMod val="40000"/>
              <a:lumOff val="60000"/>
            </a:srgbClr>
          </a:solidFill>
          <a:ln w="28575" cap="flat" cmpd="sng" algn="ctr">
            <a:solidFill>
              <a:sysClr val="window" lastClr="FFFFFF"/>
            </a:solidFill>
            <a:prstDash val="solid"/>
            <a:miter lim="800000"/>
          </a:ln>
          <a:effectLst/>
        </p:spPr>
        <p:txBody>
          <a:bodyPr rtlCol="0" anchor="ctr"/>
          <a:lstStyle/>
          <a:p>
            <a:pPr algn="ctr">
              <a:defRPr/>
            </a:pPr>
            <a:endParaRPr lang="en-US" kern="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133" name="Picture 4" descr="https://cdn3.iconfinder.com/data/icons/token/128/People-MSN.png">
            <a:extLst>
              <a:ext uri="{FF2B5EF4-FFF2-40B4-BE49-F238E27FC236}">
                <a16:creationId xmlns:a16="http://schemas.microsoft.com/office/drawing/2014/main" id="{F827DC79-BCB9-48F3-9494-F4EDDD2FA4EF}"/>
              </a:ext>
            </a:extLst>
          </p:cNvPr>
          <p:cNvPicPr>
            <a:picLocks noChangeAspect="1" noChangeArrowheads="1"/>
          </p:cNvPicPr>
          <p:nvPr/>
        </p:nvPicPr>
        <p:blipFill>
          <a:blip r:embed="rId9"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23679" y="4377986"/>
            <a:ext cx="182687" cy="182687"/>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4" descr="https://cdn3.iconfinder.com/data/icons/token/128/People-MSN.png">
            <a:extLst>
              <a:ext uri="{FF2B5EF4-FFF2-40B4-BE49-F238E27FC236}">
                <a16:creationId xmlns:a16="http://schemas.microsoft.com/office/drawing/2014/main" id="{2EF24774-99B6-4856-8335-69CC8E354A8B}"/>
              </a:ext>
            </a:extLst>
          </p:cNvPr>
          <p:cNvPicPr>
            <a:picLocks noChangeAspect="1" noChangeArrowheads="1"/>
          </p:cNvPicPr>
          <p:nvPr/>
        </p:nvPicPr>
        <p:blipFill>
          <a:blip r:embed="rId9" cstate="print">
            <a:duotone>
              <a:prstClr val="black"/>
              <a:srgbClr val="FFC000">
                <a:tint val="45000"/>
                <a:satMod val="400000"/>
              </a:srgbClr>
            </a:duotone>
            <a:extLst>
              <a:ext uri="{28A0092B-C50C-407E-A947-70E740481C1C}">
                <a14:useLocalDpi xmlns:a14="http://schemas.microsoft.com/office/drawing/2010/main" val="0"/>
              </a:ext>
            </a:extLst>
          </a:blip>
          <a:srcRect/>
          <a:stretch>
            <a:fillRect/>
          </a:stretch>
        </p:blipFill>
        <p:spPr bwMode="auto">
          <a:xfrm>
            <a:off x="8764844" y="4502272"/>
            <a:ext cx="182687" cy="182687"/>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https://cdn3.iconfinder.com/data/icons/token/128/People-MSN.png">
            <a:extLst>
              <a:ext uri="{FF2B5EF4-FFF2-40B4-BE49-F238E27FC236}">
                <a16:creationId xmlns:a16="http://schemas.microsoft.com/office/drawing/2014/main" id="{50513CD7-0740-4778-8410-2F030BEE68CE}"/>
              </a:ext>
            </a:extLst>
          </p:cNvPr>
          <p:cNvPicPr>
            <a:picLocks noChangeAspect="1" noChangeArrowheads="1"/>
          </p:cNvPicPr>
          <p:nvPr/>
        </p:nvPicPr>
        <p:blipFill>
          <a:blip r:embed="rId9" cstate="print">
            <a:duotone>
              <a:srgbClr val="5B9BD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211195" y="4565544"/>
            <a:ext cx="182687" cy="182687"/>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https://cdn3.iconfinder.com/data/icons/token/128/People-MSN.png">
            <a:extLst>
              <a:ext uri="{FF2B5EF4-FFF2-40B4-BE49-F238E27FC236}">
                <a16:creationId xmlns:a16="http://schemas.microsoft.com/office/drawing/2014/main" id="{97C00C7A-0224-4496-B107-5393613FF81B}"/>
              </a:ext>
            </a:extLst>
          </p:cNvPr>
          <p:cNvPicPr>
            <a:picLocks noChangeAspect="1" noChangeArrowheads="1"/>
          </p:cNvPicPr>
          <p:nvPr/>
        </p:nvPicPr>
        <p:blipFill>
          <a:blip r:embed="rId9" cstate="print">
            <a:duotone>
              <a:prstClr val="black"/>
              <a:srgbClr val="FFC000">
                <a:tint val="45000"/>
                <a:satMod val="400000"/>
              </a:srgbClr>
            </a:duotone>
            <a:extLst>
              <a:ext uri="{28A0092B-C50C-407E-A947-70E740481C1C}">
                <a14:useLocalDpi xmlns:a14="http://schemas.microsoft.com/office/drawing/2010/main" val="0"/>
              </a:ext>
            </a:extLst>
          </a:blip>
          <a:srcRect/>
          <a:stretch>
            <a:fillRect/>
          </a:stretch>
        </p:blipFill>
        <p:spPr bwMode="auto">
          <a:xfrm>
            <a:off x="8381336" y="4758070"/>
            <a:ext cx="182687" cy="182687"/>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4" descr="https://cdn3.iconfinder.com/data/icons/token/128/People-MSN.png">
            <a:extLst>
              <a:ext uri="{FF2B5EF4-FFF2-40B4-BE49-F238E27FC236}">
                <a16:creationId xmlns:a16="http://schemas.microsoft.com/office/drawing/2014/main" id="{305DD6E7-4848-4014-9D2B-70F02A720EA1}"/>
              </a:ext>
            </a:extLst>
          </p:cNvPr>
          <p:cNvPicPr>
            <a:picLocks noChangeAspect="1" noChangeArrowheads="1"/>
          </p:cNvPicPr>
          <p:nvPr/>
        </p:nvPicPr>
        <p:blipFill>
          <a:blip r:embed="rId9" cstate="print">
            <a:duotone>
              <a:prstClr val="black"/>
              <a:srgbClr val="FFC000">
                <a:tint val="45000"/>
                <a:satMod val="400000"/>
              </a:srgbClr>
            </a:duotone>
            <a:extLst>
              <a:ext uri="{28A0092B-C50C-407E-A947-70E740481C1C}">
                <a14:useLocalDpi xmlns:a14="http://schemas.microsoft.com/office/drawing/2010/main" val="0"/>
              </a:ext>
            </a:extLst>
          </a:blip>
          <a:srcRect/>
          <a:stretch>
            <a:fillRect/>
          </a:stretch>
        </p:blipFill>
        <p:spPr bwMode="auto">
          <a:xfrm>
            <a:off x="8354095" y="4206101"/>
            <a:ext cx="182687" cy="182687"/>
          </a:xfrm>
          <a:prstGeom prst="rect">
            <a:avLst/>
          </a:prstGeom>
          <a:noFill/>
          <a:extLst>
            <a:ext uri="{909E8E84-426E-40DD-AFC4-6F175D3DCCD1}">
              <a14:hiddenFill xmlns:a14="http://schemas.microsoft.com/office/drawing/2010/main">
                <a:solidFill>
                  <a:srgbClr val="FFFFFF"/>
                </a:solidFill>
              </a14:hiddenFill>
            </a:ext>
          </a:extLst>
        </p:spPr>
      </p:pic>
      <p:sp>
        <p:nvSpPr>
          <p:cNvPr id="138" name="Rectangle 137">
            <a:extLst>
              <a:ext uri="{FF2B5EF4-FFF2-40B4-BE49-F238E27FC236}">
                <a16:creationId xmlns:a16="http://schemas.microsoft.com/office/drawing/2014/main" id="{B80D1489-92DA-4793-B894-3101A19F9F81}"/>
              </a:ext>
            </a:extLst>
          </p:cNvPr>
          <p:cNvSpPr/>
          <p:nvPr/>
        </p:nvSpPr>
        <p:spPr bwMode="auto">
          <a:xfrm>
            <a:off x="7833628" y="5124420"/>
            <a:ext cx="1380804" cy="548640"/>
          </a:xfrm>
          <a:prstGeom prst="rect">
            <a:avLst/>
          </a:prstGeom>
          <a:noFill/>
          <a:ln w="12700" cap="flat" cmpd="sng" algn="ctr">
            <a:noFill/>
            <a:prstDash val="sysDash"/>
            <a:headEnd/>
            <a:tailEnd/>
          </a:ln>
          <a:effectLst/>
        </p:spPr>
        <p:txBody>
          <a:bodyPr lIns="96835" tIns="48417" rIns="96835" bIns="48417" spcCol="0" rtlCol="0" anchor="ctr"/>
          <a:lstStyle/>
          <a:p>
            <a:pPr algn="ctr"/>
            <a:r>
              <a:rPr lang="en-US"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Clustering of SKUs</a:t>
            </a:r>
          </a:p>
        </p:txBody>
      </p:sp>
      <p:sp>
        <p:nvSpPr>
          <p:cNvPr id="139" name="Rectangle 138">
            <a:extLst>
              <a:ext uri="{FF2B5EF4-FFF2-40B4-BE49-F238E27FC236}">
                <a16:creationId xmlns:a16="http://schemas.microsoft.com/office/drawing/2014/main" id="{1249D701-6A87-4554-9C55-C7DDC0DBFA15}"/>
              </a:ext>
            </a:extLst>
          </p:cNvPr>
          <p:cNvSpPr/>
          <p:nvPr/>
        </p:nvSpPr>
        <p:spPr bwMode="auto">
          <a:xfrm>
            <a:off x="9355107" y="3692006"/>
            <a:ext cx="2608798" cy="2142801"/>
          </a:xfrm>
          <a:prstGeom prst="rect">
            <a:avLst/>
          </a:prstGeom>
          <a:noFill/>
          <a:ln w="12700" cap="flat" cmpd="sng" algn="ctr">
            <a:solidFill>
              <a:srgbClr val="B2B2B2"/>
            </a:solidFill>
            <a:prstDash val="sysDash"/>
            <a:headEnd/>
            <a:tailEnd/>
          </a:ln>
          <a:effectLst/>
        </p:spPr>
        <p:txBody>
          <a:bodyPr lIns="96835" tIns="48417" rIns="96835" bIns="48417" spcCol="0" rtlCol="0" anchor="ctr"/>
          <a:lstStyle/>
          <a:p>
            <a:pPr algn="ctr">
              <a:defRPr/>
            </a:pPr>
            <a:endParaRPr lang="en-US"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140" name="Rectangle 139">
            <a:extLst>
              <a:ext uri="{FF2B5EF4-FFF2-40B4-BE49-F238E27FC236}">
                <a16:creationId xmlns:a16="http://schemas.microsoft.com/office/drawing/2014/main" id="{90834FA3-CFAF-4458-987F-7D5E3CD985DE}"/>
              </a:ext>
            </a:extLst>
          </p:cNvPr>
          <p:cNvSpPr/>
          <p:nvPr/>
        </p:nvSpPr>
        <p:spPr>
          <a:xfrm>
            <a:off x="9832922" y="5229281"/>
            <a:ext cx="1969088" cy="461665"/>
          </a:xfrm>
          <a:prstGeom prst="rect">
            <a:avLst/>
          </a:prstGeom>
        </p:spPr>
        <p:txBody>
          <a:bodyPr wrap="square">
            <a:spAutoFit/>
          </a:bodyPr>
          <a:lstStyle/>
          <a:p>
            <a:pPr marL="171450" indent="-171450">
              <a:buFont typeface="Calibri" panose="020F0502020204030204" pitchFamily="34" charset="0"/>
              <a:buChar char="»"/>
              <a:defRPr/>
            </a:pPr>
            <a:r>
              <a:rPr lang="en-US"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Use business inputs to fine tune models </a:t>
            </a:r>
          </a:p>
        </p:txBody>
      </p:sp>
      <p:sp>
        <p:nvSpPr>
          <p:cNvPr id="141" name="Rectangle 140">
            <a:extLst>
              <a:ext uri="{FF2B5EF4-FFF2-40B4-BE49-F238E27FC236}">
                <a16:creationId xmlns:a16="http://schemas.microsoft.com/office/drawing/2014/main" id="{99CA8E19-4566-4CBB-952F-70192BB90059}"/>
              </a:ext>
            </a:extLst>
          </p:cNvPr>
          <p:cNvSpPr/>
          <p:nvPr/>
        </p:nvSpPr>
        <p:spPr>
          <a:xfrm>
            <a:off x="9886964" y="4487725"/>
            <a:ext cx="2076940" cy="646331"/>
          </a:xfrm>
          <a:prstGeom prst="rect">
            <a:avLst/>
          </a:prstGeom>
        </p:spPr>
        <p:txBody>
          <a:bodyPr wrap="square">
            <a:spAutoFit/>
          </a:bodyPr>
          <a:lstStyle/>
          <a:p>
            <a:pPr marL="171450" indent="-171450">
              <a:buFont typeface="Calibri" panose="020F0502020204030204" pitchFamily="34" charset="0"/>
              <a:buChar char="»"/>
            </a:pPr>
            <a:r>
              <a:rPr lang="en-US"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Choose the model with the best accuracy to fit the whole range of data</a:t>
            </a:r>
          </a:p>
        </p:txBody>
      </p:sp>
      <p:sp>
        <p:nvSpPr>
          <p:cNvPr id="142" name="Rectangle 141">
            <a:extLst>
              <a:ext uri="{FF2B5EF4-FFF2-40B4-BE49-F238E27FC236}">
                <a16:creationId xmlns:a16="http://schemas.microsoft.com/office/drawing/2014/main" id="{E584ECCF-6C4F-454D-A2D7-B985D49DFCEF}"/>
              </a:ext>
            </a:extLst>
          </p:cNvPr>
          <p:cNvSpPr/>
          <p:nvPr/>
        </p:nvSpPr>
        <p:spPr>
          <a:xfrm>
            <a:off x="9886964" y="3737413"/>
            <a:ext cx="2243458" cy="646331"/>
          </a:xfrm>
          <a:prstGeom prst="rect">
            <a:avLst/>
          </a:prstGeom>
        </p:spPr>
        <p:txBody>
          <a:bodyPr wrap="square">
            <a:spAutoFit/>
          </a:bodyPr>
          <a:lstStyle/>
          <a:p>
            <a:pPr marL="171450" indent="-171450">
              <a:buFont typeface="Calibri" panose="020F0502020204030204" pitchFamily="34" charset="0"/>
              <a:buChar char="»"/>
            </a:pPr>
            <a:r>
              <a:rPr lang="en-US" sz="12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Calculate similarity indices for new SKUs  to identify most similar old SKUs</a:t>
            </a:r>
          </a:p>
        </p:txBody>
      </p:sp>
      <p:sp>
        <p:nvSpPr>
          <p:cNvPr id="143" name="Rectangle 142">
            <a:extLst>
              <a:ext uri="{FF2B5EF4-FFF2-40B4-BE49-F238E27FC236}">
                <a16:creationId xmlns:a16="http://schemas.microsoft.com/office/drawing/2014/main" id="{4DC16A55-3442-42BA-9163-16EE3917F916}"/>
              </a:ext>
            </a:extLst>
          </p:cNvPr>
          <p:cNvSpPr/>
          <p:nvPr/>
        </p:nvSpPr>
        <p:spPr>
          <a:xfrm>
            <a:off x="6274544" y="3247963"/>
            <a:ext cx="1305640" cy="323199"/>
          </a:xfrm>
          <a:prstGeom prst="rect">
            <a:avLst/>
          </a:prstGeom>
          <a:solidFill>
            <a:srgbClr val="394555"/>
          </a:solidFill>
          <a:ln w="12700" cap="flat" cmpd="sng" algn="ctr">
            <a:noFill/>
            <a:prstDash val="solid"/>
            <a:miter lim="800000"/>
          </a:ln>
          <a:effectLst/>
        </p:spPr>
        <p:txBody>
          <a:bodyPr rtlCol="0" anchor="ctr"/>
          <a:lstStyle/>
          <a:p>
            <a:pPr algn="ctr"/>
            <a:r>
              <a:rPr lang="en-US"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New SKUs</a:t>
            </a:r>
          </a:p>
        </p:txBody>
      </p:sp>
      <p:pic>
        <p:nvPicPr>
          <p:cNvPr id="144" name="Picture 143">
            <a:extLst>
              <a:ext uri="{FF2B5EF4-FFF2-40B4-BE49-F238E27FC236}">
                <a16:creationId xmlns:a16="http://schemas.microsoft.com/office/drawing/2014/main" id="{A2F0964A-3773-4EDB-8FD0-A94672D93600}"/>
              </a:ext>
            </a:extLst>
          </p:cNvPr>
          <p:cNvPicPr>
            <a:picLocks noChangeAspect="1"/>
          </p:cNvPicPr>
          <p:nvPr/>
        </p:nvPicPr>
        <p:blipFill>
          <a:blip r:embed="rId4" cstate="print">
            <a:duotone>
              <a:prstClr val="black"/>
              <a:srgbClr val="B2B2B2">
                <a:tint val="45000"/>
                <a:satMod val="400000"/>
              </a:srgb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500828" y="4556915"/>
            <a:ext cx="466433" cy="485404"/>
          </a:xfrm>
          <a:prstGeom prst="rect">
            <a:avLst/>
          </a:prstGeom>
        </p:spPr>
      </p:pic>
      <p:pic>
        <p:nvPicPr>
          <p:cNvPr id="145" name="Picture 144">
            <a:extLst>
              <a:ext uri="{FF2B5EF4-FFF2-40B4-BE49-F238E27FC236}">
                <a16:creationId xmlns:a16="http://schemas.microsoft.com/office/drawing/2014/main" id="{CA738A01-8F56-42A4-8291-8B966E3B3001}"/>
              </a:ext>
            </a:extLst>
          </p:cNvPr>
          <p:cNvPicPr>
            <a:picLocks noChangeAspect="1"/>
          </p:cNvPicPr>
          <p:nvPr/>
        </p:nvPicPr>
        <p:blipFill>
          <a:blip r:embed="rId6" cstate="print">
            <a:duotone>
              <a:prstClr val="black"/>
              <a:srgbClr val="474747">
                <a:tint val="45000"/>
                <a:satMod val="400000"/>
              </a:srgb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9441403" y="3752377"/>
            <a:ext cx="525858" cy="547246"/>
          </a:xfrm>
          <a:prstGeom prst="rect">
            <a:avLst/>
          </a:prstGeom>
        </p:spPr>
      </p:pic>
      <p:pic>
        <p:nvPicPr>
          <p:cNvPr id="146" name="Picture 16" descr="https://cdn2.iconfinder.com/data/icons/windows-8-metro-style/512/empty_flag.png">
            <a:extLst>
              <a:ext uri="{FF2B5EF4-FFF2-40B4-BE49-F238E27FC236}">
                <a16:creationId xmlns:a16="http://schemas.microsoft.com/office/drawing/2014/main" id="{3F828A0F-0C7F-45E5-8EBB-C8877C5EB66C}"/>
              </a:ext>
            </a:extLst>
          </p:cNvPr>
          <p:cNvPicPr>
            <a:picLocks noChangeAspect="1" noChangeArrowheads="1"/>
          </p:cNvPicPr>
          <p:nvPr/>
        </p:nvPicPr>
        <p:blipFill>
          <a:blip r:embed="rId8" cstate="print">
            <a:duotone>
              <a:srgbClr val="5F5F5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526364" y="5196332"/>
            <a:ext cx="355453" cy="369910"/>
          </a:xfrm>
          <a:prstGeom prst="rect">
            <a:avLst/>
          </a:prstGeom>
          <a:noFill/>
          <a:extLst>
            <a:ext uri="{909E8E84-426E-40DD-AFC4-6F175D3DCCD1}">
              <a14:hiddenFill xmlns:a14="http://schemas.microsoft.com/office/drawing/2010/main">
                <a:solidFill>
                  <a:srgbClr val="FFFFFF"/>
                </a:solidFill>
              </a14:hiddenFill>
            </a:ext>
          </a:extLst>
        </p:spPr>
      </p:pic>
      <p:sp>
        <p:nvSpPr>
          <p:cNvPr id="147" name="TextBox 146">
            <a:extLst>
              <a:ext uri="{FF2B5EF4-FFF2-40B4-BE49-F238E27FC236}">
                <a16:creationId xmlns:a16="http://schemas.microsoft.com/office/drawing/2014/main" id="{B579CC93-A633-415F-81A8-4CE2C010188D}"/>
              </a:ext>
            </a:extLst>
          </p:cNvPr>
          <p:cNvSpPr txBox="1"/>
          <p:nvPr/>
        </p:nvSpPr>
        <p:spPr>
          <a:xfrm>
            <a:off x="242305" y="6053150"/>
            <a:ext cx="980610" cy="287020"/>
          </a:xfrm>
          <a:prstGeom prst="rect">
            <a:avLst/>
          </a:prstGeom>
          <a:noFill/>
        </p:spPr>
        <p:txBody>
          <a:bodyPr wrap="square" rtlCol="0">
            <a:spAutoFit/>
          </a:bodyPr>
          <a:lstStyle/>
          <a:p>
            <a:pPr marL="171450" indent="-171450">
              <a:buFont typeface="Arial" panose="020B0604020202020204" pitchFamily="34" charset="0"/>
              <a:buChar char="•"/>
            </a:pPr>
            <a:r>
              <a:rPr lang="en-IN" sz="1200" b="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ARIMA</a:t>
            </a:r>
          </a:p>
        </p:txBody>
      </p:sp>
      <p:sp>
        <p:nvSpPr>
          <p:cNvPr id="148" name="Rectangle 147">
            <a:extLst>
              <a:ext uri="{FF2B5EF4-FFF2-40B4-BE49-F238E27FC236}">
                <a16:creationId xmlns:a16="http://schemas.microsoft.com/office/drawing/2014/main" id="{FF6464E6-CF15-4EB5-A849-EF889BBB9708}"/>
              </a:ext>
            </a:extLst>
          </p:cNvPr>
          <p:cNvSpPr/>
          <p:nvPr/>
        </p:nvSpPr>
        <p:spPr bwMode="auto">
          <a:xfrm>
            <a:off x="241766" y="6013780"/>
            <a:ext cx="5968740" cy="365760"/>
          </a:xfrm>
          <a:prstGeom prst="rect">
            <a:avLst/>
          </a:prstGeom>
          <a:noFill/>
          <a:ln w="12700" cap="flat" cmpd="sng" algn="ctr">
            <a:noFill/>
            <a:prstDash val="sysDash"/>
            <a:headEnd/>
            <a:tailEnd/>
          </a:ln>
          <a:effectLst/>
        </p:spPr>
        <p:txBody>
          <a:bodyPr lIns="96835" tIns="48417" rIns="96835" bIns="48417" numCol="3" spcCol="0" rtlCol="0" anchor="ctr"/>
          <a:lstStyle/>
          <a:p>
            <a:pPr algn="ctr">
              <a:defRPr/>
            </a:pPr>
            <a:endParaRPr lang="en-US" sz="1100" b="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32B35D22-3752-4817-AE94-01DD72225968}"/>
              </a:ext>
            </a:extLst>
          </p:cNvPr>
          <p:cNvSpPr/>
          <p:nvPr/>
        </p:nvSpPr>
        <p:spPr>
          <a:xfrm>
            <a:off x="1143816" y="6058161"/>
            <a:ext cx="804786" cy="276999"/>
          </a:xfrm>
          <a:prstGeom prst="rect">
            <a:avLst/>
          </a:prstGeom>
        </p:spPr>
        <p:txBody>
          <a:bodyPr wrap="square">
            <a:spAutoFit/>
          </a:bodyPr>
          <a:lstStyle/>
          <a:p>
            <a:pPr marL="171450" indent="-171450">
              <a:buFont typeface="Arial" panose="020B0604020202020204" pitchFamily="34" charset="0"/>
              <a:buChar char="•"/>
            </a:pPr>
            <a:r>
              <a:rPr lang="en-IN" sz="1200" b="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STLF</a:t>
            </a:r>
          </a:p>
        </p:txBody>
      </p:sp>
      <p:sp>
        <p:nvSpPr>
          <p:cNvPr id="150" name="Rectangle 149">
            <a:extLst>
              <a:ext uri="{FF2B5EF4-FFF2-40B4-BE49-F238E27FC236}">
                <a16:creationId xmlns:a16="http://schemas.microsoft.com/office/drawing/2014/main" id="{26B7F3E5-0F9E-4A32-BC02-0C433C17370B}"/>
              </a:ext>
            </a:extLst>
          </p:cNvPr>
          <p:cNvSpPr/>
          <p:nvPr/>
        </p:nvSpPr>
        <p:spPr>
          <a:xfrm>
            <a:off x="1888238" y="6057255"/>
            <a:ext cx="1622474" cy="278811"/>
          </a:xfrm>
          <a:prstGeom prst="rect">
            <a:avLst/>
          </a:prstGeom>
        </p:spPr>
        <p:txBody>
          <a:bodyPr wrap="square">
            <a:spAutoFit/>
          </a:bodyPr>
          <a:lstStyle/>
          <a:p>
            <a:pPr marL="171450" indent="-171450">
              <a:buFont typeface="Arial" panose="020B0604020202020204" pitchFamily="34" charset="0"/>
              <a:buChar char="•"/>
            </a:pPr>
            <a:r>
              <a:rPr lang="en-IN" sz="1200" b="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Neural Networks</a:t>
            </a:r>
          </a:p>
        </p:txBody>
      </p:sp>
      <p:sp>
        <p:nvSpPr>
          <p:cNvPr id="151" name="TextBox 150">
            <a:extLst>
              <a:ext uri="{FF2B5EF4-FFF2-40B4-BE49-F238E27FC236}">
                <a16:creationId xmlns:a16="http://schemas.microsoft.com/office/drawing/2014/main" id="{758A20D8-6185-4129-A0BC-29D2D3A6ADE9}"/>
              </a:ext>
            </a:extLst>
          </p:cNvPr>
          <p:cNvSpPr txBox="1"/>
          <p:nvPr/>
        </p:nvSpPr>
        <p:spPr>
          <a:xfrm>
            <a:off x="3418651" y="6058161"/>
            <a:ext cx="1137684" cy="276999"/>
          </a:xfrm>
          <a:prstGeom prst="rect">
            <a:avLst/>
          </a:prstGeom>
          <a:noFill/>
        </p:spPr>
        <p:txBody>
          <a:bodyPr wrap="square" rtlCol="0">
            <a:spAutoFit/>
          </a:bodyPr>
          <a:lstStyle/>
          <a:p>
            <a:pPr marL="171450" indent="-171450">
              <a:buFont typeface="Arial" panose="020B0604020202020204" pitchFamily="34" charset="0"/>
              <a:buChar char="•"/>
            </a:pPr>
            <a:r>
              <a:rPr lang="en-IN" sz="1200" b="1" kern="0" dirty="0" err="1">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Croston’s</a:t>
            </a:r>
            <a:endParaRPr lang="en-IN" sz="1200" b="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2" name="Rectangle 151">
            <a:extLst>
              <a:ext uri="{FF2B5EF4-FFF2-40B4-BE49-F238E27FC236}">
                <a16:creationId xmlns:a16="http://schemas.microsoft.com/office/drawing/2014/main" id="{D0029CA7-449B-4569-8EF7-BDD484AC7D73}"/>
              </a:ext>
            </a:extLst>
          </p:cNvPr>
          <p:cNvSpPr/>
          <p:nvPr/>
        </p:nvSpPr>
        <p:spPr>
          <a:xfrm>
            <a:off x="4375864" y="6058161"/>
            <a:ext cx="804786" cy="276999"/>
          </a:xfrm>
          <a:prstGeom prst="rect">
            <a:avLst/>
          </a:prstGeom>
        </p:spPr>
        <p:txBody>
          <a:bodyPr wrap="square">
            <a:spAutoFit/>
          </a:bodyPr>
          <a:lstStyle/>
          <a:p>
            <a:pPr marL="171450" indent="-171450">
              <a:buFont typeface="Arial" panose="020B0604020202020204" pitchFamily="34" charset="0"/>
              <a:buChar char="•"/>
            </a:pPr>
            <a:r>
              <a:rPr lang="en-IN" sz="1200" b="1" kern="0" dirty="0" err="1">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Tbats</a:t>
            </a:r>
            <a:endParaRPr lang="en-IN" sz="1200" b="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3" name="Rectangle 152">
            <a:extLst>
              <a:ext uri="{FF2B5EF4-FFF2-40B4-BE49-F238E27FC236}">
                <a16:creationId xmlns:a16="http://schemas.microsoft.com/office/drawing/2014/main" id="{EAC8EE8C-A472-444E-867B-1872B46F766F}"/>
              </a:ext>
            </a:extLst>
          </p:cNvPr>
          <p:cNvSpPr/>
          <p:nvPr/>
        </p:nvSpPr>
        <p:spPr>
          <a:xfrm>
            <a:off x="5180650" y="6058161"/>
            <a:ext cx="1137684" cy="276999"/>
          </a:xfrm>
          <a:prstGeom prst="rect">
            <a:avLst/>
          </a:prstGeom>
        </p:spPr>
        <p:txBody>
          <a:bodyPr wrap="square">
            <a:spAutoFit/>
          </a:bodyPr>
          <a:lstStyle/>
          <a:p>
            <a:pPr marL="171450" indent="-171450">
              <a:buFont typeface="Arial" panose="020B0604020202020204" pitchFamily="34" charset="0"/>
              <a:buChar char="•"/>
            </a:pPr>
            <a:r>
              <a:rPr lang="en-IN" sz="1200" b="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Prophet</a:t>
            </a:r>
          </a:p>
        </p:txBody>
      </p:sp>
      <p:sp>
        <p:nvSpPr>
          <p:cNvPr id="154" name="TextBox 153">
            <a:extLst>
              <a:ext uri="{FF2B5EF4-FFF2-40B4-BE49-F238E27FC236}">
                <a16:creationId xmlns:a16="http://schemas.microsoft.com/office/drawing/2014/main" id="{9B002C71-E920-4758-82A0-C4292BA848D1}"/>
              </a:ext>
            </a:extLst>
          </p:cNvPr>
          <p:cNvSpPr txBox="1"/>
          <p:nvPr/>
        </p:nvSpPr>
        <p:spPr>
          <a:xfrm>
            <a:off x="7062534" y="6058161"/>
            <a:ext cx="1622474" cy="276999"/>
          </a:xfrm>
          <a:prstGeom prst="rect">
            <a:avLst/>
          </a:prstGeom>
          <a:noFill/>
        </p:spPr>
        <p:txBody>
          <a:bodyPr wrap="square" rtlCol="0">
            <a:spAutoFit/>
          </a:bodyPr>
          <a:lstStyle/>
          <a:p>
            <a:pPr marL="171450" indent="-171450">
              <a:buFont typeface="Arial" panose="020B0604020202020204" pitchFamily="34" charset="0"/>
              <a:buChar char="•"/>
            </a:pPr>
            <a:r>
              <a:rPr lang="en-IN" sz="1200" b="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K- Prototypes</a:t>
            </a:r>
          </a:p>
        </p:txBody>
      </p:sp>
      <p:sp>
        <p:nvSpPr>
          <p:cNvPr id="155" name="Rectangle 154">
            <a:extLst>
              <a:ext uri="{FF2B5EF4-FFF2-40B4-BE49-F238E27FC236}">
                <a16:creationId xmlns:a16="http://schemas.microsoft.com/office/drawing/2014/main" id="{B5010AF2-5C07-424C-8F6E-576D1AA6437F}"/>
              </a:ext>
            </a:extLst>
          </p:cNvPr>
          <p:cNvSpPr/>
          <p:nvPr/>
        </p:nvSpPr>
        <p:spPr bwMode="auto">
          <a:xfrm>
            <a:off x="6274251" y="6014098"/>
            <a:ext cx="5760719" cy="365125"/>
          </a:xfrm>
          <a:prstGeom prst="rect">
            <a:avLst/>
          </a:prstGeom>
          <a:noFill/>
          <a:ln w="12700" cap="flat" cmpd="sng" algn="ctr">
            <a:noFill/>
            <a:prstDash val="sysDash"/>
            <a:headEnd/>
            <a:tailEnd/>
          </a:ln>
          <a:effectLst/>
        </p:spPr>
        <p:txBody>
          <a:bodyPr lIns="96835" tIns="48417" rIns="96835" bIns="48417" numCol="3" spcCol="0" rtlCol="0" anchor="ctr"/>
          <a:lstStyle/>
          <a:p>
            <a:pPr algn="ctr">
              <a:defRPr/>
            </a:pPr>
            <a:endParaRPr lang="en-US" sz="1100" b="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6" name="Rectangle 155">
            <a:extLst>
              <a:ext uri="{FF2B5EF4-FFF2-40B4-BE49-F238E27FC236}">
                <a16:creationId xmlns:a16="http://schemas.microsoft.com/office/drawing/2014/main" id="{097205AC-2D1E-4D9A-8558-0EF801CD845E}"/>
              </a:ext>
            </a:extLst>
          </p:cNvPr>
          <p:cNvSpPr/>
          <p:nvPr/>
        </p:nvSpPr>
        <p:spPr>
          <a:xfrm>
            <a:off x="9582168" y="6058161"/>
            <a:ext cx="1137684" cy="276999"/>
          </a:xfrm>
          <a:prstGeom prst="rect">
            <a:avLst/>
          </a:prstGeom>
        </p:spPr>
        <p:txBody>
          <a:bodyPr wrap="square">
            <a:spAutoFit/>
          </a:bodyPr>
          <a:lstStyle/>
          <a:p>
            <a:pPr marL="171450" indent="-171450">
              <a:buFont typeface="Arial" panose="020B0604020202020204" pitchFamily="34" charset="0"/>
              <a:buChar char="•"/>
            </a:pPr>
            <a:r>
              <a:rPr lang="en-IN" sz="1200" b="1"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PAM</a:t>
            </a:r>
          </a:p>
        </p:txBody>
      </p:sp>
    </p:spTree>
    <p:extLst>
      <p:ext uri="{BB962C8B-B14F-4D97-AF65-F5344CB8AC3E}">
        <p14:creationId xmlns:p14="http://schemas.microsoft.com/office/powerpoint/2010/main" val="109272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Integrated &amp; Customized Campaign Activation for Higher Revenue</a:t>
            </a:r>
          </a:p>
        </p:txBody>
      </p:sp>
      <p:sp>
        <p:nvSpPr>
          <p:cNvPr id="50" name="Rectangle 49"/>
          <p:cNvSpPr/>
          <p:nvPr/>
        </p:nvSpPr>
        <p:spPr>
          <a:xfrm>
            <a:off x="0" y="836614"/>
            <a:ext cx="12192003" cy="23861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p:cNvSpPr/>
          <p:nvPr/>
        </p:nvSpPr>
        <p:spPr>
          <a:xfrm>
            <a:off x="245594" y="17417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52" name="Rectangle 51"/>
          <p:cNvSpPr/>
          <p:nvPr/>
        </p:nvSpPr>
        <p:spPr>
          <a:xfrm>
            <a:off x="245594" y="1576639"/>
            <a:ext cx="3588326" cy="155448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53" name="Rectangle 52"/>
          <p:cNvSpPr/>
          <p:nvPr/>
        </p:nvSpPr>
        <p:spPr>
          <a:xfrm>
            <a:off x="195390" y="1529179"/>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54" name="Rectangle 53"/>
          <p:cNvSpPr/>
          <p:nvPr/>
        </p:nvSpPr>
        <p:spPr>
          <a:xfrm>
            <a:off x="8286636" y="1576639"/>
            <a:ext cx="3592151" cy="155448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55" name="Rectangle 54"/>
          <p:cNvSpPr/>
          <p:nvPr/>
        </p:nvSpPr>
        <p:spPr>
          <a:xfrm>
            <a:off x="154955" y="836161"/>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b="1" kern="0" dirty="0">
                <a:solidFill>
                  <a:srgbClr val="44546A"/>
                </a:solidFill>
              </a:rPr>
              <a:t>The Problem:</a:t>
            </a:r>
            <a:endParaRPr kumimoji="0" lang="en-US" sz="1600" b="0" i="0" u="none" strike="noStrike" kern="0" cap="none" spc="0" normalizeH="0" baseline="0" noProof="0" dirty="0">
              <a:ln>
                <a:noFill/>
              </a:ln>
              <a:solidFill>
                <a:srgbClr val="44546A"/>
              </a:solidFill>
              <a:effectLst/>
              <a:uLnTx/>
              <a:uFillTx/>
              <a:ea typeface="+mn-ea"/>
              <a:cs typeface="+mn-cs"/>
            </a:endParaRPr>
          </a:p>
        </p:txBody>
      </p:sp>
      <p:sp>
        <p:nvSpPr>
          <p:cNvPr id="56" name="Rectangle 55"/>
          <p:cNvSpPr/>
          <p:nvPr/>
        </p:nvSpPr>
        <p:spPr>
          <a:xfrm>
            <a:off x="4240541" y="17417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57" name="Rectangle 56"/>
          <p:cNvSpPr/>
          <p:nvPr/>
        </p:nvSpPr>
        <p:spPr>
          <a:xfrm>
            <a:off x="4281334" y="1576639"/>
            <a:ext cx="3588326" cy="155448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58" name="Rectangle 57"/>
          <p:cNvSpPr/>
          <p:nvPr/>
        </p:nvSpPr>
        <p:spPr>
          <a:xfrm>
            <a:off x="4289595" y="1530033"/>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LatentView Solution</a:t>
            </a:r>
          </a:p>
        </p:txBody>
      </p:sp>
      <p:sp>
        <p:nvSpPr>
          <p:cNvPr id="59" name="Rectangle 58"/>
          <p:cNvSpPr/>
          <p:nvPr/>
        </p:nvSpPr>
        <p:spPr>
          <a:xfrm>
            <a:off x="8282362" y="1529179"/>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60" name="Rectangle 59"/>
          <p:cNvSpPr/>
          <p:nvPr/>
        </p:nvSpPr>
        <p:spPr>
          <a:xfrm>
            <a:off x="166272" y="39198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b="1" dirty="0">
                <a:solidFill>
                  <a:srgbClr val="44546A"/>
                </a:solidFill>
              </a:rPr>
              <a:t>Leading Online Payments Company</a:t>
            </a:r>
          </a:p>
        </p:txBody>
      </p:sp>
      <p:sp>
        <p:nvSpPr>
          <p:cNvPr id="61" name="Chevron 6"/>
          <p:cNvSpPr/>
          <p:nvPr/>
        </p:nvSpPr>
        <p:spPr>
          <a:xfrm>
            <a:off x="343179" y="3758417"/>
            <a:ext cx="1840732" cy="3541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IN" sz="1600" kern="1200" dirty="0">
                <a:latin typeface="Segoe UI" panose="020B0502040204020203" pitchFamily="34" charset="0"/>
                <a:ea typeface="Segoe UI" panose="020B0502040204020203" pitchFamily="34" charset="0"/>
                <a:cs typeface="Segoe UI" panose="020B0502040204020203" pitchFamily="34" charset="0"/>
              </a:rPr>
              <a:t>Adoption</a:t>
            </a:r>
            <a:endParaRPr lang="en-US" sz="16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62" name="Chevron 12"/>
          <p:cNvSpPr/>
          <p:nvPr/>
        </p:nvSpPr>
        <p:spPr>
          <a:xfrm>
            <a:off x="291623" y="4713761"/>
            <a:ext cx="1840732" cy="3541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IN" sz="1600" kern="1200" dirty="0">
                <a:latin typeface="Segoe UI" panose="020B0502040204020203" pitchFamily="34" charset="0"/>
                <a:ea typeface="Segoe UI" panose="020B0502040204020203" pitchFamily="34" charset="0"/>
                <a:cs typeface="Segoe UI" panose="020B0502040204020203" pitchFamily="34" charset="0"/>
              </a:rPr>
              <a:t>Reactivation</a:t>
            </a:r>
            <a:endParaRPr lang="en-US" sz="16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63" name="TextBox 62"/>
          <p:cNvSpPr txBox="1"/>
          <p:nvPr/>
        </p:nvSpPr>
        <p:spPr>
          <a:xfrm>
            <a:off x="211910" y="1827001"/>
            <a:ext cx="3660709" cy="1126462"/>
          </a:xfrm>
          <a:prstGeom prst="rect">
            <a:avLst/>
          </a:prstGeom>
          <a:noFill/>
        </p:spPr>
        <p:txBody>
          <a:bodyPr wrap="square" rtlCol="0">
            <a:spAutoFit/>
          </a:bodyPr>
          <a:lstStyle/>
          <a:p>
            <a:pPr>
              <a:lnSpc>
                <a:spcPct val="120000"/>
              </a:lnSpc>
            </a:pPr>
            <a:r>
              <a:rPr lang="en-US" sz="1400" dirty="0"/>
              <a:t>Campaigns were managed manually and were developed and executed based on general product-based marketing strategies by different marketing teams</a:t>
            </a:r>
            <a:endParaRPr lang="en-US" dirty="0"/>
          </a:p>
        </p:txBody>
      </p:sp>
      <p:sp>
        <p:nvSpPr>
          <p:cNvPr id="64" name="TextBox 63"/>
          <p:cNvSpPr txBox="1"/>
          <p:nvPr/>
        </p:nvSpPr>
        <p:spPr>
          <a:xfrm>
            <a:off x="8292443" y="1766579"/>
            <a:ext cx="3468359" cy="1384995"/>
          </a:xfrm>
          <a:prstGeom prst="rect">
            <a:avLst/>
          </a:prstGeom>
          <a:noFill/>
        </p:spPr>
        <p:txBody>
          <a:bodyPr wrap="square" rtlCol="0">
            <a:spAutoFit/>
          </a:bodyPr>
          <a:lstStyle/>
          <a:p>
            <a:pPr>
              <a:lnSpc>
                <a:spcPct val="120000"/>
              </a:lnSpc>
            </a:pPr>
            <a:r>
              <a:rPr lang="en-US" sz="1400" dirty="0"/>
              <a:t>Customized campaigns resulted in significant number of incremental transactions for the average user (footprint increased from 3 to 8 verticals) which netted an additional revenue of $7.5 million</a:t>
            </a:r>
          </a:p>
        </p:txBody>
      </p:sp>
      <p:sp>
        <p:nvSpPr>
          <p:cNvPr id="65" name="Rectangle 64"/>
          <p:cNvSpPr/>
          <p:nvPr/>
        </p:nvSpPr>
        <p:spPr>
          <a:xfrm>
            <a:off x="533815" y="3321764"/>
            <a:ext cx="3244277" cy="261610"/>
          </a:xfrm>
          <a:prstGeom prst="rect">
            <a:avLst/>
          </a:prstGeom>
          <a:solidFill>
            <a:schemeClr val="accent5">
              <a:lumMod val="20000"/>
              <a:lumOff val="80000"/>
            </a:schemeClr>
          </a:solidFill>
        </p:spPr>
        <p:txBody>
          <a:bodyPr wrap="square">
            <a:spAutoFit/>
          </a:bodyPr>
          <a:lstStyle/>
          <a:p>
            <a:r>
              <a:rPr lang="en-US" sz="1100" b="1" dirty="0">
                <a:solidFill>
                  <a:srgbClr val="44546A"/>
                </a:solidFill>
              </a:rPr>
              <a:t>Segment Customer by Dimension and Life Stage</a:t>
            </a:r>
          </a:p>
        </p:txBody>
      </p:sp>
      <p:sp>
        <p:nvSpPr>
          <p:cNvPr id="66" name="Rectangle 65"/>
          <p:cNvSpPr/>
          <p:nvPr/>
        </p:nvSpPr>
        <p:spPr>
          <a:xfrm>
            <a:off x="4770177" y="3336316"/>
            <a:ext cx="3063126" cy="261610"/>
          </a:xfrm>
          <a:prstGeom prst="rect">
            <a:avLst/>
          </a:prstGeom>
          <a:solidFill>
            <a:schemeClr val="accent5">
              <a:lumMod val="20000"/>
              <a:lumOff val="80000"/>
            </a:schemeClr>
          </a:solidFill>
        </p:spPr>
        <p:txBody>
          <a:bodyPr wrap="square">
            <a:spAutoFit/>
          </a:bodyPr>
          <a:lstStyle/>
          <a:p>
            <a:r>
              <a:rPr lang="en-US" sz="1100" b="1" dirty="0">
                <a:solidFill>
                  <a:srgbClr val="44546A"/>
                </a:solidFill>
              </a:rPr>
              <a:t>Select Best campaign using Optimization Engine</a:t>
            </a:r>
          </a:p>
        </p:txBody>
      </p:sp>
      <p:sp>
        <p:nvSpPr>
          <p:cNvPr id="67" name="Rectangle 66"/>
          <p:cNvSpPr/>
          <p:nvPr/>
        </p:nvSpPr>
        <p:spPr>
          <a:xfrm>
            <a:off x="8650952" y="3342200"/>
            <a:ext cx="3369439" cy="261610"/>
          </a:xfrm>
          <a:prstGeom prst="rect">
            <a:avLst/>
          </a:prstGeom>
          <a:solidFill>
            <a:schemeClr val="accent5">
              <a:lumMod val="20000"/>
              <a:lumOff val="80000"/>
            </a:schemeClr>
          </a:solidFill>
        </p:spPr>
        <p:txBody>
          <a:bodyPr wrap="square">
            <a:spAutoFit/>
          </a:bodyPr>
          <a:lstStyle/>
          <a:p>
            <a:r>
              <a:rPr lang="en-US" sz="1100" b="1" dirty="0">
                <a:solidFill>
                  <a:srgbClr val="44546A"/>
                </a:solidFill>
              </a:rPr>
              <a:t>Message block dynamically selected for each customer </a:t>
            </a:r>
          </a:p>
        </p:txBody>
      </p:sp>
      <p:sp>
        <p:nvSpPr>
          <p:cNvPr id="68" name="TextBox 67"/>
          <p:cNvSpPr txBox="1"/>
          <p:nvPr/>
        </p:nvSpPr>
        <p:spPr>
          <a:xfrm>
            <a:off x="4313530" y="1785888"/>
            <a:ext cx="3564939" cy="1384995"/>
          </a:xfrm>
          <a:prstGeom prst="rect">
            <a:avLst/>
          </a:prstGeom>
          <a:noFill/>
        </p:spPr>
        <p:txBody>
          <a:bodyPr wrap="square" rtlCol="0">
            <a:spAutoFit/>
          </a:bodyPr>
          <a:lstStyle/>
          <a:p>
            <a:pPr>
              <a:lnSpc>
                <a:spcPct val="120000"/>
              </a:lnSpc>
            </a:pPr>
            <a:r>
              <a:rPr lang="en-US" sz="1400" dirty="0"/>
              <a:t>Developed an automated platform for managing campaigns, which were customized through dynamic selection of best offers and messages for each customer based on their life stage</a:t>
            </a:r>
          </a:p>
        </p:txBody>
      </p:sp>
      <p:sp>
        <p:nvSpPr>
          <p:cNvPr id="69" name="Rectangle 68"/>
          <p:cNvSpPr/>
          <p:nvPr/>
        </p:nvSpPr>
        <p:spPr>
          <a:xfrm>
            <a:off x="5159669" y="5659072"/>
            <a:ext cx="3595787" cy="1477328"/>
          </a:xfrm>
          <a:prstGeom prst="rect">
            <a:avLst/>
          </a:prstGeom>
        </p:spPr>
        <p:txBody>
          <a:bodyPr wrap="square" numCol="1">
            <a:spAutoFit/>
          </a:bodyPr>
          <a:lstStyle/>
          <a:p>
            <a:r>
              <a:rPr lang="en-US" sz="1000" b="1" dirty="0">
                <a:ea typeface="Segoe UI" panose="020B0502040204020203" pitchFamily="34" charset="0"/>
                <a:cs typeface="Segoe UI" panose="020B0502040204020203" pitchFamily="34" charset="0"/>
              </a:rPr>
              <a:t>Best campaign is selected for customer based on multiple criteria &amp; Channel </a:t>
            </a:r>
          </a:p>
          <a:p>
            <a:r>
              <a:rPr lang="en-US" sz="1000" b="1" dirty="0">
                <a:ea typeface="Segoe UI" panose="020B0502040204020203" pitchFamily="34" charset="0"/>
                <a:cs typeface="Segoe UI" panose="020B0502040204020203" pitchFamily="34" charset="0"/>
              </a:rPr>
              <a:t>Channel 	 Dimension</a:t>
            </a:r>
          </a:p>
          <a:p>
            <a:r>
              <a:rPr lang="en-US" sz="1000" b="1" dirty="0">
                <a:ea typeface="Segoe UI" panose="020B0502040204020203" pitchFamily="34" charset="0"/>
                <a:cs typeface="Segoe UI" panose="020B0502040204020203" pitchFamily="34" charset="0"/>
              </a:rPr>
              <a:t>Initiative	Target method</a:t>
            </a:r>
          </a:p>
          <a:p>
            <a:r>
              <a:rPr lang="en-US" sz="1000" b="1" dirty="0">
                <a:ea typeface="Segoe UI" panose="020B0502040204020203" pitchFamily="34" charset="0"/>
                <a:cs typeface="Segoe UI" panose="020B0502040204020203" pitchFamily="34" charset="0"/>
              </a:rPr>
              <a:t>Lifecycle stage</a:t>
            </a:r>
          </a:p>
          <a:p>
            <a:endParaRPr lang="en-US" sz="1000" dirty="0">
              <a:latin typeface="Segoe UI" panose="020B0502040204020203" pitchFamily="34" charset="0"/>
              <a:ea typeface="Segoe UI" panose="020B0502040204020203" pitchFamily="34" charset="0"/>
              <a:cs typeface="Segoe UI" panose="020B0502040204020203" pitchFamily="34" charset="0"/>
            </a:endParaRPr>
          </a:p>
          <a:p>
            <a:r>
              <a:rPr lang="en-US" sz="1000" dirty="0">
                <a:latin typeface="Segoe UI" panose="020B0502040204020203" pitchFamily="34" charset="0"/>
                <a:ea typeface="Segoe UI" panose="020B0502040204020203" pitchFamily="34" charset="0"/>
                <a:cs typeface="Segoe UI" panose="020B0502040204020203" pitchFamily="34" charset="0"/>
              </a:rPr>
              <a:t>	</a:t>
            </a:r>
          </a:p>
          <a:p>
            <a:endParaRPr lang="en-US" sz="1000" dirty="0">
              <a:ea typeface="Segoe UI" panose="020B0502040204020203" pitchFamily="34" charset="0"/>
              <a:cs typeface="Segoe UI" panose="020B0502040204020203" pitchFamily="34" charset="0"/>
            </a:endParaRPr>
          </a:p>
          <a:p>
            <a:endParaRPr lang="en-US" sz="1000" dirty="0">
              <a:ea typeface="Segoe UI" panose="020B0502040204020203" pitchFamily="34" charset="0"/>
              <a:cs typeface="Segoe UI" panose="020B0502040204020203" pitchFamily="34" charset="0"/>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078" y="3780870"/>
            <a:ext cx="2145558" cy="1911484"/>
          </a:xfrm>
          <a:prstGeom prst="rect">
            <a:avLst/>
          </a:prstGeom>
        </p:spPr>
      </p:pic>
      <p:sp>
        <p:nvSpPr>
          <p:cNvPr id="71" name="Rectangle 70"/>
          <p:cNvSpPr/>
          <p:nvPr/>
        </p:nvSpPr>
        <p:spPr>
          <a:xfrm>
            <a:off x="744964" y="5986336"/>
            <a:ext cx="2870895" cy="430887"/>
          </a:xfrm>
          <a:prstGeom prst="rect">
            <a:avLst/>
          </a:prstGeom>
        </p:spPr>
        <p:txBody>
          <a:bodyPr wrap="square">
            <a:spAutoFit/>
          </a:bodyPr>
          <a:lstStyle/>
          <a:p>
            <a:r>
              <a:rPr lang="en-US" sz="1100" b="1" dirty="0">
                <a:ea typeface="Segoe UI" panose="020B0502040204020203" pitchFamily="34" charset="0"/>
                <a:cs typeface="Segoe UI" panose="020B0502040204020203" pitchFamily="34" charset="0"/>
              </a:rPr>
              <a:t>Profiling customer by dimension and life stage. </a:t>
            </a:r>
          </a:p>
        </p:txBody>
      </p:sp>
      <p:grpSp>
        <p:nvGrpSpPr>
          <p:cNvPr id="72" name="Group 71"/>
          <p:cNvGrpSpPr/>
          <p:nvPr/>
        </p:nvGrpSpPr>
        <p:grpSpPr>
          <a:xfrm>
            <a:off x="99483" y="3669018"/>
            <a:ext cx="9021772" cy="2280782"/>
            <a:chOff x="104157" y="3853704"/>
            <a:chExt cx="9021772" cy="2508860"/>
          </a:xfrm>
        </p:grpSpPr>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147" y="4158152"/>
              <a:ext cx="2983985" cy="1822768"/>
            </a:xfrm>
            <a:prstGeom prst="rect">
              <a:avLst/>
            </a:prstGeom>
          </p:spPr>
        </p:pic>
        <p:pic>
          <p:nvPicPr>
            <p:cNvPr id="74" name="Picture 73"/>
            <p:cNvPicPr>
              <a:picLocks noChangeAspect="1"/>
            </p:cNvPicPr>
            <p:nvPr/>
          </p:nvPicPr>
          <p:blipFill>
            <a:blip r:embed="rId5"/>
            <a:stretch>
              <a:fillRect/>
            </a:stretch>
          </p:blipFill>
          <p:spPr>
            <a:xfrm>
              <a:off x="104157" y="4268482"/>
              <a:ext cx="3829050" cy="2094082"/>
            </a:xfrm>
            <a:prstGeom prst="rect">
              <a:avLst/>
            </a:prstGeom>
          </p:spPr>
        </p:pic>
        <p:pic>
          <p:nvPicPr>
            <p:cNvPr id="75" name="Picture 74"/>
            <p:cNvPicPr>
              <a:picLocks noChangeAspect="1"/>
            </p:cNvPicPr>
            <p:nvPr/>
          </p:nvPicPr>
          <p:blipFill>
            <a:blip r:embed="rId6"/>
            <a:stretch>
              <a:fillRect/>
            </a:stretch>
          </p:blipFill>
          <p:spPr>
            <a:xfrm>
              <a:off x="3962005" y="3853704"/>
              <a:ext cx="880222" cy="2268539"/>
            </a:xfrm>
            <a:prstGeom prst="rect">
              <a:avLst/>
            </a:prstGeom>
          </p:spPr>
        </p:pic>
        <p:grpSp>
          <p:nvGrpSpPr>
            <p:cNvPr id="76" name="Group 75"/>
            <p:cNvGrpSpPr/>
            <p:nvPr/>
          </p:nvGrpSpPr>
          <p:grpSpPr>
            <a:xfrm>
              <a:off x="4842227" y="4517767"/>
              <a:ext cx="470303" cy="456314"/>
              <a:chOff x="4842227" y="4517767"/>
              <a:chExt cx="470303" cy="456314"/>
            </a:xfrm>
          </p:grpSpPr>
          <p:sp>
            <p:nvSpPr>
              <p:cNvPr id="82" name="Oval 81"/>
              <p:cNvSpPr/>
              <p:nvPr/>
            </p:nvSpPr>
            <p:spPr>
              <a:xfrm>
                <a:off x="4842227" y="4517767"/>
                <a:ext cx="470303" cy="456314"/>
              </a:xfrm>
              <a:prstGeom prst="ellipse">
                <a:avLst/>
              </a:prstGeom>
              <a:solidFill>
                <a:srgbClr val="243C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4935071" y="4558108"/>
                <a:ext cx="215153" cy="400110"/>
              </a:xfrm>
              <a:prstGeom prst="rect">
                <a:avLst/>
              </a:prstGeom>
              <a:noFill/>
            </p:spPr>
            <p:txBody>
              <a:bodyPr wrap="square" rtlCol="0">
                <a:spAutoFit/>
              </a:bodyPr>
              <a:lstStyle/>
              <a:p>
                <a:r>
                  <a:rPr lang="en-US" sz="2000" dirty="0">
                    <a:solidFill>
                      <a:schemeClr val="bg1"/>
                    </a:solidFill>
                  </a:rPr>
                  <a:t>2</a:t>
                </a:r>
                <a:endParaRPr lang="en-US" dirty="0">
                  <a:solidFill>
                    <a:schemeClr val="bg1"/>
                  </a:solidFill>
                </a:endParaRPr>
              </a:p>
            </p:txBody>
          </p:sp>
        </p:grpSp>
        <p:pic>
          <p:nvPicPr>
            <p:cNvPr id="77" name="Picture 76" descr="graph3.png"/>
            <p:cNvPicPr>
              <a:picLocks noChangeAspect="1"/>
            </p:cNvPicPr>
            <p:nvPr/>
          </p:nvPicPr>
          <p:blipFill rotWithShape="1">
            <a:blip r:embed="rId7"/>
            <a:srcRect l="85236" t="28534" r="-30" b="59347"/>
            <a:stretch/>
          </p:blipFill>
          <p:spPr>
            <a:xfrm>
              <a:off x="7919367" y="4644096"/>
              <a:ext cx="886723" cy="253828"/>
            </a:xfrm>
            <a:prstGeom prst="rect">
              <a:avLst/>
            </a:prstGeom>
          </p:spPr>
        </p:pic>
        <p:grpSp>
          <p:nvGrpSpPr>
            <p:cNvPr id="78" name="Group 77"/>
            <p:cNvGrpSpPr/>
            <p:nvPr/>
          </p:nvGrpSpPr>
          <p:grpSpPr>
            <a:xfrm>
              <a:off x="8655626" y="4535910"/>
              <a:ext cx="470303" cy="456314"/>
              <a:chOff x="4842227" y="4517767"/>
              <a:chExt cx="470303" cy="456314"/>
            </a:xfrm>
          </p:grpSpPr>
          <p:sp>
            <p:nvSpPr>
              <p:cNvPr id="80" name="Oval 79"/>
              <p:cNvSpPr/>
              <p:nvPr/>
            </p:nvSpPr>
            <p:spPr>
              <a:xfrm>
                <a:off x="4842227" y="4517767"/>
                <a:ext cx="470303" cy="456314"/>
              </a:xfrm>
              <a:prstGeom prst="ellipse">
                <a:avLst/>
              </a:prstGeom>
              <a:solidFill>
                <a:srgbClr val="243C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4935071" y="4558108"/>
                <a:ext cx="215153" cy="400110"/>
              </a:xfrm>
              <a:prstGeom prst="rect">
                <a:avLst/>
              </a:prstGeom>
              <a:noFill/>
            </p:spPr>
            <p:txBody>
              <a:bodyPr wrap="square" rtlCol="0">
                <a:spAutoFit/>
              </a:bodyPr>
              <a:lstStyle/>
              <a:p>
                <a:r>
                  <a:rPr lang="en-US" sz="2000" dirty="0">
                    <a:solidFill>
                      <a:schemeClr val="bg1"/>
                    </a:solidFill>
                  </a:rPr>
                  <a:t>3</a:t>
                </a:r>
                <a:endParaRPr lang="en-US" dirty="0">
                  <a:solidFill>
                    <a:schemeClr val="bg1"/>
                  </a:solidFill>
                </a:endParaRPr>
              </a:p>
            </p:txBody>
          </p:sp>
        </p:grpSp>
        <p:pic>
          <p:nvPicPr>
            <p:cNvPr id="79" name="Picture 78"/>
            <p:cNvPicPr>
              <a:picLocks noChangeAspect="1"/>
            </p:cNvPicPr>
            <p:nvPr/>
          </p:nvPicPr>
          <p:blipFill>
            <a:blip r:embed="rId8"/>
            <a:stretch>
              <a:fillRect/>
            </a:stretch>
          </p:blipFill>
          <p:spPr>
            <a:xfrm>
              <a:off x="5325805" y="4630681"/>
              <a:ext cx="581025" cy="257175"/>
            </a:xfrm>
            <a:prstGeom prst="rect">
              <a:avLst/>
            </a:prstGeom>
          </p:spPr>
        </p:pic>
      </p:grpSp>
      <p:sp>
        <p:nvSpPr>
          <p:cNvPr id="84" name="Rectangle 83"/>
          <p:cNvSpPr/>
          <p:nvPr/>
        </p:nvSpPr>
        <p:spPr>
          <a:xfrm>
            <a:off x="8958949" y="5729028"/>
            <a:ext cx="3148760" cy="553998"/>
          </a:xfrm>
          <a:prstGeom prst="rect">
            <a:avLst/>
          </a:prstGeom>
        </p:spPr>
        <p:txBody>
          <a:bodyPr wrap="square">
            <a:spAutoFit/>
          </a:bodyPr>
          <a:lstStyle/>
          <a:p>
            <a:r>
              <a:rPr lang="en-US" sz="1000" b="1" dirty="0">
                <a:ea typeface="Segoe UI" panose="020B0502040204020203" pitchFamily="34" charset="0"/>
                <a:cs typeface="Segoe UI" panose="020B0502040204020203" pitchFamily="34" charset="0"/>
              </a:rPr>
              <a:t>The Next Best Offer (NBO) Engine determines the best offers from the offer repository that are most relevant for customer.</a:t>
            </a:r>
          </a:p>
        </p:txBody>
      </p:sp>
      <p:sp>
        <p:nvSpPr>
          <p:cNvPr id="85" name="TextBox 84"/>
          <p:cNvSpPr txBox="1"/>
          <p:nvPr/>
        </p:nvSpPr>
        <p:spPr>
          <a:xfrm>
            <a:off x="1548521" y="842557"/>
            <a:ext cx="10330266" cy="683264"/>
          </a:xfrm>
          <a:prstGeom prst="rect">
            <a:avLst/>
          </a:prstGeom>
          <a:noFill/>
        </p:spPr>
        <p:txBody>
          <a:bodyPr wrap="square" rtlCol="0">
            <a:spAutoFit/>
          </a:bodyPr>
          <a:lstStyle/>
          <a:p>
            <a:pPr>
              <a:lnSpc>
                <a:spcPct val="120000"/>
              </a:lnSpc>
            </a:pPr>
            <a:r>
              <a:rPr lang="en-US" sz="1600" dirty="0">
                <a:solidFill>
                  <a:schemeClr val="tx2"/>
                </a:solidFill>
              </a:rPr>
              <a:t>While the highly engaged user transacted in 10-12 verticals, the average user only used the customer’s payment services in 3 verticals and this gap presented a significant revenue upside opportunity</a:t>
            </a:r>
            <a:endParaRPr lang="en-US" sz="1600" dirty="0"/>
          </a:p>
        </p:txBody>
      </p:sp>
    </p:spTree>
    <p:extLst>
      <p:ext uri="{BB962C8B-B14F-4D97-AF65-F5344CB8AC3E}">
        <p14:creationId xmlns:p14="http://schemas.microsoft.com/office/powerpoint/2010/main" val="58460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68" name="Title 2">
            <a:extLst>
              <a:ext uri="{FF2B5EF4-FFF2-40B4-BE49-F238E27FC236}">
                <a16:creationId xmlns:a16="http://schemas.microsoft.com/office/drawing/2014/main" id="{37F11C54-1ED2-4CA8-B43E-370AC9F60A57}"/>
              </a:ext>
            </a:extLst>
          </p:cNvPr>
          <p:cNvSpPr>
            <a:spLocks noGrp="1"/>
          </p:cNvSpPr>
          <p:nvPr>
            <p:ph type="title"/>
          </p:nvPr>
        </p:nvSpPr>
        <p:spPr>
          <a:xfrm>
            <a:off x="748544" y="0"/>
            <a:ext cx="10665021" cy="540000"/>
          </a:xfrm>
        </p:spPr>
        <p:txBody>
          <a:bodyPr/>
          <a:lstStyle/>
          <a:p>
            <a:r>
              <a:rPr lang="en-IN" dirty="0"/>
              <a:t>Accurate Power Consumption Forecasting for Successful Hedging</a:t>
            </a:r>
          </a:p>
        </p:txBody>
      </p:sp>
      <p:sp>
        <p:nvSpPr>
          <p:cNvPr id="69" name="Rectangle 68"/>
          <p:cNvSpPr/>
          <p:nvPr/>
        </p:nvSpPr>
        <p:spPr>
          <a:xfrm>
            <a:off x="-3" y="962302"/>
            <a:ext cx="12192003" cy="23287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0" name="Rectangle 69"/>
          <p:cNvSpPr/>
          <p:nvPr/>
        </p:nvSpPr>
        <p:spPr>
          <a:xfrm>
            <a:off x="271835" y="148304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71" name="Rectangle 70"/>
          <p:cNvSpPr/>
          <p:nvPr/>
        </p:nvSpPr>
        <p:spPr>
          <a:xfrm>
            <a:off x="271835" y="1388397"/>
            <a:ext cx="3584448" cy="176400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2" name="Rectangle 71"/>
          <p:cNvSpPr/>
          <p:nvPr/>
        </p:nvSpPr>
        <p:spPr>
          <a:xfrm>
            <a:off x="268010" y="1654921"/>
            <a:ext cx="3499537" cy="1126462"/>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Power Consumption at its data centres is the largest operational expense for the client</a:t>
            </a:r>
          </a:p>
          <a:p>
            <a:pPr>
              <a:lnSpc>
                <a:spcPct val="120000"/>
              </a:lnSpc>
            </a:pPr>
            <a:r>
              <a:rPr lang="en-IN" sz="1400" dirty="0">
                <a:solidFill>
                  <a:prstClr val="black"/>
                </a:solidFill>
                <a:ea typeface="Verdana" panose="020B0604030504040204" pitchFamily="34" charset="0"/>
                <a:cs typeface="Verdana" panose="020B0604030504040204" pitchFamily="34" charset="0"/>
              </a:rPr>
              <a:t>And low accuracy of existing power forecasts led to expensive power prices</a:t>
            </a:r>
          </a:p>
        </p:txBody>
      </p:sp>
      <p:sp>
        <p:nvSpPr>
          <p:cNvPr id="73" name="Rectangle 72"/>
          <p:cNvSpPr/>
          <p:nvPr/>
        </p:nvSpPr>
        <p:spPr>
          <a:xfrm>
            <a:off x="268010" y="1381307"/>
            <a:ext cx="2534636" cy="338554"/>
          </a:xfrm>
          <a:prstGeom prst="rect">
            <a:avLst/>
          </a:prstGeom>
        </p:spPr>
        <p:txBody>
          <a:bodyPr wrap="square">
            <a:spAutoFit/>
          </a:bodyPr>
          <a:lstStyle/>
          <a:p>
            <a:r>
              <a:rPr lang="en-US" sz="1600" b="1" dirty="0">
                <a:solidFill>
                  <a:srgbClr val="44546A"/>
                </a:solidFill>
              </a:rPr>
              <a:t>The “Before” State</a:t>
            </a:r>
          </a:p>
        </p:txBody>
      </p:sp>
      <p:sp>
        <p:nvSpPr>
          <p:cNvPr id="74" name="Rectangle 73"/>
          <p:cNvSpPr/>
          <p:nvPr/>
        </p:nvSpPr>
        <p:spPr>
          <a:xfrm>
            <a:off x="113291" y="865378"/>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The Problem: </a:t>
            </a:r>
            <a:r>
              <a:rPr lang="en-US" sz="1600" dirty="0">
                <a:solidFill>
                  <a:srgbClr val="44546A"/>
                </a:solidFill>
              </a:rPr>
              <a:t>Customer Lifetime Value of existing customers is nearly twice that of new customers and hence retention is key to profitability   </a:t>
            </a:r>
          </a:p>
        </p:txBody>
      </p:sp>
      <p:sp>
        <p:nvSpPr>
          <p:cNvPr id="75" name="Rectangle 74"/>
          <p:cNvSpPr/>
          <p:nvPr/>
        </p:nvSpPr>
        <p:spPr>
          <a:xfrm>
            <a:off x="4266782" y="1537641"/>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76" name="Rectangle 75"/>
          <p:cNvSpPr/>
          <p:nvPr/>
        </p:nvSpPr>
        <p:spPr>
          <a:xfrm>
            <a:off x="4292356" y="1388397"/>
            <a:ext cx="3584448" cy="176400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7" name="Rectangle 76"/>
          <p:cNvSpPr/>
          <p:nvPr/>
        </p:nvSpPr>
        <p:spPr>
          <a:xfrm>
            <a:off x="4321223" y="1654921"/>
            <a:ext cx="3588326" cy="1367747"/>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By utilizing the historical power consumption data of data centres and data around the customers of the client, provided accurate power consumption forecasts which is key in making the “Hedge” successful</a:t>
            </a:r>
          </a:p>
        </p:txBody>
      </p:sp>
      <p:sp>
        <p:nvSpPr>
          <p:cNvPr id="78" name="Rectangle 77"/>
          <p:cNvSpPr/>
          <p:nvPr/>
        </p:nvSpPr>
        <p:spPr>
          <a:xfrm>
            <a:off x="4321223" y="1381307"/>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79" name="Rectangle 78"/>
          <p:cNvSpPr/>
          <p:nvPr/>
        </p:nvSpPr>
        <p:spPr>
          <a:xfrm>
            <a:off x="8312877" y="1388397"/>
            <a:ext cx="3584448" cy="176400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80" name="Rectangle 79"/>
          <p:cNvSpPr/>
          <p:nvPr/>
        </p:nvSpPr>
        <p:spPr>
          <a:xfrm>
            <a:off x="8312877" y="1654921"/>
            <a:ext cx="3651619" cy="1384995"/>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Regularized random forests  &amp; the “SVD + Univariate Forecasts” combined to improve forecast accuracy enabling potential Savings between 3 - 5 Million</a:t>
            </a:r>
          </a:p>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81" name="Rectangle 80"/>
          <p:cNvSpPr/>
          <p:nvPr/>
        </p:nvSpPr>
        <p:spPr>
          <a:xfrm>
            <a:off x="8312877" y="1381307"/>
            <a:ext cx="2534636" cy="338554"/>
          </a:xfrm>
          <a:prstGeom prst="rect">
            <a:avLst/>
          </a:prstGeom>
        </p:spPr>
        <p:txBody>
          <a:bodyPr wrap="square">
            <a:spAutoFit/>
          </a:bodyPr>
          <a:lstStyle/>
          <a:p>
            <a:r>
              <a:rPr lang="en-US" sz="1600" b="1" dirty="0">
                <a:solidFill>
                  <a:srgbClr val="44546A"/>
                </a:solidFill>
              </a:rPr>
              <a:t>The “After” State</a:t>
            </a:r>
          </a:p>
        </p:txBody>
      </p:sp>
      <p:sp>
        <p:nvSpPr>
          <p:cNvPr id="82" name="Rectangle 81"/>
          <p:cNvSpPr/>
          <p:nvPr/>
        </p:nvSpPr>
        <p:spPr>
          <a:xfrm>
            <a:off x="89389" y="41361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rgbClr val="44546A"/>
                </a:solidFill>
              </a:rPr>
              <a:t>Leading Global Technology Infrastructure Provider</a:t>
            </a:r>
          </a:p>
        </p:txBody>
      </p:sp>
      <p:sp>
        <p:nvSpPr>
          <p:cNvPr id="83" name="TextBox 82">
            <a:extLst>
              <a:ext uri="{FF2B5EF4-FFF2-40B4-BE49-F238E27FC236}">
                <a16:creationId xmlns:a16="http://schemas.microsoft.com/office/drawing/2014/main" id="{F745E625-494D-4472-AD88-4070BA18214D}"/>
              </a:ext>
            </a:extLst>
          </p:cNvPr>
          <p:cNvSpPr txBox="1"/>
          <p:nvPr/>
        </p:nvSpPr>
        <p:spPr>
          <a:xfrm>
            <a:off x="-48134" y="3320519"/>
            <a:ext cx="2098505" cy="584775"/>
          </a:xfrm>
          <a:prstGeom prst="rect">
            <a:avLst/>
          </a:prstGeom>
          <a:noFill/>
        </p:spPr>
        <p:txBody>
          <a:bodyPr wrap="square" rtlCol="0">
            <a:spAutoFit/>
          </a:bodyPr>
          <a:lstStyle/>
          <a:p>
            <a:pPr algn="ctr"/>
            <a:r>
              <a:rPr lang="en-US" sz="1600" dirty="0">
                <a:solidFill>
                  <a:srgbClr val="0070C0"/>
                </a:solidFill>
              </a:rPr>
              <a:t>Overall Data </a:t>
            </a:r>
          </a:p>
          <a:p>
            <a:pPr algn="ctr"/>
            <a:r>
              <a:rPr lang="en-US" sz="1600" dirty="0">
                <a:solidFill>
                  <a:srgbClr val="0070C0"/>
                </a:solidFill>
              </a:rPr>
              <a:t>Center Power</a:t>
            </a:r>
            <a:r>
              <a:rPr lang="en-US" sz="1600" dirty="0">
                <a:solidFill>
                  <a:srgbClr val="808080"/>
                </a:solidFill>
              </a:rPr>
              <a:t> </a:t>
            </a:r>
          </a:p>
        </p:txBody>
      </p:sp>
      <p:sp>
        <p:nvSpPr>
          <p:cNvPr id="84" name="TextBox 83">
            <a:extLst>
              <a:ext uri="{FF2B5EF4-FFF2-40B4-BE49-F238E27FC236}">
                <a16:creationId xmlns:a16="http://schemas.microsoft.com/office/drawing/2014/main" id="{65804D3A-3B0E-4886-BA7E-975AB2C584D0}"/>
              </a:ext>
            </a:extLst>
          </p:cNvPr>
          <p:cNvSpPr txBox="1"/>
          <p:nvPr/>
        </p:nvSpPr>
        <p:spPr>
          <a:xfrm>
            <a:off x="445423" y="4960919"/>
            <a:ext cx="1111391" cy="584775"/>
          </a:xfrm>
          <a:prstGeom prst="rect">
            <a:avLst/>
          </a:prstGeom>
          <a:noFill/>
          <a:ln>
            <a:solidFill>
              <a:srgbClr val="F4374B"/>
            </a:solidFill>
          </a:ln>
        </p:spPr>
        <p:txBody>
          <a:bodyPr wrap="square" rtlCol="0">
            <a:spAutoFit/>
          </a:bodyPr>
          <a:lstStyle/>
          <a:p>
            <a:pPr algn="ctr"/>
            <a:r>
              <a:rPr lang="en-US" sz="1600" dirty="0">
                <a:solidFill>
                  <a:srgbClr val="FF0000"/>
                </a:solidFill>
              </a:rPr>
              <a:t>Customer Power</a:t>
            </a:r>
            <a:endParaRPr lang="en-US" sz="1600" dirty="0">
              <a:solidFill>
                <a:srgbClr val="808080"/>
              </a:solidFill>
            </a:endParaRPr>
          </a:p>
        </p:txBody>
      </p:sp>
      <p:sp>
        <p:nvSpPr>
          <p:cNvPr id="85" name="TextBox 84">
            <a:extLst>
              <a:ext uri="{FF2B5EF4-FFF2-40B4-BE49-F238E27FC236}">
                <a16:creationId xmlns:a16="http://schemas.microsoft.com/office/drawing/2014/main" id="{98FD3D7C-3AAB-4778-BE78-86164D16F398}"/>
              </a:ext>
            </a:extLst>
          </p:cNvPr>
          <p:cNvSpPr txBox="1"/>
          <p:nvPr/>
        </p:nvSpPr>
        <p:spPr>
          <a:xfrm>
            <a:off x="428857" y="4023800"/>
            <a:ext cx="1144522" cy="584775"/>
          </a:xfrm>
          <a:prstGeom prst="rect">
            <a:avLst/>
          </a:prstGeom>
          <a:noFill/>
          <a:ln>
            <a:solidFill>
              <a:schemeClr val="accent4">
                <a:lumMod val="75000"/>
              </a:schemeClr>
            </a:solidFill>
          </a:ln>
        </p:spPr>
        <p:txBody>
          <a:bodyPr wrap="square" rtlCol="0">
            <a:spAutoFit/>
          </a:bodyPr>
          <a:lstStyle/>
          <a:p>
            <a:pPr algn="ctr"/>
            <a:r>
              <a:rPr lang="en-US" sz="1600" dirty="0">
                <a:solidFill>
                  <a:srgbClr val="E9C660">
                    <a:lumMod val="75000"/>
                  </a:srgbClr>
                </a:solidFill>
              </a:rPr>
              <a:t>Overhead Power</a:t>
            </a:r>
          </a:p>
        </p:txBody>
      </p:sp>
      <p:sp>
        <p:nvSpPr>
          <p:cNvPr id="86" name="TextBox 85">
            <a:extLst>
              <a:ext uri="{FF2B5EF4-FFF2-40B4-BE49-F238E27FC236}">
                <a16:creationId xmlns:a16="http://schemas.microsoft.com/office/drawing/2014/main" id="{9F8C1F21-A6F6-4C4F-B3BD-F6D0D261EAFD}"/>
              </a:ext>
            </a:extLst>
          </p:cNvPr>
          <p:cNvSpPr txBox="1"/>
          <p:nvPr/>
        </p:nvSpPr>
        <p:spPr>
          <a:xfrm>
            <a:off x="813562" y="4600081"/>
            <a:ext cx="375113" cy="369332"/>
          </a:xfrm>
          <a:prstGeom prst="rect">
            <a:avLst/>
          </a:prstGeom>
          <a:noFill/>
        </p:spPr>
        <p:txBody>
          <a:bodyPr wrap="square" rtlCol="0">
            <a:spAutoFit/>
          </a:bodyPr>
          <a:lstStyle/>
          <a:p>
            <a:pPr algn="ctr"/>
            <a:r>
              <a:rPr lang="en-US" dirty="0">
                <a:solidFill>
                  <a:srgbClr val="808080"/>
                </a:solidFill>
              </a:rPr>
              <a:t>+</a:t>
            </a:r>
          </a:p>
        </p:txBody>
      </p:sp>
      <p:cxnSp>
        <p:nvCxnSpPr>
          <p:cNvPr id="87" name="Straight Connector 86">
            <a:extLst>
              <a:ext uri="{FF2B5EF4-FFF2-40B4-BE49-F238E27FC236}">
                <a16:creationId xmlns:a16="http://schemas.microsoft.com/office/drawing/2014/main" id="{DDCD1AB1-E760-4B77-A29E-75B3548E50E5}"/>
              </a:ext>
            </a:extLst>
          </p:cNvPr>
          <p:cNvCxnSpPr/>
          <p:nvPr/>
        </p:nvCxnSpPr>
        <p:spPr>
          <a:xfrm flipH="1">
            <a:off x="2015914" y="3409549"/>
            <a:ext cx="3569" cy="3108960"/>
          </a:xfrm>
          <a:prstGeom prst="line">
            <a:avLst/>
          </a:prstGeom>
          <a:ln w="28575"/>
        </p:spPr>
        <p:style>
          <a:lnRef idx="3">
            <a:schemeClr val="accent3"/>
          </a:lnRef>
          <a:fillRef idx="0">
            <a:schemeClr val="accent3"/>
          </a:fillRef>
          <a:effectRef idx="2">
            <a:schemeClr val="accent3"/>
          </a:effectRef>
          <a:fontRef idx="minor">
            <a:schemeClr val="tx1"/>
          </a:fontRef>
        </p:style>
      </p:cxnSp>
      <p:sp>
        <p:nvSpPr>
          <p:cNvPr id="88" name="TextBox 87">
            <a:extLst>
              <a:ext uri="{FF2B5EF4-FFF2-40B4-BE49-F238E27FC236}">
                <a16:creationId xmlns:a16="http://schemas.microsoft.com/office/drawing/2014/main" id="{EEEEFB2E-884B-46CC-A6B5-CBDD7517D5BC}"/>
              </a:ext>
            </a:extLst>
          </p:cNvPr>
          <p:cNvSpPr txBox="1"/>
          <p:nvPr/>
        </p:nvSpPr>
        <p:spPr>
          <a:xfrm>
            <a:off x="2449223" y="3801374"/>
            <a:ext cx="1807481" cy="307777"/>
          </a:xfrm>
          <a:prstGeom prst="rect">
            <a:avLst/>
          </a:prstGeom>
          <a:noFill/>
          <a:ln>
            <a:noFill/>
          </a:ln>
        </p:spPr>
        <p:txBody>
          <a:bodyPr wrap="square" rtlCol="0">
            <a:spAutoFit/>
          </a:bodyPr>
          <a:lstStyle/>
          <a:p>
            <a:pPr algn="ctr"/>
            <a:r>
              <a:rPr lang="en-US" sz="1400" dirty="0">
                <a:solidFill>
                  <a:srgbClr val="FF0000"/>
                </a:solidFill>
              </a:rPr>
              <a:t>Customer Power Data</a:t>
            </a:r>
            <a:endParaRPr lang="en-US" sz="1400" dirty="0">
              <a:solidFill>
                <a:srgbClr val="808080"/>
              </a:solidFill>
            </a:endParaRPr>
          </a:p>
        </p:txBody>
      </p:sp>
      <p:graphicFrame>
        <p:nvGraphicFramePr>
          <p:cNvPr id="89" name="Table 88">
            <a:extLst>
              <a:ext uri="{FF2B5EF4-FFF2-40B4-BE49-F238E27FC236}">
                <a16:creationId xmlns:a16="http://schemas.microsoft.com/office/drawing/2014/main" id="{78435B75-6011-48F3-A576-CBDD3B540525}"/>
              </a:ext>
            </a:extLst>
          </p:cNvPr>
          <p:cNvGraphicFramePr>
            <a:graphicFrameLocks noGrp="1"/>
          </p:cNvGraphicFramePr>
          <p:nvPr>
            <p:extLst>
              <p:ext uri="{D42A27DB-BD31-4B8C-83A1-F6EECF244321}">
                <p14:modId xmlns:p14="http://schemas.microsoft.com/office/powerpoint/2010/main" val="551392118"/>
              </p:ext>
            </p:extLst>
          </p:nvPr>
        </p:nvGraphicFramePr>
        <p:xfrm>
          <a:off x="2197872" y="4151087"/>
          <a:ext cx="2310182" cy="1741735"/>
        </p:xfrm>
        <a:graphic>
          <a:graphicData uri="http://schemas.openxmlformats.org/drawingml/2006/table">
            <a:tbl>
              <a:tblPr firstRow="1" bandRow="1">
                <a:tableStyleId>{5C22544A-7EE6-4342-B048-85BDC9FD1C3A}</a:tableStyleId>
              </a:tblPr>
              <a:tblGrid>
                <a:gridCol w="240802">
                  <a:extLst>
                    <a:ext uri="{9D8B030D-6E8A-4147-A177-3AD203B41FA5}">
                      <a16:colId xmlns:a16="http://schemas.microsoft.com/office/drawing/2014/main" val="20000"/>
                    </a:ext>
                  </a:extLst>
                </a:gridCol>
                <a:gridCol w="279676">
                  <a:extLst>
                    <a:ext uri="{9D8B030D-6E8A-4147-A177-3AD203B41FA5}">
                      <a16:colId xmlns:a16="http://schemas.microsoft.com/office/drawing/2014/main" val="20001"/>
                    </a:ext>
                  </a:extLst>
                </a:gridCol>
                <a:gridCol w="301494">
                  <a:extLst>
                    <a:ext uri="{9D8B030D-6E8A-4147-A177-3AD203B41FA5}">
                      <a16:colId xmlns:a16="http://schemas.microsoft.com/office/drawing/2014/main" val="20002"/>
                    </a:ext>
                  </a:extLst>
                </a:gridCol>
                <a:gridCol w="314147">
                  <a:extLst>
                    <a:ext uri="{9D8B030D-6E8A-4147-A177-3AD203B41FA5}">
                      <a16:colId xmlns:a16="http://schemas.microsoft.com/office/drawing/2014/main" val="20003"/>
                    </a:ext>
                  </a:extLst>
                </a:gridCol>
                <a:gridCol w="1174063">
                  <a:extLst>
                    <a:ext uri="{9D8B030D-6E8A-4147-A177-3AD203B41FA5}">
                      <a16:colId xmlns:a16="http://schemas.microsoft.com/office/drawing/2014/main" val="20004"/>
                    </a:ext>
                  </a:extLst>
                </a:gridCol>
              </a:tblGrid>
              <a:tr h="859328">
                <a:tc gridSpan="4">
                  <a:txBody>
                    <a:bodyPr/>
                    <a:lstStyle/>
                    <a:p>
                      <a:r>
                        <a:rPr lang="en-US" sz="1200" dirty="0"/>
                        <a:t>Customer</a:t>
                      </a:r>
                      <a:endParaRPr lang="en-US" sz="1200" baseline="0" dirty="0"/>
                    </a:p>
                    <a:p>
                      <a:r>
                        <a:rPr lang="en-US" sz="1200" baseline="0" dirty="0"/>
                        <a:t>features</a:t>
                      </a:r>
                      <a:endParaRPr lang="en-US" sz="1200" dirty="0"/>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r>
                        <a:rPr lang="en-US" sz="1200" dirty="0"/>
                        <a:t>Customer Power (Historical)</a:t>
                      </a:r>
                    </a:p>
                  </a:txBody>
                  <a:tcPr anchor="ctr"/>
                </a:tc>
                <a:extLst>
                  <a:ext uri="{0D108BD9-81ED-4DB2-BD59-A6C34878D82A}">
                    <a16:rowId xmlns:a16="http://schemas.microsoft.com/office/drawing/2014/main" val="10000"/>
                  </a:ext>
                </a:extLst>
              </a:tr>
              <a:tr h="88240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90" name="Right Arrow 26">
            <a:extLst>
              <a:ext uri="{FF2B5EF4-FFF2-40B4-BE49-F238E27FC236}">
                <a16:creationId xmlns:a16="http://schemas.microsoft.com/office/drawing/2014/main" id="{E071F142-6B0F-4180-A497-558015D31FBE}"/>
              </a:ext>
            </a:extLst>
          </p:cNvPr>
          <p:cNvSpPr/>
          <p:nvPr/>
        </p:nvSpPr>
        <p:spPr>
          <a:xfrm>
            <a:off x="4698554" y="4710893"/>
            <a:ext cx="450166" cy="362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1" name="Group 90">
            <a:extLst>
              <a:ext uri="{FF2B5EF4-FFF2-40B4-BE49-F238E27FC236}">
                <a16:creationId xmlns:a16="http://schemas.microsoft.com/office/drawing/2014/main" id="{F810C5BD-F154-458C-BAE9-1D6B520D6039}"/>
              </a:ext>
            </a:extLst>
          </p:cNvPr>
          <p:cNvGrpSpPr/>
          <p:nvPr/>
        </p:nvGrpSpPr>
        <p:grpSpPr>
          <a:xfrm>
            <a:off x="5074360" y="3415824"/>
            <a:ext cx="2657687" cy="1539118"/>
            <a:chOff x="5032684" y="4018476"/>
            <a:chExt cx="2657687" cy="1539118"/>
          </a:xfrm>
        </p:grpSpPr>
        <p:pic>
          <p:nvPicPr>
            <p:cNvPr id="92" name="Picture 91">
              <a:extLst>
                <a:ext uri="{FF2B5EF4-FFF2-40B4-BE49-F238E27FC236}">
                  <a16:creationId xmlns:a16="http://schemas.microsoft.com/office/drawing/2014/main" id="{56D7AC2E-C224-4FCD-BF64-468A7D520F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467" y="4347491"/>
              <a:ext cx="2098640" cy="1210103"/>
            </a:xfrm>
            <a:prstGeom prst="rect">
              <a:avLst/>
            </a:prstGeom>
          </p:spPr>
        </p:pic>
        <p:sp>
          <p:nvSpPr>
            <p:cNvPr id="93" name="TextBox 92">
              <a:extLst>
                <a:ext uri="{FF2B5EF4-FFF2-40B4-BE49-F238E27FC236}">
                  <a16:creationId xmlns:a16="http://schemas.microsoft.com/office/drawing/2014/main" id="{36C92C3B-B7ED-4236-9F5D-E44AA58CC64A}"/>
                </a:ext>
              </a:extLst>
            </p:cNvPr>
            <p:cNvSpPr txBox="1"/>
            <p:nvPr/>
          </p:nvSpPr>
          <p:spPr>
            <a:xfrm>
              <a:off x="5032684" y="4018476"/>
              <a:ext cx="2657687" cy="338554"/>
            </a:xfrm>
            <a:prstGeom prst="rect">
              <a:avLst/>
            </a:prstGeom>
            <a:noFill/>
            <a:ln>
              <a:solidFill>
                <a:schemeClr val="accent2">
                  <a:lumMod val="50000"/>
                </a:schemeClr>
              </a:solidFill>
            </a:ln>
          </p:spPr>
          <p:txBody>
            <a:bodyPr wrap="square" rtlCol="0">
              <a:spAutoFit/>
            </a:bodyPr>
            <a:lstStyle/>
            <a:p>
              <a:pPr algn="ctr"/>
              <a:r>
                <a:rPr lang="en-US" sz="1600" dirty="0">
                  <a:solidFill>
                    <a:srgbClr val="1E9D9D">
                      <a:lumMod val="50000"/>
                    </a:srgbClr>
                  </a:solidFill>
                </a:rPr>
                <a:t>Regularized Random Forests</a:t>
              </a:r>
            </a:p>
          </p:txBody>
        </p:sp>
      </p:grpSp>
      <p:sp>
        <p:nvSpPr>
          <p:cNvPr id="94" name="Right Arrow 35">
            <a:extLst>
              <a:ext uri="{FF2B5EF4-FFF2-40B4-BE49-F238E27FC236}">
                <a16:creationId xmlns:a16="http://schemas.microsoft.com/office/drawing/2014/main" id="{B57C9584-C298-417D-9F6E-BA634A354D56}"/>
              </a:ext>
            </a:extLst>
          </p:cNvPr>
          <p:cNvSpPr/>
          <p:nvPr/>
        </p:nvSpPr>
        <p:spPr>
          <a:xfrm>
            <a:off x="7281882" y="4710893"/>
            <a:ext cx="450166" cy="362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5" name="Group 94">
            <a:extLst>
              <a:ext uri="{FF2B5EF4-FFF2-40B4-BE49-F238E27FC236}">
                <a16:creationId xmlns:a16="http://schemas.microsoft.com/office/drawing/2014/main" id="{2A3AFB44-740D-4A21-BC04-71D8FD621021}"/>
              </a:ext>
            </a:extLst>
          </p:cNvPr>
          <p:cNvGrpSpPr/>
          <p:nvPr/>
        </p:nvGrpSpPr>
        <p:grpSpPr>
          <a:xfrm>
            <a:off x="7953403" y="3556132"/>
            <a:ext cx="4113442" cy="1849605"/>
            <a:chOff x="7937501" y="4093752"/>
            <a:chExt cx="4113442" cy="1849605"/>
          </a:xfrm>
        </p:grpSpPr>
        <p:sp>
          <p:nvSpPr>
            <p:cNvPr id="96" name="Freeform 38">
              <a:extLst>
                <a:ext uri="{FF2B5EF4-FFF2-40B4-BE49-F238E27FC236}">
                  <a16:creationId xmlns:a16="http://schemas.microsoft.com/office/drawing/2014/main" id="{C6FC6D6E-1CB3-42C0-BB03-C1320FBDB264}"/>
                </a:ext>
              </a:extLst>
            </p:cNvPr>
            <p:cNvSpPr/>
            <p:nvPr/>
          </p:nvSpPr>
          <p:spPr>
            <a:xfrm>
              <a:off x="10627429" y="5355148"/>
              <a:ext cx="817777" cy="228062"/>
            </a:xfrm>
            <a:custGeom>
              <a:avLst/>
              <a:gdLst>
                <a:gd name="connsiteX0" fmla="*/ 0 w 717452"/>
                <a:gd name="connsiteY0" fmla="*/ 196947 h 196947"/>
                <a:gd name="connsiteX1" fmla="*/ 70338 w 717452"/>
                <a:gd name="connsiteY1" fmla="*/ 140677 h 196947"/>
                <a:gd name="connsiteX2" fmla="*/ 126609 w 717452"/>
                <a:gd name="connsiteY2" fmla="*/ 126609 h 196947"/>
                <a:gd name="connsiteX3" fmla="*/ 379827 w 717452"/>
                <a:gd name="connsiteY3" fmla="*/ 98474 h 196947"/>
                <a:gd name="connsiteX4" fmla="*/ 590843 w 717452"/>
                <a:gd name="connsiteY4" fmla="*/ 56270 h 196947"/>
                <a:gd name="connsiteX5" fmla="*/ 675249 w 717452"/>
                <a:gd name="connsiteY5" fmla="*/ 28135 h 196947"/>
                <a:gd name="connsiteX6" fmla="*/ 717452 w 717452"/>
                <a:gd name="connsiteY6" fmla="*/ 0 h 19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452" h="196947">
                  <a:moveTo>
                    <a:pt x="0" y="196947"/>
                  </a:moveTo>
                  <a:cubicBezTo>
                    <a:pt x="23446" y="178190"/>
                    <a:pt x="44091" y="155259"/>
                    <a:pt x="70338" y="140677"/>
                  </a:cubicBezTo>
                  <a:cubicBezTo>
                    <a:pt x="87239" y="131287"/>
                    <a:pt x="108019" y="131921"/>
                    <a:pt x="126609" y="126609"/>
                  </a:cubicBezTo>
                  <a:cubicBezTo>
                    <a:pt x="259402" y="88667"/>
                    <a:pt x="41286" y="121042"/>
                    <a:pt x="379827" y="98474"/>
                  </a:cubicBezTo>
                  <a:cubicBezTo>
                    <a:pt x="504517" y="56910"/>
                    <a:pt x="434757" y="73613"/>
                    <a:pt x="590843" y="56270"/>
                  </a:cubicBezTo>
                  <a:cubicBezTo>
                    <a:pt x="618978" y="46892"/>
                    <a:pt x="650573" y="44586"/>
                    <a:pt x="675249" y="28135"/>
                  </a:cubicBezTo>
                  <a:lnTo>
                    <a:pt x="717452" y="0"/>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Freeform 41">
              <a:extLst>
                <a:ext uri="{FF2B5EF4-FFF2-40B4-BE49-F238E27FC236}">
                  <a16:creationId xmlns:a16="http://schemas.microsoft.com/office/drawing/2014/main" id="{1A8251A0-16C0-48E0-A9E5-A7B1A137FF10}"/>
                </a:ext>
              </a:extLst>
            </p:cNvPr>
            <p:cNvSpPr/>
            <p:nvPr/>
          </p:nvSpPr>
          <p:spPr>
            <a:xfrm>
              <a:off x="11477275" y="5078215"/>
              <a:ext cx="304662" cy="179192"/>
            </a:xfrm>
            <a:custGeom>
              <a:avLst/>
              <a:gdLst>
                <a:gd name="connsiteX0" fmla="*/ 0 w 267286"/>
                <a:gd name="connsiteY0" fmla="*/ 154745 h 154745"/>
                <a:gd name="connsiteX1" fmla="*/ 14068 w 267286"/>
                <a:gd name="connsiteY1" fmla="*/ 70338 h 154745"/>
                <a:gd name="connsiteX2" fmla="*/ 98474 w 267286"/>
                <a:gd name="connsiteY2" fmla="*/ 56271 h 154745"/>
                <a:gd name="connsiteX3" fmla="*/ 239151 w 267286"/>
                <a:gd name="connsiteY3" fmla="*/ 42203 h 154745"/>
                <a:gd name="connsiteX4" fmla="*/ 267286 w 267286"/>
                <a:gd name="connsiteY4" fmla="*/ 0 h 154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286" h="154745">
                  <a:moveTo>
                    <a:pt x="0" y="154745"/>
                  </a:moveTo>
                  <a:cubicBezTo>
                    <a:pt x="4689" y="126609"/>
                    <a:pt x="-6101" y="90507"/>
                    <a:pt x="14068" y="70338"/>
                  </a:cubicBezTo>
                  <a:cubicBezTo>
                    <a:pt x="34237" y="50169"/>
                    <a:pt x="70171" y="59809"/>
                    <a:pt x="98474" y="56271"/>
                  </a:cubicBezTo>
                  <a:cubicBezTo>
                    <a:pt x="145236" y="50426"/>
                    <a:pt x="192259" y="46892"/>
                    <a:pt x="239151" y="42203"/>
                  </a:cubicBezTo>
                  <a:lnTo>
                    <a:pt x="267286"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98" name="Straight Connector 97">
              <a:extLst>
                <a:ext uri="{FF2B5EF4-FFF2-40B4-BE49-F238E27FC236}">
                  <a16:creationId xmlns:a16="http://schemas.microsoft.com/office/drawing/2014/main" id="{28CAF7A7-DECE-499A-A41A-7BC4DBB7CB81}"/>
                </a:ext>
              </a:extLst>
            </p:cNvPr>
            <p:cNvCxnSpPr/>
            <p:nvPr/>
          </p:nvCxnSpPr>
          <p:spPr>
            <a:xfrm>
              <a:off x="10557086" y="5038286"/>
              <a:ext cx="0" cy="743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7B3A388-F198-44F4-89B0-3167E8C3F0CA}"/>
                </a:ext>
              </a:extLst>
            </p:cNvPr>
            <p:cNvCxnSpPr/>
            <p:nvPr/>
          </p:nvCxnSpPr>
          <p:spPr>
            <a:xfrm>
              <a:off x="10557085" y="5781327"/>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Freeform 99">
              <a:extLst>
                <a:ext uri="{FF2B5EF4-FFF2-40B4-BE49-F238E27FC236}">
                  <a16:creationId xmlns:a16="http://schemas.microsoft.com/office/drawing/2014/main" id="{44C6EF0F-5C28-4786-A41E-30D7DCFE4204}"/>
                </a:ext>
              </a:extLst>
            </p:cNvPr>
            <p:cNvSpPr/>
            <p:nvPr/>
          </p:nvSpPr>
          <p:spPr>
            <a:xfrm>
              <a:off x="8194339" y="5395051"/>
              <a:ext cx="604910" cy="154941"/>
            </a:xfrm>
            <a:custGeom>
              <a:avLst/>
              <a:gdLst>
                <a:gd name="connsiteX0" fmla="*/ 0 w 604910"/>
                <a:gd name="connsiteY0" fmla="*/ 154941 h 154941"/>
                <a:gd name="connsiteX1" fmla="*/ 28135 w 604910"/>
                <a:gd name="connsiteY1" fmla="*/ 84603 h 154941"/>
                <a:gd name="connsiteX2" fmla="*/ 267286 w 604910"/>
                <a:gd name="connsiteY2" fmla="*/ 70535 h 154941"/>
                <a:gd name="connsiteX3" fmla="*/ 309489 w 604910"/>
                <a:gd name="connsiteY3" fmla="*/ 84603 h 154941"/>
                <a:gd name="connsiteX4" fmla="*/ 351692 w 604910"/>
                <a:gd name="connsiteY4" fmla="*/ 112738 h 154941"/>
                <a:gd name="connsiteX5" fmla="*/ 436098 w 604910"/>
                <a:gd name="connsiteY5" fmla="*/ 98671 h 154941"/>
                <a:gd name="connsiteX6" fmla="*/ 478301 w 604910"/>
                <a:gd name="connsiteY6" fmla="*/ 84603 h 154941"/>
                <a:gd name="connsiteX7" fmla="*/ 534572 w 604910"/>
                <a:gd name="connsiteY7" fmla="*/ 14264 h 154941"/>
                <a:gd name="connsiteX8" fmla="*/ 604910 w 604910"/>
                <a:gd name="connsiteY8" fmla="*/ 197 h 15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910" h="154941">
                  <a:moveTo>
                    <a:pt x="0" y="154941"/>
                  </a:moveTo>
                  <a:cubicBezTo>
                    <a:pt x="9378" y="131495"/>
                    <a:pt x="13458" y="105152"/>
                    <a:pt x="28135" y="84603"/>
                  </a:cubicBezTo>
                  <a:cubicBezTo>
                    <a:pt x="76775" y="16506"/>
                    <a:pt x="241592" y="68700"/>
                    <a:pt x="267286" y="70535"/>
                  </a:cubicBezTo>
                  <a:cubicBezTo>
                    <a:pt x="281354" y="75224"/>
                    <a:pt x="296226" y="77971"/>
                    <a:pt x="309489" y="84603"/>
                  </a:cubicBezTo>
                  <a:cubicBezTo>
                    <a:pt x="324611" y="92164"/>
                    <a:pt x="334888" y="110871"/>
                    <a:pt x="351692" y="112738"/>
                  </a:cubicBezTo>
                  <a:cubicBezTo>
                    <a:pt x="380041" y="115888"/>
                    <a:pt x="407963" y="103360"/>
                    <a:pt x="436098" y="98671"/>
                  </a:cubicBezTo>
                  <a:cubicBezTo>
                    <a:pt x="450166" y="93982"/>
                    <a:pt x="465586" y="92232"/>
                    <a:pt x="478301" y="84603"/>
                  </a:cubicBezTo>
                  <a:cubicBezTo>
                    <a:pt x="535659" y="50187"/>
                    <a:pt x="477067" y="60267"/>
                    <a:pt x="534572" y="14264"/>
                  </a:cubicBezTo>
                  <a:cubicBezTo>
                    <a:pt x="555863" y="-2769"/>
                    <a:pt x="580799" y="197"/>
                    <a:pt x="604910" y="19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101" name="Group 100">
              <a:extLst>
                <a:ext uri="{FF2B5EF4-FFF2-40B4-BE49-F238E27FC236}">
                  <a16:creationId xmlns:a16="http://schemas.microsoft.com/office/drawing/2014/main" id="{5229D72F-5E52-457B-A730-5F4984DA6E85}"/>
                </a:ext>
              </a:extLst>
            </p:cNvPr>
            <p:cNvGrpSpPr/>
            <p:nvPr/>
          </p:nvGrpSpPr>
          <p:grpSpPr>
            <a:xfrm>
              <a:off x="8128136" y="5038286"/>
              <a:ext cx="822960" cy="743041"/>
              <a:chOff x="8820442" y="4636824"/>
              <a:chExt cx="822960" cy="743041"/>
            </a:xfrm>
          </p:grpSpPr>
          <p:cxnSp>
            <p:nvCxnSpPr>
              <p:cNvPr id="112" name="Straight Connector 111">
                <a:extLst>
                  <a:ext uri="{FF2B5EF4-FFF2-40B4-BE49-F238E27FC236}">
                    <a16:creationId xmlns:a16="http://schemas.microsoft.com/office/drawing/2014/main" id="{4C918465-0342-4182-BF0A-C32C65B3C3EF}"/>
                  </a:ext>
                </a:extLst>
              </p:cNvPr>
              <p:cNvCxnSpPr/>
              <p:nvPr/>
            </p:nvCxnSpPr>
            <p:spPr>
              <a:xfrm>
                <a:off x="8820443" y="4636824"/>
                <a:ext cx="0" cy="743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45AF554-D629-4765-8889-5FD71A33730C}"/>
                  </a:ext>
                </a:extLst>
              </p:cNvPr>
              <p:cNvCxnSpPr/>
              <p:nvPr/>
            </p:nvCxnSpPr>
            <p:spPr>
              <a:xfrm>
                <a:off x="8820442" y="5379865"/>
                <a:ext cx="8229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Freeform 37">
              <a:extLst>
                <a:ext uri="{FF2B5EF4-FFF2-40B4-BE49-F238E27FC236}">
                  <a16:creationId xmlns:a16="http://schemas.microsoft.com/office/drawing/2014/main" id="{28D45348-FCED-4ABD-B387-107512F82777}"/>
                </a:ext>
              </a:extLst>
            </p:cNvPr>
            <p:cNvSpPr/>
            <p:nvPr/>
          </p:nvSpPr>
          <p:spPr>
            <a:xfrm>
              <a:off x="9389307" y="5557841"/>
              <a:ext cx="534572" cy="126610"/>
            </a:xfrm>
            <a:custGeom>
              <a:avLst/>
              <a:gdLst>
                <a:gd name="connsiteX0" fmla="*/ 0 w 534572"/>
                <a:gd name="connsiteY0" fmla="*/ 126610 h 126610"/>
                <a:gd name="connsiteX1" fmla="*/ 70338 w 534572"/>
                <a:gd name="connsiteY1" fmla="*/ 112542 h 126610"/>
                <a:gd name="connsiteX2" fmla="*/ 98474 w 534572"/>
                <a:gd name="connsiteY2" fmla="*/ 84406 h 126610"/>
                <a:gd name="connsiteX3" fmla="*/ 267286 w 534572"/>
                <a:gd name="connsiteY3" fmla="*/ 70339 h 126610"/>
                <a:gd name="connsiteX4" fmla="*/ 295421 w 534572"/>
                <a:gd name="connsiteY4" fmla="*/ 42203 h 126610"/>
                <a:gd name="connsiteX5" fmla="*/ 436098 w 534572"/>
                <a:gd name="connsiteY5" fmla="*/ 14068 h 126610"/>
                <a:gd name="connsiteX6" fmla="*/ 478301 w 534572"/>
                <a:gd name="connsiteY6" fmla="*/ 0 h 126610"/>
                <a:gd name="connsiteX7" fmla="*/ 534572 w 534572"/>
                <a:gd name="connsiteY7" fmla="*/ 14068 h 12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572" h="126610">
                  <a:moveTo>
                    <a:pt x="0" y="126610"/>
                  </a:moveTo>
                  <a:cubicBezTo>
                    <a:pt x="23446" y="121921"/>
                    <a:pt x="48361" y="121961"/>
                    <a:pt x="70338" y="112542"/>
                  </a:cubicBezTo>
                  <a:cubicBezTo>
                    <a:pt x="82529" y="107317"/>
                    <a:pt x="85505" y="87185"/>
                    <a:pt x="98474" y="84406"/>
                  </a:cubicBezTo>
                  <a:cubicBezTo>
                    <a:pt x="153686" y="72575"/>
                    <a:pt x="211015" y="75028"/>
                    <a:pt x="267286" y="70339"/>
                  </a:cubicBezTo>
                  <a:cubicBezTo>
                    <a:pt x="276664" y="60960"/>
                    <a:pt x="284048" y="49027"/>
                    <a:pt x="295421" y="42203"/>
                  </a:cubicBezTo>
                  <a:cubicBezTo>
                    <a:pt x="326109" y="23790"/>
                    <a:pt x="419032" y="16506"/>
                    <a:pt x="436098" y="14068"/>
                  </a:cubicBezTo>
                  <a:cubicBezTo>
                    <a:pt x="450166" y="9379"/>
                    <a:pt x="463472" y="0"/>
                    <a:pt x="478301" y="0"/>
                  </a:cubicBezTo>
                  <a:cubicBezTo>
                    <a:pt x="497635" y="0"/>
                    <a:pt x="534572" y="14068"/>
                    <a:pt x="534572" y="14068"/>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103" name="Group 102">
              <a:extLst>
                <a:ext uri="{FF2B5EF4-FFF2-40B4-BE49-F238E27FC236}">
                  <a16:creationId xmlns:a16="http://schemas.microsoft.com/office/drawing/2014/main" id="{98B316AA-10D2-461B-8347-D2BFFB1B18A4}"/>
                </a:ext>
              </a:extLst>
            </p:cNvPr>
            <p:cNvGrpSpPr/>
            <p:nvPr/>
          </p:nvGrpSpPr>
          <p:grpSpPr>
            <a:xfrm>
              <a:off x="9349341" y="5038286"/>
              <a:ext cx="822960" cy="743041"/>
              <a:chOff x="8820442" y="4636824"/>
              <a:chExt cx="822960" cy="743041"/>
            </a:xfrm>
          </p:grpSpPr>
          <p:cxnSp>
            <p:nvCxnSpPr>
              <p:cNvPr id="110" name="Straight Connector 109">
                <a:extLst>
                  <a:ext uri="{FF2B5EF4-FFF2-40B4-BE49-F238E27FC236}">
                    <a16:creationId xmlns:a16="http://schemas.microsoft.com/office/drawing/2014/main" id="{84C88E65-0A6F-45BF-AFD1-EF2C04C43973}"/>
                  </a:ext>
                </a:extLst>
              </p:cNvPr>
              <p:cNvCxnSpPr/>
              <p:nvPr/>
            </p:nvCxnSpPr>
            <p:spPr>
              <a:xfrm>
                <a:off x="8820443" y="4636824"/>
                <a:ext cx="0" cy="743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AD60DF2-D05D-4A7C-AB56-5266883FBC91}"/>
                  </a:ext>
                </a:extLst>
              </p:cNvPr>
              <p:cNvCxnSpPr/>
              <p:nvPr/>
            </p:nvCxnSpPr>
            <p:spPr>
              <a:xfrm>
                <a:off x="8820442" y="5379865"/>
                <a:ext cx="8229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B2DB1ED9-F763-415E-9AF6-8099C893FEE9}"/>
                </a:ext>
              </a:extLst>
            </p:cNvPr>
            <p:cNvSpPr txBox="1"/>
            <p:nvPr/>
          </p:nvSpPr>
          <p:spPr>
            <a:xfrm>
              <a:off x="8968289" y="4879476"/>
              <a:ext cx="355811" cy="369332"/>
            </a:xfrm>
            <a:prstGeom prst="rect">
              <a:avLst/>
            </a:prstGeom>
            <a:noFill/>
          </p:spPr>
          <p:txBody>
            <a:bodyPr wrap="square" rtlCol="0" anchor="ctr">
              <a:spAutoFit/>
            </a:bodyPr>
            <a:lstStyle/>
            <a:p>
              <a:pPr algn="ctr"/>
              <a:r>
                <a:rPr lang="en-US" dirty="0">
                  <a:solidFill>
                    <a:srgbClr val="808080"/>
                  </a:solidFill>
                </a:rPr>
                <a:t>+</a:t>
              </a:r>
            </a:p>
          </p:txBody>
        </p:sp>
        <p:sp>
          <p:nvSpPr>
            <p:cNvPr id="105" name="TextBox 104">
              <a:extLst>
                <a:ext uri="{FF2B5EF4-FFF2-40B4-BE49-F238E27FC236}">
                  <a16:creationId xmlns:a16="http://schemas.microsoft.com/office/drawing/2014/main" id="{790FF012-086A-4817-9483-83143372EBBF}"/>
                </a:ext>
              </a:extLst>
            </p:cNvPr>
            <p:cNvSpPr txBox="1"/>
            <p:nvPr/>
          </p:nvSpPr>
          <p:spPr>
            <a:xfrm>
              <a:off x="10034670" y="4879476"/>
              <a:ext cx="355811" cy="369332"/>
            </a:xfrm>
            <a:prstGeom prst="rect">
              <a:avLst/>
            </a:prstGeom>
            <a:noFill/>
          </p:spPr>
          <p:txBody>
            <a:bodyPr wrap="square" rtlCol="0" anchor="ctr">
              <a:spAutoFit/>
            </a:bodyPr>
            <a:lstStyle/>
            <a:p>
              <a:pPr algn="ctr"/>
              <a:r>
                <a:rPr lang="en-US" dirty="0">
                  <a:solidFill>
                    <a:srgbClr val="808080"/>
                  </a:solidFill>
                </a:rPr>
                <a:t>=</a:t>
              </a:r>
            </a:p>
          </p:txBody>
        </p:sp>
        <p:sp>
          <p:nvSpPr>
            <p:cNvPr id="106" name="TextBox 105">
              <a:extLst>
                <a:ext uri="{FF2B5EF4-FFF2-40B4-BE49-F238E27FC236}">
                  <a16:creationId xmlns:a16="http://schemas.microsoft.com/office/drawing/2014/main" id="{916E390D-D9F2-4668-AEDC-244487E5E25E}"/>
                </a:ext>
              </a:extLst>
            </p:cNvPr>
            <p:cNvSpPr txBox="1"/>
            <p:nvPr/>
          </p:nvSpPr>
          <p:spPr>
            <a:xfrm>
              <a:off x="8072474" y="4190192"/>
              <a:ext cx="934285" cy="646331"/>
            </a:xfrm>
            <a:prstGeom prst="rect">
              <a:avLst/>
            </a:prstGeom>
            <a:noFill/>
            <a:ln>
              <a:noFill/>
            </a:ln>
          </p:spPr>
          <p:txBody>
            <a:bodyPr wrap="square" rtlCol="0">
              <a:spAutoFit/>
            </a:bodyPr>
            <a:lstStyle/>
            <a:p>
              <a:pPr algn="ctr"/>
              <a:r>
                <a:rPr lang="en-US" sz="1200" dirty="0">
                  <a:solidFill>
                    <a:srgbClr val="FF0000"/>
                  </a:solidFill>
                </a:rPr>
                <a:t>Predicted Customer Power</a:t>
              </a:r>
              <a:endParaRPr lang="en-US" sz="1200" dirty="0">
                <a:solidFill>
                  <a:srgbClr val="808080"/>
                </a:solidFill>
              </a:endParaRPr>
            </a:p>
          </p:txBody>
        </p:sp>
        <p:sp>
          <p:nvSpPr>
            <p:cNvPr id="107" name="TextBox 106">
              <a:extLst>
                <a:ext uri="{FF2B5EF4-FFF2-40B4-BE49-F238E27FC236}">
                  <a16:creationId xmlns:a16="http://schemas.microsoft.com/office/drawing/2014/main" id="{5A572810-C16D-4A37-97B0-DA7DEF9A4944}"/>
                </a:ext>
              </a:extLst>
            </p:cNvPr>
            <p:cNvSpPr txBox="1"/>
            <p:nvPr/>
          </p:nvSpPr>
          <p:spPr>
            <a:xfrm>
              <a:off x="9049491" y="4282525"/>
              <a:ext cx="1422660" cy="461665"/>
            </a:xfrm>
            <a:prstGeom prst="rect">
              <a:avLst/>
            </a:prstGeom>
            <a:noFill/>
            <a:ln>
              <a:noFill/>
            </a:ln>
          </p:spPr>
          <p:txBody>
            <a:bodyPr wrap="square" rtlCol="0">
              <a:spAutoFit/>
            </a:bodyPr>
            <a:lstStyle/>
            <a:p>
              <a:pPr algn="ctr"/>
              <a:r>
                <a:rPr lang="en-US" sz="1200" dirty="0">
                  <a:solidFill>
                    <a:srgbClr val="E9C660">
                      <a:lumMod val="50000"/>
                    </a:srgbClr>
                  </a:solidFill>
                </a:rPr>
                <a:t>Historically learnt </a:t>
              </a:r>
            </a:p>
            <a:p>
              <a:pPr algn="ctr"/>
              <a:r>
                <a:rPr lang="en-US" sz="1200" dirty="0">
                  <a:solidFill>
                    <a:srgbClr val="E9C660">
                      <a:lumMod val="50000"/>
                    </a:srgbClr>
                  </a:solidFill>
                </a:rPr>
                <a:t>Overhead Power</a:t>
              </a:r>
            </a:p>
          </p:txBody>
        </p:sp>
        <p:sp>
          <p:nvSpPr>
            <p:cNvPr id="108" name="TextBox 107">
              <a:extLst>
                <a:ext uri="{FF2B5EF4-FFF2-40B4-BE49-F238E27FC236}">
                  <a16:creationId xmlns:a16="http://schemas.microsoft.com/office/drawing/2014/main" id="{93FDA0A6-381B-4022-B5F8-CC3C370062B3}"/>
                </a:ext>
              </a:extLst>
            </p:cNvPr>
            <p:cNvSpPr txBox="1"/>
            <p:nvPr/>
          </p:nvSpPr>
          <p:spPr>
            <a:xfrm>
              <a:off x="10547892" y="4282525"/>
              <a:ext cx="1389986" cy="461665"/>
            </a:xfrm>
            <a:prstGeom prst="rect">
              <a:avLst/>
            </a:prstGeom>
            <a:noFill/>
            <a:ln>
              <a:noFill/>
            </a:ln>
          </p:spPr>
          <p:txBody>
            <a:bodyPr wrap="square" rtlCol="0">
              <a:spAutoFit/>
            </a:bodyPr>
            <a:lstStyle/>
            <a:p>
              <a:pPr algn="ctr"/>
              <a:r>
                <a:rPr lang="en-US" sz="1200" dirty="0">
                  <a:solidFill>
                    <a:srgbClr val="0070C0"/>
                  </a:solidFill>
                </a:rPr>
                <a:t>Forecasted Overall </a:t>
              </a:r>
            </a:p>
            <a:p>
              <a:pPr algn="ctr"/>
              <a:r>
                <a:rPr lang="en-US" sz="1200" dirty="0">
                  <a:solidFill>
                    <a:srgbClr val="0070C0"/>
                  </a:solidFill>
                </a:rPr>
                <a:t>IBX Power </a:t>
              </a:r>
            </a:p>
          </p:txBody>
        </p:sp>
        <p:sp>
          <p:nvSpPr>
            <p:cNvPr id="109" name="Rectangle 108">
              <a:extLst>
                <a:ext uri="{FF2B5EF4-FFF2-40B4-BE49-F238E27FC236}">
                  <a16:creationId xmlns:a16="http://schemas.microsoft.com/office/drawing/2014/main" id="{545F8283-9F3E-4AFC-BC5E-FB5BA0B6A5EF}"/>
                </a:ext>
              </a:extLst>
            </p:cNvPr>
            <p:cNvSpPr/>
            <p:nvPr/>
          </p:nvSpPr>
          <p:spPr>
            <a:xfrm>
              <a:off x="7937501" y="4093752"/>
              <a:ext cx="4113442" cy="1849605"/>
            </a:xfrm>
            <a:prstGeom prst="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pic>
        <p:nvPicPr>
          <p:cNvPr id="114" name="Picture 113">
            <a:extLst>
              <a:ext uri="{FF2B5EF4-FFF2-40B4-BE49-F238E27FC236}">
                <a16:creationId xmlns:a16="http://schemas.microsoft.com/office/drawing/2014/main" id="{9CC7BC1D-06BA-4258-A8B6-A3A8FFE1BA3B}"/>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2179" b="96498" l="0" r="100000">
                        <a14:foregroundMark x1="14786" y1="70428" x2="28016" y2="70428"/>
                        <a14:foregroundMark x1="36576" y1="78210" x2="67704" y2="73930"/>
                        <a14:foregroundMark x1="70428" y1="70817" x2="86381" y2="67315"/>
                      </a14:backgroundRemoval>
                    </a14:imgEffect>
                  </a14:imgLayer>
                </a14:imgProps>
              </a:ext>
              <a:ext uri="{28A0092B-C50C-407E-A947-70E740481C1C}">
                <a14:useLocalDpi xmlns:a14="http://schemas.microsoft.com/office/drawing/2010/main" val="0"/>
              </a:ext>
            </a:extLst>
          </a:blip>
          <a:srcRect t="20384" b="16044"/>
          <a:stretch/>
        </p:blipFill>
        <p:spPr>
          <a:xfrm>
            <a:off x="276945" y="5664200"/>
            <a:ext cx="1448347" cy="920750"/>
          </a:xfrm>
          <a:prstGeom prst="rect">
            <a:avLst/>
          </a:prstGeom>
        </p:spPr>
      </p:pic>
      <p:grpSp>
        <p:nvGrpSpPr>
          <p:cNvPr id="115" name="Group 114">
            <a:extLst>
              <a:ext uri="{FF2B5EF4-FFF2-40B4-BE49-F238E27FC236}">
                <a16:creationId xmlns:a16="http://schemas.microsoft.com/office/drawing/2014/main" id="{EC3A87FF-2E40-4A8D-BFF9-7EA2536CF6F5}"/>
              </a:ext>
            </a:extLst>
          </p:cNvPr>
          <p:cNvGrpSpPr/>
          <p:nvPr/>
        </p:nvGrpSpPr>
        <p:grpSpPr>
          <a:xfrm>
            <a:off x="4928553" y="5067676"/>
            <a:ext cx="3129237" cy="1498287"/>
            <a:chOff x="240312" y="3290853"/>
            <a:chExt cx="5314761" cy="3031588"/>
          </a:xfrm>
        </p:grpSpPr>
        <p:sp>
          <p:nvSpPr>
            <p:cNvPr id="157" name="TextBox 156">
              <a:extLst>
                <a:ext uri="{FF2B5EF4-FFF2-40B4-BE49-F238E27FC236}">
                  <a16:creationId xmlns:a16="http://schemas.microsoft.com/office/drawing/2014/main" id="{6729B7EE-6954-434D-822C-C63051BCE0C4}"/>
                </a:ext>
              </a:extLst>
            </p:cNvPr>
            <p:cNvSpPr txBox="1"/>
            <p:nvPr/>
          </p:nvSpPr>
          <p:spPr>
            <a:xfrm>
              <a:off x="265549" y="3290853"/>
              <a:ext cx="5289524" cy="622747"/>
            </a:xfrm>
            <a:prstGeom prst="rect">
              <a:avLst/>
            </a:prstGeom>
            <a:noFill/>
            <a:ln>
              <a:noFill/>
            </a:ln>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400" dirty="0">
                  <a:solidFill>
                    <a:srgbClr val="808080"/>
                  </a:solidFill>
                </a:rPr>
                <a:t>Singular Value Decomposition</a:t>
              </a:r>
            </a:p>
          </p:txBody>
        </p:sp>
        <p:grpSp>
          <p:nvGrpSpPr>
            <p:cNvPr id="158" name="Group 157">
              <a:extLst>
                <a:ext uri="{FF2B5EF4-FFF2-40B4-BE49-F238E27FC236}">
                  <a16:creationId xmlns:a16="http://schemas.microsoft.com/office/drawing/2014/main" id="{B29CC956-0516-4CCB-9BF4-39A8153505F1}"/>
                </a:ext>
              </a:extLst>
            </p:cNvPr>
            <p:cNvGrpSpPr/>
            <p:nvPr/>
          </p:nvGrpSpPr>
          <p:grpSpPr>
            <a:xfrm>
              <a:off x="240312" y="3715323"/>
              <a:ext cx="4975848" cy="2607118"/>
              <a:chOff x="302446" y="4371025"/>
              <a:chExt cx="4975848" cy="2319024"/>
            </a:xfrm>
          </p:grpSpPr>
          <p:grpSp>
            <p:nvGrpSpPr>
              <p:cNvPr id="159" name="Group 158">
                <a:extLst>
                  <a:ext uri="{FF2B5EF4-FFF2-40B4-BE49-F238E27FC236}">
                    <a16:creationId xmlns:a16="http://schemas.microsoft.com/office/drawing/2014/main" id="{F1B50026-CE77-4951-8108-3B9F1DE4CF7D}"/>
                  </a:ext>
                </a:extLst>
              </p:cNvPr>
              <p:cNvGrpSpPr/>
              <p:nvPr/>
            </p:nvGrpSpPr>
            <p:grpSpPr>
              <a:xfrm>
                <a:off x="302446" y="4371025"/>
                <a:ext cx="4975848" cy="2319024"/>
                <a:chOff x="6163655" y="2266682"/>
                <a:chExt cx="5382086" cy="2628633"/>
              </a:xfrm>
            </p:grpSpPr>
            <p:pic>
              <p:nvPicPr>
                <p:cNvPr id="169" name="Picture 168">
                  <a:extLst>
                    <a:ext uri="{FF2B5EF4-FFF2-40B4-BE49-F238E27FC236}">
                      <a16:creationId xmlns:a16="http://schemas.microsoft.com/office/drawing/2014/main" id="{ED9FF45F-506C-4743-A1D7-12C23C7F2C5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573" t="9768" r="25702" b="57462"/>
                <a:stretch/>
              </p:blipFill>
              <p:spPr>
                <a:xfrm>
                  <a:off x="6905825" y="2615201"/>
                  <a:ext cx="4616190" cy="1523697"/>
                </a:xfrm>
                <a:prstGeom prst="rect">
                  <a:avLst/>
                </a:prstGeom>
              </p:spPr>
            </p:pic>
            <p:grpSp>
              <p:nvGrpSpPr>
                <p:cNvPr id="170" name="Group 169">
                  <a:extLst>
                    <a:ext uri="{FF2B5EF4-FFF2-40B4-BE49-F238E27FC236}">
                      <a16:creationId xmlns:a16="http://schemas.microsoft.com/office/drawing/2014/main" id="{049FD3ED-D8CF-433F-8076-E7948C53D0A8}"/>
                    </a:ext>
                  </a:extLst>
                </p:cNvPr>
                <p:cNvGrpSpPr/>
                <p:nvPr/>
              </p:nvGrpSpPr>
              <p:grpSpPr>
                <a:xfrm>
                  <a:off x="6163655" y="2266682"/>
                  <a:ext cx="5382086" cy="2628633"/>
                  <a:chOff x="6163655" y="2266682"/>
                  <a:chExt cx="5382086" cy="2628633"/>
                </a:xfrm>
              </p:grpSpPr>
              <p:pic>
                <p:nvPicPr>
                  <p:cNvPr id="171" name="Picture 170">
                    <a:extLst>
                      <a:ext uri="{FF2B5EF4-FFF2-40B4-BE49-F238E27FC236}">
                        <a16:creationId xmlns:a16="http://schemas.microsoft.com/office/drawing/2014/main" id="{A5529AE4-D6DD-4123-A8D6-CB13B6FE803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3788" r="89437" b="-1"/>
                  <a:stretch/>
                </p:blipFill>
                <p:spPr>
                  <a:xfrm>
                    <a:off x="6163655" y="2266682"/>
                    <a:ext cx="765179" cy="2613736"/>
                  </a:xfrm>
                  <a:prstGeom prst="rect">
                    <a:avLst/>
                  </a:prstGeom>
                </p:spPr>
              </p:pic>
              <p:pic>
                <p:nvPicPr>
                  <p:cNvPr id="172" name="Picture 171">
                    <a:extLst>
                      <a:ext uri="{FF2B5EF4-FFF2-40B4-BE49-F238E27FC236}">
                        <a16:creationId xmlns:a16="http://schemas.microsoft.com/office/drawing/2014/main" id="{0982ED9B-210B-4388-8690-B55D58ABCDF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83024" r="25702" b="-1"/>
                  <a:stretch/>
                </p:blipFill>
                <p:spPr>
                  <a:xfrm>
                    <a:off x="6163655" y="4105950"/>
                    <a:ext cx="5382086" cy="789365"/>
                  </a:xfrm>
                  <a:prstGeom prst="rect">
                    <a:avLst/>
                  </a:prstGeom>
                </p:spPr>
              </p:pic>
            </p:grpSp>
          </p:grpSp>
          <p:grpSp>
            <p:nvGrpSpPr>
              <p:cNvPr id="160" name="Group 159">
                <a:extLst>
                  <a:ext uri="{FF2B5EF4-FFF2-40B4-BE49-F238E27FC236}">
                    <a16:creationId xmlns:a16="http://schemas.microsoft.com/office/drawing/2014/main" id="{D95DDE2B-69DC-49E0-859A-EC882C16D6FD}"/>
                  </a:ext>
                </a:extLst>
              </p:cNvPr>
              <p:cNvGrpSpPr/>
              <p:nvPr/>
            </p:nvGrpSpPr>
            <p:grpSpPr>
              <a:xfrm>
                <a:off x="3317488" y="4565895"/>
                <a:ext cx="1953250" cy="938148"/>
                <a:chOff x="3343246" y="4553016"/>
                <a:chExt cx="1953250" cy="938148"/>
              </a:xfrm>
            </p:grpSpPr>
            <p:grpSp>
              <p:nvGrpSpPr>
                <p:cNvPr id="161" name="Group 160">
                  <a:extLst>
                    <a:ext uri="{FF2B5EF4-FFF2-40B4-BE49-F238E27FC236}">
                      <a16:creationId xmlns:a16="http://schemas.microsoft.com/office/drawing/2014/main" id="{42607277-32DF-478C-BCA0-6D327E75BA7B}"/>
                    </a:ext>
                  </a:extLst>
                </p:cNvPr>
                <p:cNvGrpSpPr/>
                <p:nvPr/>
              </p:nvGrpSpPr>
              <p:grpSpPr>
                <a:xfrm>
                  <a:off x="3343246" y="4553016"/>
                  <a:ext cx="386367" cy="231820"/>
                  <a:chOff x="5653825" y="4947227"/>
                  <a:chExt cx="442175" cy="371748"/>
                </a:xfrm>
              </p:grpSpPr>
              <p:cxnSp>
                <p:nvCxnSpPr>
                  <p:cNvPr id="167" name="Straight Connector 166">
                    <a:extLst>
                      <a:ext uri="{FF2B5EF4-FFF2-40B4-BE49-F238E27FC236}">
                        <a16:creationId xmlns:a16="http://schemas.microsoft.com/office/drawing/2014/main" id="{C12EE80F-A596-4A1A-9612-8A3F0496BA19}"/>
                      </a:ext>
                    </a:extLst>
                  </p:cNvPr>
                  <p:cNvCxnSpPr/>
                  <p:nvPr/>
                </p:nvCxnSpPr>
                <p:spPr>
                  <a:xfrm flipV="1">
                    <a:off x="5743978" y="5138671"/>
                    <a:ext cx="274320" cy="1"/>
                  </a:xfrm>
                  <a:prstGeom prst="line">
                    <a:avLst/>
                  </a:prstGeom>
                  <a:ln w="38100">
                    <a:solidFill>
                      <a:srgbClr val="7DA2CE"/>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E0A8AE4B-F391-43C4-AEF5-DA7B873407DF}"/>
                      </a:ext>
                    </a:extLst>
                  </p:cNvPr>
                  <p:cNvSpPr/>
                  <p:nvPr/>
                </p:nvSpPr>
                <p:spPr>
                  <a:xfrm>
                    <a:off x="5653825" y="4947227"/>
                    <a:ext cx="442175" cy="3717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nvGrpSpPr>
                <p:cNvPr id="162" name="Group 161">
                  <a:extLst>
                    <a:ext uri="{FF2B5EF4-FFF2-40B4-BE49-F238E27FC236}">
                      <a16:creationId xmlns:a16="http://schemas.microsoft.com/office/drawing/2014/main" id="{1F7286B5-CD1E-4175-B2E7-1CC2926008B1}"/>
                    </a:ext>
                  </a:extLst>
                </p:cNvPr>
                <p:cNvGrpSpPr/>
                <p:nvPr/>
              </p:nvGrpSpPr>
              <p:grpSpPr>
                <a:xfrm>
                  <a:off x="3343246" y="4959279"/>
                  <a:ext cx="386367" cy="231820"/>
                  <a:chOff x="5651677" y="5382960"/>
                  <a:chExt cx="442175" cy="371748"/>
                </a:xfrm>
              </p:grpSpPr>
              <p:cxnSp>
                <p:nvCxnSpPr>
                  <p:cNvPr id="165" name="Straight Connector 164">
                    <a:extLst>
                      <a:ext uri="{FF2B5EF4-FFF2-40B4-BE49-F238E27FC236}">
                        <a16:creationId xmlns:a16="http://schemas.microsoft.com/office/drawing/2014/main" id="{34A36538-6E83-4594-881B-DB680E5B98C3}"/>
                      </a:ext>
                    </a:extLst>
                  </p:cNvPr>
                  <p:cNvCxnSpPr/>
                  <p:nvPr/>
                </p:nvCxnSpPr>
                <p:spPr>
                  <a:xfrm flipV="1">
                    <a:off x="5741830" y="5574404"/>
                    <a:ext cx="274320" cy="1"/>
                  </a:xfrm>
                  <a:prstGeom prst="line">
                    <a:avLst/>
                  </a:prstGeom>
                  <a:ln w="38100">
                    <a:solidFill>
                      <a:srgbClr val="BB4441"/>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1FEDBFD-EEF4-4C99-AB75-72C26EFEB74F}"/>
                      </a:ext>
                    </a:extLst>
                  </p:cNvPr>
                  <p:cNvSpPr/>
                  <p:nvPr/>
                </p:nvSpPr>
                <p:spPr>
                  <a:xfrm>
                    <a:off x="5651677" y="5382960"/>
                    <a:ext cx="442175" cy="3717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163" name="TextBox 162">
                  <a:extLst>
                    <a:ext uri="{FF2B5EF4-FFF2-40B4-BE49-F238E27FC236}">
                      <a16:creationId xmlns:a16="http://schemas.microsoft.com/office/drawing/2014/main" id="{11ECC0D3-75B4-4393-900B-8F6E70B53B80}"/>
                    </a:ext>
                  </a:extLst>
                </p:cNvPr>
                <p:cNvSpPr txBox="1"/>
                <p:nvPr/>
              </p:nvSpPr>
              <p:spPr>
                <a:xfrm>
                  <a:off x="3719202" y="4553016"/>
                  <a:ext cx="1091606" cy="553931"/>
                </a:xfrm>
                <a:prstGeom prst="rect">
                  <a:avLst/>
                </a:prstGeom>
                <a:noFill/>
              </p:spPr>
              <p:txBody>
                <a:bodyPr wrap="square" rtlCol="0">
                  <a:spAutoFit/>
                </a:bodyPr>
                <a:lstStyle/>
                <a:p>
                  <a:r>
                    <a:rPr lang="en-US" sz="700" dirty="0">
                      <a:solidFill>
                        <a:srgbClr val="808080"/>
                      </a:solidFill>
                    </a:rPr>
                    <a:t>Actual Power</a:t>
                  </a:r>
                </a:p>
              </p:txBody>
            </p:sp>
            <p:sp>
              <p:nvSpPr>
                <p:cNvPr id="164" name="TextBox 163">
                  <a:extLst>
                    <a:ext uri="{FF2B5EF4-FFF2-40B4-BE49-F238E27FC236}">
                      <a16:creationId xmlns:a16="http://schemas.microsoft.com/office/drawing/2014/main" id="{9A39DC88-5B4A-47CF-B65A-0F1B34E96681}"/>
                    </a:ext>
                  </a:extLst>
                </p:cNvPr>
                <p:cNvSpPr txBox="1"/>
                <p:nvPr/>
              </p:nvSpPr>
              <p:spPr>
                <a:xfrm>
                  <a:off x="3717053" y="4937233"/>
                  <a:ext cx="1579443" cy="553931"/>
                </a:xfrm>
                <a:prstGeom prst="rect">
                  <a:avLst/>
                </a:prstGeom>
                <a:noFill/>
              </p:spPr>
              <p:txBody>
                <a:bodyPr wrap="square" rtlCol="0">
                  <a:spAutoFit/>
                </a:bodyPr>
                <a:lstStyle/>
                <a:p>
                  <a:r>
                    <a:rPr lang="en-US" sz="700" dirty="0">
                      <a:solidFill>
                        <a:srgbClr val="808080"/>
                      </a:solidFill>
                    </a:rPr>
                    <a:t>SVD Processed Power</a:t>
                  </a:r>
                </a:p>
              </p:txBody>
            </p:sp>
          </p:grpSp>
        </p:grpSp>
      </p:grpSp>
      <p:grpSp>
        <p:nvGrpSpPr>
          <p:cNvPr id="173" name="Group 172">
            <a:extLst>
              <a:ext uri="{FF2B5EF4-FFF2-40B4-BE49-F238E27FC236}">
                <a16:creationId xmlns:a16="http://schemas.microsoft.com/office/drawing/2014/main" id="{3BE652BA-B7A8-45D2-BD92-8B6FC3D0B16A}"/>
              </a:ext>
            </a:extLst>
          </p:cNvPr>
          <p:cNvGrpSpPr/>
          <p:nvPr/>
        </p:nvGrpSpPr>
        <p:grpSpPr>
          <a:xfrm>
            <a:off x="8498934" y="5448298"/>
            <a:ext cx="2819752" cy="1193322"/>
            <a:chOff x="489614" y="3708965"/>
            <a:chExt cx="7042234" cy="2500242"/>
          </a:xfrm>
        </p:grpSpPr>
        <p:grpSp>
          <p:nvGrpSpPr>
            <p:cNvPr id="174" name="Group 173">
              <a:extLst>
                <a:ext uri="{FF2B5EF4-FFF2-40B4-BE49-F238E27FC236}">
                  <a16:creationId xmlns:a16="http://schemas.microsoft.com/office/drawing/2014/main" id="{EBC38790-C49C-4045-B5A3-78FFC9CFE4B8}"/>
                </a:ext>
              </a:extLst>
            </p:cNvPr>
            <p:cNvGrpSpPr/>
            <p:nvPr/>
          </p:nvGrpSpPr>
          <p:grpSpPr>
            <a:xfrm>
              <a:off x="489614" y="3708965"/>
              <a:ext cx="7042234" cy="2500242"/>
              <a:chOff x="489614" y="4099912"/>
              <a:chExt cx="7042234" cy="2500242"/>
            </a:xfrm>
          </p:grpSpPr>
          <p:pic>
            <p:nvPicPr>
              <p:cNvPr id="180" name="Picture 179">
                <a:extLst>
                  <a:ext uri="{FF2B5EF4-FFF2-40B4-BE49-F238E27FC236}">
                    <a16:creationId xmlns:a16="http://schemas.microsoft.com/office/drawing/2014/main" id="{EBFAD5E5-186F-42B3-9FA3-C5572FC5F69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3763"/>
              <a:stretch/>
            </p:blipFill>
            <p:spPr>
              <a:xfrm>
                <a:off x="489614" y="4099912"/>
                <a:ext cx="5940492" cy="2326429"/>
              </a:xfrm>
              <a:prstGeom prst="rect">
                <a:avLst/>
              </a:prstGeom>
            </p:spPr>
          </p:pic>
          <p:sp>
            <p:nvSpPr>
              <p:cNvPr id="181" name="TextBox 180">
                <a:extLst>
                  <a:ext uri="{FF2B5EF4-FFF2-40B4-BE49-F238E27FC236}">
                    <a16:creationId xmlns:a16="http://schemas.microsoft.com/office/drawing/2014/main" id="{7BD430F0-180C-476C-BD3F-068FD1B7CC93}"/>
                  </a:ext>
                </a:extLst>
              </p:cNvPr>
              <p:cNvSpPr txBox="1"/>
              <p:nvPr/>
            </p:nvSpPr>
            <p:spPr>
              <a:xfrm>
                <a:off x="904653" y="6084273"/>
                <a:ext cx="6627195" cy="515881"/>
              </a:xfrm>
              <a:prstGeom prst="rect">
                <a:avLst/>
              </a:prstGeom>
              <a:noFill/>
            </p:spPr>
            <p:txBody>
              <a:bodyPr wrap="square" rtlCol="0" anchor="ctr">
                <a:spAutoFit/>
              </a:bodyPr>
              <a:lstStyle/>
              <a:p>
                <a:pPr algn="ctr"/>
                <a:r>
                  <a:rPr lang="en-US" sz="1000" dirty="0">
                    <a:solidFill>
                      <a:srgbClr val="808080"/>
                    </a:solidFill>
                  </a:rPr>
                  <a:t>Distribution of Forecast Errors</a:t>
                </a:r>
              </a:p>
            </p:txBody>
          </p:sp>
        </p:grpSp>
        <p:grpSp>
          <p:nvGrpSpPr>
            <p:cNvPr id="175" name="Group 174">
              <a:extLst>
                <a:ext uri="{FF2B5EF4-FFF2-40B4-BE49-F238E27FC236}">
                  <a16:creationId xmlns:a16="http://schemas.microsoft.com/office/drawing/2014/main" id="{ABAE95C7-10BC-4227-B86C-1DE14768C9A6}"/>
                </a:ext>
              </a:extLst>
            </p:cNvPr>
            <p:cNvGrpSpPr/>
            <p:nvPr/>
          </p:nvGrpSpPr>
          <p:grpSpPr>
            <a:xfrm>
              <a:off x="3711371" y="4069372"/>
              <a:ext cx="3150093" cy="900660"/>
              <a:chOff x="6156128" y="2683259"/>
              <a:chExt cx="3150093" cy="900660"/>
            </a:xfrm>
          </p:grpSpPr>
          <p:sp>
            <p:nvSpPr>
              <p:cNvPr id="176" name="Rectangle 175">
                <a:extLst>
                  <a:ext uri="{FF2B5EF4-FFF2-40B4-BE49-F238E27FC236}">
                    <a16:creationId xmlns:a16="http://schemas.microsoft.com/office/drawing/2014/main" id="{BCED928F-91B1-468C-857C-A6330F65071E}"/>
                  </a:ext>
                </a:extLst>
              </p:cNvPr>
              <p:cNvSpPr/>
              <p:nvPr/>
            </p:nvSpPr>
            <p:spPr>
              <a:xfrm>
                <a:off x="6156128" y="2702883"/>
                <a:ext cx="283465" cy="237744"/>
              </a:xfrm>
              <a:prstGeom prst="rect">
                <a:avLst/>
              </a:prstGeom>
              <a:solidFill>
                <a:srgbClr val="F7AFA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7" name="Rectangle 176">
                <a:extLst>
                  <a:ext uri="{FF2B5EF4-FFF2-40B4-BE49-F238E27FC236}">
                    <a16:creationId xmlns:a16="http://schemas.microsoft.com/office/drawing/2014/main" id="{C8784BEA-3A75-473C-83A2-B229B657A050}"/>
                  </a:ext>
                </a:extLst>
              </p:cNvPr>
              <p:cNvSpPr/>
              <p:nvPr/>
            </p:nvSpPr>
            <p:spPr>
              <a:xfrm>
                <a:off x="6156128" y="3087663"/>
                <a:ext cx="283465" cy="237744"/>
              </a:xfrm>
              <a:prstGeom prst="rect">
                <a:avLst/>
              </a:prstGeom>
              <a:solidFill>
                <a:srgbClr val="B4F0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8" name="TextBox 177">
                <a:extLst>
                  <a:ext uri="{FF2B5EF4-FFF2-40B4-BE49-F238E27FC236}">
                    <a16:creationId xmlns:a16="http://schemas.microsoft.com/office/drawing/2014/main" id="{ADED8CB8-A866-46BA-9A8A-B6E396CE8254}"/>
                  </a:ext>
                </a:extLst>
              </p:cNvPr>
              <p:cNvSpPr txBox="1"/>
              <p:nvPr/>
            </p:nvSpPr>
            <p:spPr>
              <a:xfrm>
                <a:off x="6439590" y="2683259"/>
                <a:ext cx="2370052" cy="515881"/>
              </a:xfrm>
              <a:prstGeom prst="rect">
                <a:avLst/>
              </a:prstGeom>
              <a:noFill/>
            </p:spPr>
            <p:txBody>
              <a:bodyPr wrap="square" rtlCol="0">
                <a:spAutoFit/>
              </a:bodyPr>
              <a:lstStyle/>
              <a:p>
                <a:r>
                  <a:rPr lang="en-US" sz="1000" dirty="0">
                    <a:solidFill>
                      <a:srgbClr val="808080"/>
                    </a:solidFill>
                  </a:rPr>
                  <a:t>LatentView</a:t>
                </a:r>
              </a:p>
            </p:txBody>
          </p:sp>
          <p:sp>
            <p:nvSpPr>
              <p:cNvPr id="179" name="TextBox 178">
                <a:extLst>
                  <a:ext uri="{FF2B5EF4-FFF2-40B4-BE49-F238E27FC236}">
                    <a16:creationId xmlns:a16="http://schemas.microsoft.com/office/drawing/2014/main" id="{56DB7FC7-96D8-4FF6-BED9-DE59F38E2865}"/>
                  </a:ext>
                </a:extLst>
              </p:cNvPr>
              <p:cNvSpPr txBox="1"/>
              <p:nvPr/>
            </p:nvSpPr>
            <p:spPr>
              <a:xfrm>
                <a:off x="6439593" y="3068038"/>
                <a:ext cx="2866628" cy="515881"/>
              </a:xfrm>
              <a:prstGeom prst="rect">
                <a:avLst/>
              </a:prstGeom>
              <a:noFill/>
            </p:spPr>
            <p:txBody>
              <a:bodyPr wrap="square" rtlCol="0">
                <a:spAutoFit/>
              </a:bodyPr>
              <a:lstStyle/>
              <a:p>
                <a:r>
                  <a:rPr lang="en-US" sz="1000" dirty="0">
                    <a:solidFill>
                      <a:srgbClr val="808080"/>
                    </a:solidFill>
                  </a:rPr>
                  <a:t>Existing Solution</a:t>
                </a:r>
              </a:p>
            </p:txBody>
          </p:sp>
        </p:grpSp>
      </p:grpSp>
    </p:spTree>
    <p:extLst>
      <p:ext uri="{BB962C8B-B14F-4D97-AF65-F5344CB8AC3E}">
        <p14:creationId xmlns:p14="http://schemas.microsoft.com/office/powerpoint/2010/main" val="831108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fontScale="90000"/>
          </a:bodyPr>
          <a:lstStyle/>
          <a:p>
            <a:r>
              <a:rPr lang="en-IN" dirty="0"/>
              <a:t>Machine Learning driven Customer Lifetime Value Analysis</a:t>
            </a:r>
            <a:endParaRPr lang="en-US" dirty="0"/>
          </a:p>
        </p:txBody>
      </p:sp>
      <p:sp>
        <p:nvSpPr>
          <p:cNvPr id="150" name="Oval 149"/>
          <p:cNvSpPr/>
          <p:nvPr/>
        </p:nvSpPr>
        <p:spPr>
          <a:xfrm>
            <a:off x="2675458" y="3591971"/>
            <a:ext cx="707781" cy="707781"/>
          </a:xfrm>
          <a:prstGeom prst="ellipse">
            <a:avLst/>
          </a:prstGeom>
          <a:solidFill>
            <a:schemeClr val="bg1">
              <a:lumMod val="85000"/>
            </a:schemeClr>
          </a:solidFill>
          <a:ln w="28575" cap="flat" cmpd="sng" algn="ctr">
            <a:solidFill>
              <a:schemeClr val="bg2">
                <a:lumMod val="75000"/>
              </a:scheme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IN" kern="0">
              <a:solidFill>
                <a:prstClr val="black">
                  <a:lumMod val="75000"/>
                  <a:lumOff val="25000"/>
                </a:prstClr>
              </a:solidFill>
              <a:ea typeface="Segoe UI" panose="020B0502040204020203" pitchFamily="34" charset="0"/>
              <a:cs typeface="Segoe UI" panose="020B0502040204020203" pitchFamily="34" charset="0"/>
            </a:endParaRPr>
          </a:p>
        </p:txBody>
      </p:sp>
      <p:sp>
        <p:nvSpPr>
          <p:cNvPr id="151" name="Rectangle 150"/>
          <p:cNvSpPr/>
          <p:nvPr/>
        </p:nvSpPr>
        <p:spPr>
          <a:xfrm>
            <a:off x="-3" y="982916"/>
            <a:ext cx="12192003" cy="24696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2" name="Rectangle 151"/>
          <p:cNvSpPr/>
          <p:nvPr/>
        </p:nvSpPr>
        <p:spPr>
          <a:xfrm>
            <a:off x="222239" y="18957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153" name="Rectangle 152"/>
          <p:cNvSpPr/>
          <p:nvPr/>
        </p:nvSpPr>
        <p:spPr>
          <a:xfrm>
            <a:off x="222239" y="1620228"/>
            <a:ext cx="3588326" cy="171581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4" name="Rectangle 153"/>
          <p:cNvSpPr/>
          <p:nvPr/>
        </p:nvSpPr>
        <p:spPr>
          <a:xfrm>
            <a:off x="265154" y="1915564"/>
            <a:ext cx="3606254"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Traditional approach to computing the value of a customer relies on looking at short-term trends in behavioral patterns and misses the potential long-term benefits of the customer relationship  </a:t>
            </a:r>
          </a:p>
        </p:txBody>
      </p:sp>
      <p:sp>
        <p:nvSpPr>
          <p:cNvPr id="155" name="Rectangle 154"/>
          <p:cNvSpPr/>
          <p:nvPr/>
        </p:nvSpPr>
        <p:spPr>
          <a:xfrm>
            <a:off x="218414" y="1639422"/>
            <a:ext cx="2534636" cy="338554"/>
          </a:xfrm>
          <a:prstGeom prst="rect">
            <a:avLst/>
          </a:prstGeom>
        </p:spPr>
        <p:txBody>
          <a:bodyPr wrap="square">
            <a:spAutoFit/>
          </a:bodyPr>
          <a:lstStyle/>
          <a:p>
            <a:r>
              <a:rPr lang="en-US" sz="1600" b="1" dirty="0">
                <a:solidFill>
                  <a:srgbClr val="44546A"/>
                </a:solidFill>
              </a:rPr>
              <a:t>The “Before” State</a:t>
            </a:r>
          </a:p>
        </p:txBody>
      </p:sp>
      <p:sp>
        <p:nvSpPr>
          <p:cNvPr id="156" name="Rectangle 155"/>
          <p:cNvSpPr/>
          <p:nvPr/>
        </p:nvSpPr>
        <p:spPr>
          <a:xfrm>
            <a:off x="8263281" y="1621460"/>
            <a:ext cx="3701719" cy="171470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157" name="Rectangle 156"/>
          <p:cNvSpPr/>
          <p:nvPr/>
        </p:nvSpPr>
        <p:spPr>
          <a:xfrm>
            <a:off x="113084" y="989459"/>
            <a:ext cx="1207891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b="1" dirty="0">
                <a:solidFill>
                  <a:srgbClr val="44546A"/>
                </a:solidFill>
              </a:rPr>
              <a:t>The Problem:  </a:t>
            </a:r>
            <a:r>
              <a:rPr lang="en-US" sz="1600" dirty="0">
                <a:solidFill>
                  <a:srgbClr val="44546A"/>
                </a:solidFill>
              </a:rPr>
              <a:t>Understanding customer LTV values to optimize their customer acquisition and retention strategies is happening in a sub-optimal manner. </a:t>
            </a:r>
          </a:p>
        </p:txBody>
      </p:sp>
      <p:sp>
        <p:nvSpPr>
          <p:cNvPr id="158" name="Rectangle 157"/>
          <p:cNvSpPr/>
          <p:nvPr/>
        </p:nvSpPr>
        <p:spPr>
          <a:xfrm>
            <a:off x="4217186" y="18957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159" name="Rectangle 158"/>
          <p:cNvSpPr/>
          <p:nvPr/>
        </p:nvSpPr>
        <p:spPr>
          <a:xfrm>
            <a:off x="4257979" y="1619863"/>
            <a:ext cx="3588326" cy="171614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0" name="Rectangle 159"/>
          <p:cNvSpPr/>
          <p:nvPr/>
        </p:nvSpPr>
        <p:spPr>
          <a:xfrm>
            <a:off x="4308550" y="1875395"/>
            <a:ext cx="3678061" cy="1384995"/>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SolveIT, an inhouse product provides an </a:t>
            </a:r>
            <a:r>
              <a:rPr lang="en-US" sz="1400" kern="0" dirty="0">
                <a:solidFill>
                  <a:prstClr val="black"/>
                </a:solidFill>
              </a:rPr>
              <a:t>intuitive, easy-to use, fast and flexible software platform to help define, calculate and manage customer lifetime value using a machine learning based approach</a:t>
            </a:r>
            <a:endParaRPr lang="en-US" sz="1400" noProof="1">
              <a:solidFill>
                <a:prstClr val="black"/>
              </a:solidFill>
              <a:ea typeface="Verdana" panose="020B0604030504040204" pitchFamily="34" charset="0"/>
              <a:cs typeface="Verdana" panose="020B0604030504040204" pitchFamily="34" charset="0"/>
            </a:endParaRPr>
          </a:p>
        </p:txBody>
      </p:sp>
      <p:sp>
        <p:nvSpPr>
          <p:cNvPr id="161" name="Rectangle 160"/>
          <p:cNvSpPr/>
          <p:nvPr/>
        </p:nvSpPr>
        <p:spPr>
          <a:xfrm>
            <a:off x="4349294" y="1618023"/>
            <a:ext cx="2131840" cy="338554"/>
          </a:xfrm>
          <a:prstGeom prst="rect">
            <a:avLst/>
          </a:prstGeom>
        </p:spPr>
        <p:txBody>
          <a:bodyPr wrap="square">
            <a:spAutoFit/>
          </a:bodyPr>
          <a:lstStyle/>
          <a:p>
            <a:r>
              <a:rPr lang="en-US" sz="1600" b="1" dirty="0">
                <a:solidFill>
                  <a:srgbClr val="44546A"/>
                </a:solidFill>
              </a:rPr>
              <a:t>LatentView Solution</a:t>
            </a:r>
          </a:p>
        </p:txBody>
      </p:sp>
      <p:sp>
        <p:nvSpPr>
          <p:cNvPr id="162" name="Rectangle 161"/>
          <p:cNvSpPr/>
          <p:nvPr/>
        </p:nvSpPr>
        <p:spPr>
          <a:xfrm>
            <a:off x="8294745" y="1614370"/>
            <a:ext cx="2534636" cy="338554"/>
          </a:xfrm>
          <a:prstGeom prst="rect">
            <a:avLst/>
          </a:prstGeom>
        </p:spPr>
        <p:txBody>
          <a:bodyPr wrap="square">
            <a:spAutoFit/>
          </a:bodyPr>
          <a:lstStyle/>
          <a:p>
            <a:r>
              <a:rPr lang="en-US" sz="1600" b="1" dirty="0">
                <a:solidFill>
                  <a:srgbClr val="44546A"/>
                </a:solidFill>
              </a:rPr>
              <a:t>The “After” State</a:t>
            </a:r>
          </a:p>
        </p:txBody>
      </p:sp>
      <p:sp>
        <p:nvSpPr>
          <p:cNvPr id="163" name="Rectangle 162"/>
          <p:cNvSpPr/>
          <p:nvPr/>
        </p:nvSpPr>
        <p:spPr>
          <a:xfrm>
            <a:off x="120385" y="574406"/>
            <a:ext cx="5356672" cy="357446"/>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rgbClr val="44546A"/>
                </a:solidFill>
              </a:rPr>
              <a:t>SolveIt</a:t>
            </a:r>
            <a:r>
              <a:rPr lang="en-US" b="1" dirty="0">
                <a:solidFill>
                  <a:srgbClr val="44546A"/>
                </a:solidFill>
              </a:rPr>
              <a:t> - Latent View proprietary platform</a:t>
            </a:r>
          </a:p>
        </p:txBody>
      </p:sp>
      <p:sp>
        <p:nvSpPr>
          <p:cNvPr id="164" name="Right Arrow 163"/>
          <p:cNvSpPr/>
          <p:nvPr/>
        </p:nvSpPr>
        <p:spPr>
          <a:xfrm rot="5400000">
            <a:off x="1096420" y="4792095"/>
            <a:ext cx="352422" cy="261786"/>
          </a:xfrm>
          <a:prstGeom prst="rightArrow">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a typeface="Segoe UI" panose="020B0502040204020203" pitchFamily="34" charset="0"/>
              <a:cs typeface="Segoe UI" panose="020B0502040204020203" pitchFamily="34" charset="0"/>
            </a:endParaRPr>
          </a:p>
        </p:txBody>
      </p:sp>
      <p:sp>
        <p:nvSpPr>
          <p:cNvPr id="165" name="Right Arrow 164"/>
          <p:cNvSpPr/>
          <p:nvPr/>
        </p:nvSpPr>
        <p:spPr>
          <a:xfrm>
            <a:off x="1961084" y="5417846"/>
            <a:ext cx="419592" cy="257410"/>
          </a:xfrm>
          <a:prstGeom prst="rightArrow">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a typeface="Segoe UI" panose="020B0502040204020203" pitchFamily="34" charset="0"/>
              <a:cs typeface="Segoe UI" panose="020B0502040204020203" pitchFamily="34" charset="0"/>
            </a:endParaRPr>
          </a:p>
        </p:txBody>
      </p:sp>
      <p:sp>
        <p:nvSpPr>
          <p:cNvPr id="166" name="Oval 165"/>
          <p:cNvSpPr/>
          <p:nvPr/>
        </p:nvSpPr>
        <p:spPr>
          <a:xfrm>
            <a:off x="990352" y="3612289"/>
            <a:ext cx="707781" cy="707781"/>
          </a:xfrm>
          <a:prstGeom prst="ellipse">
            <a:avLst/>
          </a:prstGeom>
          <a:solidFill>
            <a:schemeClr val="bg1">
              <a:lumMod val="85000"/>
            </a:schemeClr>
          </a:solidFill>
          <a:ln w="28575" cap="flat" cmpd="sng" algn="ctr">
            <a:solidFill>
              <a:schemeClr val="bg2">
                <a:lumMod val="75000"/>
              </a:scheme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IN" kern="0">
              <a:solidFill>
                <a:prstClr val="black">
                  <a:lumMod val="75000"/>
                  <a:lumOff val="25000"/>
                </a:prstClr>
              </a:solidFill>
              <a:ea typeface="Segoe UI" panose="020B0502040204020203" pitchFamily="34" charset="0"/>
              <a:cs typeface="Segoe UI" panose="020B0502040204020203" pitchFamily="34" charset="0"/>
            </a:endParaRPr>
          </a:p>
        </p:txBody>
      </p:sp>
      <p:sp>
        <p:nvSpPr>
          <p:cNvPr id="167" name="TextBox 36"/>
          <p:cNvSpPr txBox="1"/>
          <p:nvPr/>
        </p:nvSpPr>
        <p:spPr>
          <a:xfrm>
            <a:off x="369851" y="4333100"/>
            <a:ext cx="1884752" cy="4924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300" b="1" dirty="0">
                <a:solidFill>
                  <a:prstClr val="black">
                    <a:lumMod val="75000"/>
                    <a:lumOff val="25000"/>
                  </a:prstClr>
                </a:solidFill>
                <a:ea typeface="Segoe UI" panose="020B0502040204020203" pitchFamily="34" charset="0"/>
                <a:cs typeface="Segoe UI" panose="020B0502040204020203" pitchFamily="34" charset="0"/>
              </a:rPr>
              <a:t>Defining Models and Drivers</a:t>
            </a:r>
          </a:p>
        </p:txBody>
      </p:sp>
      <p:sp>
        <p:nvSpPr>
          <p:cNvPr id="168" name="Oval 167"/>
          <p:cNvSpPr/>
          <p:nvPr/>
        </p:nvSpPr>
        <p:spPr>
          <a:xfrm>
            <a:off x="2671648" y="5144877"/>
            <a:ext cx="707781" cy="707781"/>
          </a:xfrm>
          <a:prstGeom prst="ellipse">
            <a:avLst/>
          </a:prstGeom>
          <a:solidFill>
            <a:schemeClr val="bg1">
              <a:lumMod val="85000"/>
            </a:schemeClr>
          </a:solidFill>
          <a:ln w="28575" cap="flat" cmpd="sng" algn="ctr">
            <a:solidFill>
              <a:schemeClr val="bg2">
                <a:lumMod val="75000"/>
              </a:scheme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IN" kern="0">
              <a:solidFill>
                <a:prstClr val="black">
                  <a:lumMod val="75000"/>
                  <a:lumOff val="25000"/>
                </a:prstClr>
              </a:solidFill>
              <a:ea typeface="Segoe UI" panose="020B0502040204020203" pitchFamily="34" charset="0"/>
              <a:cs typeface="Segoe UI" panose="020B0502040204020203" pitchFamily="34" charset="0"/>
            </a:endParaRPr>
          </a:p>
        </p:txBody>
      </p:sp>
      <p:sp>
        <p:nvSpPr>
          <p:cNvPr id="169" name="TextBox 72"/>
          <p:cNvSpPr txBox="1"/>
          <p:nvPr/>
        </p:nvSpPr>
        <p:spPr>
          <a:xfrm>
            <a:off x="2296767" y="5985327"/>
            <a:ext cx="160812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prstClr val="black">
                    <a:lumMod val="75000"/>
                    <a:lumOff val="25000"/>
                  </a:prstClr>
                </a:solidFill>
                <a:ea typeface="Segoe UI" panose="020B0502040204020203" pitchFamily="34" charset="0"/>
                <a:cs typeface="Segoe UI" panose="020B0502040204020203" pitchFamily="34" charset="0"/>
              </a:rPr>
              <a:t>Managing Scenarios</a:t>
            </a:r>
          </a:p>
        </p:txBody>
      </p:sp>
      <p:sp>
        <p:nvSpPr>
          <p:cNvPr id="170" name="Oval 169"/>
          <p:cNvSpPr/>
          <p:nvPr/>
        </p:nvSpPr>
        <p:spPr>
          <a:xfrm>
            <a:off x="962332" y="5201204"/>
            <a:ext cx="707781" cy="707781"/>
          </a:xfrm>
          <a:prstGeom prst="ellipse">
            <a:avLst/>
          </a:prstGeom>
          <a:solidFill>
            <a:schemeClr val="bg1">
              <a:lumMod val="85000"/>
            </a:schemeClr>
          </a:solidFill>
          <a:ln w="28575" cap="flat" cmpd="sng" algn="ctr">
            <a:solidFill>
              <a:schemeClr val="bg2">
                <a:lumMod val="75000"/>
              </a:scheme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IN" kern="0">
              <a:solidFill>
                <a:prstClr val="black">
                  <a:lumMod val="75000"/>
                  <a:lumOff val="25000"/>
                </a:prstClr>
              </a:solidFill>
              <a:ea typeface="Segoe UI" panose="020B0502040204020203" pitchFamily="34" charset="0"/>
              <a:cs typeface="Segoe UI" panose="020B0502040204020203" pitchFamily="34" charset="0"/>
            </a:endParaRPr>
          </a:p>
        </p:txBody>
      </p:sp>
      <p:sp>
        <p:nvSpPr>
          <p:cNvPr id="171" name="TextBox 77"/>
          <p:cNvSpPr txBox="1"/>
          <p:nvPr/>
        </p:nvSpPr>
        <p:spPr>
          <a:xfrm>
            <a:off x="586930" y="5985327"/>
            <a:ext cx="141143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prstClr val="black">
                    <a:lumMod val="75000"/>
                    <a:lumOff val="25000"/>
                  </a:prstClr>
                </a:solidFill>
                <a:ea typeface="Segoe UI" panose="020B0502040204020203" pitchFamily="34" charset="0"/>
                <a:cs typeface="Segoe UI" panose="020B0502040204020203" pitchFamily="34" charset="0"/>
              </a:rPr>
              <a:t>Calibrating Drivers</a:t>
            </a:r>
          </a:p>
        </p:txBody>
      </p:sp>
      <p:sp>
        <p:nvSpPr>
          <p:cNvPr id="172" name="Rectangle 171"/>
          <p:cNvSpPr/>
          <p:nvPr/>
        </p:nvSpPr>
        <p:spPr>
          <a:xfrm>
            <a:off x="8262415" y="1880183"/>
            <a:ext cx="3702585" cy="1384995"/>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Customer Lifetime Value computed using SolveIT  has helped companies in re-calibrating retention strategies and acquisition initiatives to the extent of reducing churn by 4% on average and improving customer acquisition by 5-8%</a:t>
            </a:r>
          </a:p>
        </p:txBody>
      </p:sp>
      <p:sp>
        <p:nvSpPr>
          <p:cNvPr id="173" name="Right Arrow 172"/>
          <p:cNvSpPr/>
          <p:nvPr/>
        </p:nvSpPr>
        <p:spPr>
          <a:xfrm rot="16200000">
            <a:off x="2840902" y="4795708"/>
            <a:ext cx="320384" cy="261786"/>
          </a:xfrm>
          <a:prstGeom prst="righ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a typeface="Segoe UI" panose="020B0502040204020203" pitchFamily="34" charset="0"/>
              <a:cs typeface="Segoe UI" panose="020B0502040204020203" pitchFamily="34" charset="0"/>
            </a:endParaRPr>
          </a:p>
        </p:txBody>
      </p:sp>
      <p:sp>
        <p:nvSpPr>
          <p:cNvPr id="174" name="TextBox 72"/>
          <p:cNvSpPr txBox="1"/>
          <p:nvPr/>
        </p:nvSpPr>
        <p:spPr>
          <a:xfrm>
            <a:off x="2284270" y="4302409"/>
            <a:ext cx="1608124" cy="4924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300" b="1" dirty="0">
                <a:solidFill>
                  <a:prstClr val="black">
                    <a:lumMod val="75000"/>
                    <a:lumOff val="25000"/>
                  </a:prstClr>
                </a:solidFill>
                <a:ea typeface="Segoe UI" panose="020B0502040204020203" pitchFamily="34" charset="0"/>
                <a:cs typeface="Segoe UI" panose="020B0502040204020203" pitchFamily="34" charset="0"/>
              </a:rPr>
              <a:t>Reporting &amp; Analytics</a:t>
            </a:r>
          </a:p>
        </p:txBody>
      </p:sp>
      <p:sp>
        <p:nvSpPr>
          <p:cNvPr id="175" name="Chevron 12"/>
          <p:cNvSpPr/>
          <p:nvPr/>
        </p:nvSpPr>
        <p:spPr>
          <a:xfrm rot="16200000">
            <a:off x="-309848" y="4866061"/>
            <a:ext cx="1256926" cy="3614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2000" b="1" dirty="0">
                <a:solidFill>
                  <a:schemeClr val="accent4">
                    <a:lumMod val="50000"/>
                  </a:schemeClr>
                </a:solidFill>
              </a:rPr>
              <a:t>APPROACH</a:t>
            </a:r>
            <a:endParaRPr lang="en-US" sz="2000" b="1" kern="1200" dirty="0">
              <a:solidFill>
                <a:schemeClr val="accent4">
                  <a:lumMod val="50000"/>
                </a:schemeClr>
              </a:solidFill>
            </a:endParaRPr>
          </a:p>
        </p:txBody>
      </p:sp>
      <p:pic>
        <p:nvPicPr>
          <p:cNvPr id="176" name="Picture 1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958" y="3585463"/>
            <a:ext cx="793039" cy="793039"/>
          </a:xfrm>
          <a:prstGeom prst="rect">
            <a:avLst/>
          </a:prstGeom>
        </p:spPr>
      </p:pic>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13883" y="5269633"/>
            <a:ext cx="604019" cy="553839"/>
          </a:xfrm>
          <a:prstGeom prst="rect">
            <a:avLst/>
          </a:prstGeom>
        </p:spPr>
      </p:pic>
      <p:pic>
        <p:nvPicPr>
          <p:cNvPr id="178" name="Picture 177" descr="https://d30y9cdsu7xlg0.cloudfront.net/png/124254-200.png"/>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5208" y="5199054"/>
            <a:ext cx="653371" cy="653371"/>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5152" y="3586555"/>
            <a:ext cx="634810" cy="634810"/>
          </a:xfrm>
          <a:prstGeom prst="rect">
            <a:avLst/>
          </a:prstGeom>
        </p:spPr>
      </p:pic>
      <p:sp>
        <p:nvSpPr>
          <p:cNvPr id="180" name="Chevron 12"/>
          <p:cNvSpPr/>
          <p:nvPr/>
        </p:nvSpPr>
        <p:spPr>
          <a:xfrm rot="16200000">
            <a:off x="3291187" y="4848130"/>
            <a:ext cx="1468799" cy="3614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2000" b="1" dirty="0">
                <a:solidFill>
                  <a:schemeClr val="accent4">
                    <a:lumMod val="50000"/>
                  </a:schemeClr>
                </a:solidFill>
              </a:rPr>
              <a:t>REPORTING</a:t>
            </a:r>
            <a:endParaRPr lang="en-US" sz="2000" b="1" kern="1200" dirty="0">
              <a:solidFill>
                <a:schemeClr val="accent4">
                  <a:lumMod val="50000"/>
                </a:schemeClr>
              </a:solidFill>
            </a:endParaRPr>
          </a:p>
        </p:txBody>
      </p:sp>
      <p:pic>
        <p:nvPicPr>
          <p:cNvPr id="181" name="Picture 180"/>
          <p:cNvPicPr>
            <a:picLocks noChangeAspect="1"/>
          </p:cNvPicPr>
          <p:nvPr/>
        </p:nvPicPr>
        <p:blipFill>
          <a:blip r:embed="rId7"/>
          <a:stretch>
            <a:fillRect/>
          </a:stretch>
        </p:blipFill>
        <p:spPr>
          <a:xfrm>
            <a:off x="4296079" y="3819374"/>
            <a:ext cx="3915055" cy="2294431"/>
          </a:xfrm>
          <a:prstGeom prst="rect">
            <a:avLst/>
          </a:prstGeom>
          <a:ln>
            <a:solidFill>
              <a:srgbClr val="44546A"/>
            </a:solidFill>
          </a:ln>
        </p:spPr>
      </p:pic>
      <p:pic>
        <p:nvPicPr>
          <p:cNvPr id="182" name="Picture 181"/>
          <p:cNvPicPr>
            <a:picLocks noChangeAspect="1"/>
          </p:cNvPicPr>
          <p:nvPr/>
        </p:nvPicPr>
        <p:blipFill>
          <a:blip r:embed="rId8"/>
          <a:stretch>
            <a:fillRect/>
          </a:stretch>
        </p:blipFill>
        <p:spPr>
          <a:xfrm>
            <a:off x="8267775" y="3818125"/>
            <a:ext cx="3702585" cy="2310833"/>
          </a:xfrm>
          <a:prstGeom prst="rect">
            <a:avLst/>
          </a:prstGeom>
          <a:solidFill>
            <a:schemeClr val="bg2">
              <a:lumMod val="10000"/>
            </a:schemeClr>
          </a:solidFill>
          <a:ln>
            <a:solidFill>
              <a:srgbClr val="44546A"/>
            </a:solidFill>
          </a:ln>
        </p:spPr>
      </p:pic>
    </p:spTree>
    <p:extLst>
      <p:ext uri="{BB962C8B-B14F-4D97-AF65-F5344CB8AC3E}">
        <p14:creationId xmlns:p14="http://schemas.microsoft.com/office/powerpoint/2010/main" val="151077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a:xfrm>
            <a:off x="-3" y="982916"/>
            <a:ext cx="12192003" cy="29275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3BB1365-8FE6-4896-895E-C2002941F249}"/>
              </a:ext>
            </a:extLst>
          </p:cNvPr>
          <p:cNvSpPr>
            <a:spLocks noGrp="1"/>
          </p:cNvSpPr>
          <p:nvPr>
            <p:ph type="title"/>
          </p:nvPr>
        </p:nvSpPr>
        <p:spPr>
          <a:xfrm>
            <a:off x="599655" y="58925"/>
            <a:ext cx="10538245" cy="408349"/>
          </a:xfrm>
        </p:spPr>
        <p:txBody>
          <a:bodyPr>
            <a:normAutofit fontScale="90000"/>
          </a:bodyPr>
          <a:lstStyle/>
          <a:p>
            <a:r>
              <a:rPr lang="en-US" dirty="0"/>
              <a:t>Increasing Sign-ups through Attribution Modeling</a:t>
            </a:r>
          </a:p>
        </p:txBody>
      </p:sp>
      <p:sp>
        <p:nvSpPr>
          <p:cNvPr id="151" name="Rectangle 150"/>
          <p:cNvSpPr/>
          <p:nvPr/>
        </p:nvSpPr>
        <p:spPr>
          <a:xfrm>
            <a:off x="260339" y="1848730"/>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152" name="Rectangle 151"/>
          <p:cNvSpPr/>
          <p:nvPr/>
        </p:nvSpPr>
        <p:spPr>
          <a:xfrm>
            <a:off x="260339" y="1548939"/>
            <a:ext cx="3588326" cy="2168628"/>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a:solidFill>
                <a:srgbClr val="FFFFFF"/>
              </a:solidFill>
            </a:endParaRPr>
          </a:p>
        </p:txBody>
      </p:sp>
      <p:sp>
        <p:nvSpPr>
          <p:cNvPr id="153" name="Rectangle 152"/>
          <p:cNvSpPr/>
          <p:nvPr/>
        </p:nvSpPr>
        <p:spPr>
          <a:xfrm>
            <a:off x="303254" y="1791114"/>
            <a:ext cx="3499537" cy="1626279"/>
          </a:xfrm>
          <a:prstGeom prst="rect">
            <a:avLst/>
          </a:prstGeom>
        </p:spPr>
        <p:txBody>
          <a:bodyPr wrap="square">
            <a:spAutoFit/>
          </a:bodyPr>
          <a:lstStyle/>
          <a:p>
            <a:pPr marL="82550" indent="-82550" algn="just">
              <a:lnSpc>
                <a:spcPct val="120000"/>
              </a:lnSpc>
              <a:buFont typeface="Arial" pitchFamily="34" charset="0"/>
              <a:buChar char="•"/>
              <a:defRPr/>
            </a:pPr>
            <a:r>
              <a:rPr lang="en-IN" sz="1400" kern="0" dirty="0">
                <a:solidFill>
                  <a:srgbClr val="000000"/>
                </a:solidFill>
              </a:rPr>
              <a:t>Client gets its sign ups from online marketing channels but there is an indirect impact of offline channels like TVs on driving web channels. Client lacks a scientific approach to measure the cross channel impact of TV ads in driving sign ups. </a:t>
            </a:r>
          </a:p>
        </p:txBody>
      </p:sp>
      <p:sp>
        <p:nvSpPr>
          <p:cNvPr id="154" name="Rectangle 153"/>
          <p:cNvSpPr/>
          <p:nvPr/>
        </p:nvSpPr>
        <p:spPr>
          <a:xfrm>
            <a:off x="224544" y="1538701"/>
            <a:ext cx="2534636" cy="338554"/>
          </a:xfrm>
          <a:prstGeom prst="rect">
            <a:avLst/>
          </a:prstGeom>
        </p:spPr>
        <p:txBody>
          <a:bodyPr wrap="square">
            <a:spAutoFit/>
          </a:bodyPr>
          <a:lstStyle/>
          <a:p>
            <a:pPr>
              <a:defRPr/>
            </a:pPr>
            <a:r>
              <a:rPr lang="en-US" sz="1600" b="1" kern="0" dirty="0">
                <a:solidFill>
                  <a:srgbClr val="44546A"/>
                </a:solidFill>
              </a:rPr>
              <a:t>The “Before” State</a:t>
            </a:r>
          </a:p>
        </p:txBody>
      </p:sp>
      <p:sp>
        <p:nvSpPr>
          <p:cNvPr id="155" name="Rectangle 154"/>
          <p:cNvSpPr/>
          <p:nvPr/>
        </p:nvSpPr>
        <p:spPr>
          <a:xfrm>
            <a:off x="8289914" y="1536522"/>
            <a:ext cx="3592151" cy="2167189"/>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300" kern="0" dirty="0">
              <a:solidFill>
                <a:srgbClr val="000000"/>
              </a:solidFill>
            </a:endParaRPr>
          </a:p>
        </p:txBody>
      </p:sp>
      <p:sp>
        <p:nvSpPr>
          <p:cNvPr id="156" name="Rectangle 155"/>
          <p:cNvSpPr/>
          <p:nvPr/>
        </p:nvSpPr>
        <p:spPr>
          <a:xfrm>
            <a:off x="99419" y="1019761"/>
            <a:ext cx="1207891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90000"/>
              </a:lnSpc>
              <a:defRPr/>
            </a:pPr>
            <a:r>
              <a:rPr lang="en-US" sz="1600" b="1" kern="0" dirty="0">
                <a:solidFill>
                  <a:srgbClr val="44546A"/>
                </a:solidFill>
              </a:rPr>
              <a:t>The Problem: </a:t>
            </a:r>
            <a:r>
              <a:rPr lang="en-US" sz="1600" kern="0" dirty="0">
                <a:solidFill>
                  <a:srgbClr val="44546A"/>
                </a:solidFill>
              </a:rPr>
              <a:t>Typically credit for enrollments/sign ups is attributed to the last touch point ignoring the impact of offline marketing channels. </a:t>
            </a:r>
          </a:p>
        </p:txBody>
      </p:sp>
      <p:sp>
        <p:nvSpPr>
          <p:cNvPr id="157" name="Rectangle 156"/>
          <p:cNvSpPr/>
          <p:nvPr/>
        </p:nvSpPr>
        <p:spPr>
          <a:xfrm>
            <a:off x="4255286" y="1848730"/>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158" name="Rectangle 157"/>
          <p:cNvSpPr/>
          <p:nvPr/>
        </p:nvSpPr>
        <p:spPr>
          <a:xfrm>
            <a:off x="4255286" y="1551608"/>
            <a:ext cx="3588326" cy="2169055"/>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a:solidFill>
                <a:srgbClr val="FFFFFF"/>
              </a:solidFill>
            </a:endParaRPr>
          </a:p>
        </p:txBody>
      </p:sp>
      <p:sp>
        <p:nvSpPr>
          <p:cNvPr id="159" name="Rectangle 158"/>
          <p:cNvSpPr/>
          <p:nvPr/>
        </p:nvSpPr>
        <p:spPr>
          <a:xfrm>
            <a:off x="4313350" y="1818900"/>
            <a:ext cx="3569219" cy="1884811"/>
          </a:xfrm>
          <a:prstGeom prst="rect">
            <a:avLst/>
          </a:prstGeom>
        </p:spPr>
        <p:txBody>
          <a:bodyPr wrap="square">
            <a:spAutoFit/>
          </a:bodyPr>
          <a:lstStyle/>
          <a:p>
            <a:pPr marL="82550" indent="-82550" algn="just">
              <a:lnSpc>
                <a:spcPct val="120000"/>
              </a:lnSpc>
              <a:buFont typeface="Arial" pitchFamily="34" charset="0"/>
              <a:buChar char="•"/>
              <a:defRPr/>
            </a:pPr>
            <a:r>
              <a:rPr lang="en-US" sz="1400" kern="0" dirty="0">
                <a:solidFill>
                  <a:srgbClr val="000000"/>
                </a:solidFill>
              </a:rPr>
              <a:t>A Triangulation Technique was carried out to measure the impact of TV ads followed by a Two regression-modeling approaches  (Top-down – Aggregate Level and Bottoms-up Channel wise) and cross-tab analysis was conducted to identify the impact of TV advertisements. </a:t>
            </a:r>
          </a:p>
        </p:txBody>
      </p:sp>
      <p:sp>
        <p:nvSpPr>
          <p:cNvPr id="160" name="Rectangle 159"/>
          <p:cNvSpPr/>
          <p:nvPr/>
        </p:nvSpPr>
        <p:spPr>
          <a:xfrm>
            <a:off x="4391612" y="1548586"/>
            <a:ext cx="2131840" cy="338554"/>
          </a:xfrm>
          <a:prstGeom prst="rect">
            <a:avLst/>
          </a:prstGeom>
        </p:spPr>
        <p:txBody>
          <a:bodyPr wrap="square">
            <a:spAutoFit/>
          </a:bodyPr>
          <a:lstStyle/>
          <a:p>
            <a:pPr>
              <a:defRPr/>
            </a:pPr>
            <a:r>
              <a:rPr lang="en-US" sz="1600" b="1" kern="0" dirty="0">
                <a:solidFill>
                  <a:srgbClr val="44546A"/>
                </a:solidFill>
              </a:rPr>
              <a:t>LatentView Solution</a:t>
            </a:r>
          </a:p>
        </p:txBody>
      </p:sp>
      <p:sp>
        <p:nvSpPr>
          <p:cNvPr id="161" name="Rectangle 160"/>
          <p:cNvSpPr/>
          <p:nvPr/>
        </p:nvSpPr>
        <p:spPr>
          <a:xfrm>
            <a:off x="8301381" y="1544832"/>
            <a:ext cx="2534636" cy="338554"/>
          </a:xfrm>
          <a:prstGeom prst="rect">
            <a:avLst/>
          </a:prstGeom>
        </p:spPr>
        <p:txBody>
          <a:bodyPr wrap="square">
            <a:spAutoFit/>
          </a:bodyPr>
          <a:lstStyle/>
          <a:p>
            <a:pPr>
              <a:defRPr/>
            </a:pPr>
            <a:r>
              <a:rPr lang="en-US" sz="1600" b="1" kern="0" dirty="0">
                <a:solidFill>
                  <a:srgbClr val="44546A"/>
                </a:solidFill>
              </a:rPr>
              <a:t>The “After” State</a:t>
            </a:r>
          </a:p>
        </p:txBody>
      </p:sp>
      <p:sp>
        <p:nvSpPr>
          <p:cNvPr id="162" name="Rectangle 161"/>
          <p:cNvSpPr/>
          <p:nvPr/>
        </p:nvSpPr>
        <p:spPr>
          <a:xfrm>
            <a:off x="8282616" y="1818900"/>
            <a:ext cx="3569219" cy="1884811"/>
          </a:xfrm>
          <a:prstGeom prst="rect">
            <a:avLst/>
          </a:prstGeom>
        </p:spPr>
        <p:txBody>
          <a:bodyPr wrap="square">
            <a:spAutoFit/>
          </a:bodyPr>
          <a:lstStyle/>
          <a:p>
            <a:pPr marL="82550" indent="-82550" algn="just">
              <a:lnSpc>
                <a:spcPct val="120000"/>
              </a:lnSpc>
              <a:buFont typeface="Arial" pitchFamily="34" charset="0"/>
              <a:buChar char="•"/>
              <a:defRPr/>
            </a:pPr>
            <a:r>
              <a:rPr lang="en-US" sz="1400" kern="0" dirty="0">
                <a:solidFill>
                  <a:srgbClr val="000000"/>
                </a:solidFill>
              </a:rPr>
              <a:t>Helped business change their strategic decision to continue investing aggressively through this channel since TV stands out as an important touch point in influencing signup decision.</a:t>
            </a:r>
          </a:p>
          <a:p>
            <a:pPr marL="82550" indent="-82550" algn="just">
              <a:lnSpc>
                <a:spcPct val="120000"/>
              </a:lnSpc>
              <a:buFont typeface="Arial" pitchFamily="34" charset="0"/>
              <a:buChar char="•"/>
              <a:defRPr/>
            </a:pPr>
            <a:r>
              <a:rPr lang="en-US" sz="1400" kern="0" dirty="0">
                <a:solidFill>
                  <a:srgbClr val="000000"/>
                </a:solidFill>
              </a:rPr>
              <a:t>New strategy helped  increase the overall sign ups by 16%. </a:t>
            </a:r>
          </a:p>
        </p:txBody>
      </p:sp>
      <p:pic>
        <p:nvPicPr>
          <p:cNvPr id="163" name="Picture 162"/>
          <p:cNvPicPr>
            <a:picLocks noChangeAspect="1"/>
          </p:cNvPicPr>
          <p:nvPr/>
        </p:nvPicPr>
        <p:blipFill rotWithShape="1">
          <a:blip r:embed="rId3"/>
          <a:srcRect r="16203"/>
          <a:stretch/>
        </p:blipFill>
        <p:spPr>
          <a:xfrm>
            <a:off x="1913301" y="4321575"/>
            <a:ext cx="3057996" cy="1785584"/>
          </a:xfrm>
          <a:prstGeom prst="rect">
            <a:avLst/>
          </a:prstGeom>
        </p:spPr>
      </p:pic>
      <p:graphicFrame>
        <p:nvGraphicFramePr>
          <p:cNvPr id="164" name="Chart 163"/>
          <p:cNvGraphicFramePr>
            <a:graphicFrameLocks/>
          </p:cNvGraphicFramePr>
          <p:nvPr>
            <p:extLst>
              <p:ext uri="{D42A27DB-BD31-4B8C-83A1-F6EECF244321}">
                <p14:modId xmlns:p14="http://schemas.microsoft.com/office/powerpoint/2010/main" val="1873771633"/>
              </p:ext>
            </p:extLst>
          </p:nvPr>
        </p:nvGraphicFramePr>
        <p:xfrm>
          <a:off x="6138876" y="4321575"/>
          <a:ext cx="3349398" cy="1708359"/>
        </p:xfrm>
        <a:graphic>
          <a:graphicData uri="http://schemas.openxmlformats.org/drawingml/2006/chart">
            <c:chart xmlns:c="http://schemas.openxmlformats.org/drawingml/2006/chart" xmlns:r="http://schemas.openxmlformats.org/officeDocument/2006/relationships" r:id="rId4"/>
          </a:graphicData>
        </a:graphic>
      </p:graphicFrame>
      <p:sp>
        <p:nvSpPr>
          <p:cNvPr id="165" name="Rectangle 164"/>
          <p:cNvSpPr/>
          <p:nvPr/>
        </p:nvSpPr>
        <p:spPr>
          <a:xfrm>
            <a:off x="1567678" y="4207599"/>
            <a:ext cx="3790026" cy="2254607"/>
          </a:xfrm>
          <a:prstGeom prst="rect">
            <a:avLst/>
          </a:prstGeom>
          <a:noFill/>
          <a:ln w="6350" cap="flat" cmpd="sng" algn="ctr">
            <a:solidFill>
              <a:sysClr val="window" lastClr="FFFFFF">
                <a:lumMod val="65000"/>
              </a:sysClr>
            </a:solid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en-US" kern="0">
              <a:solidFill>
                <a:prstClr val="white"/>
              </a:solidFill>
            </a:endParaRPr>
          </a:p>
        </p:txBody>
      </p:sp>
      <p:sp>
        <p:nvSpPr>
          <p:cNvPr id="166" name="Rectangle 165"/>
          <p:cNvSpPr/>
          <p:nvPr/>
        </p:nvSpPr>
        <p:spPr>
          <a:xfrm>
            <a:off x="6184289" y="4210299"/>
            <a:ext cx="3752986" cy="2197494"/>
          </a:xfrm>
          <a:prstGeom prst="rect">
            <a:avLst/>
          </a:prstGeom>
          <a:noFill/>
          <a:ln w="6350" cap="flat" cmpd="sng" algn="ctr">
            <a:solidFill>
              <a:sysClr val="window" lastClr="FFFFFF">
                <a:lumMod val="65000"/>
              </a:sysClr>
            </a:solid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en-US" kern="0">
              <a:solidFill>
                <a:prstClr val="white"/>
              </a:solidFill>
            </a:endParaRPr>
          </a:p>
        </p:txBody>
      </p:sp>
      <p:sp>
        <p:nvSpPr>
          <p:cNvPr id="167" name="TextBox 166"/>
          <p:cNvSpPr txBox="1"/>
          <p:nvPr/>
        </p:nvSpPr>
        <p:spPr>
          <a:xfrm>
            <a:off x="2394014" y="6161572"/>
            <a:ext cx="2096569" cy="246221"/>
          </a:xfrm>
          <a:prstGeom prst="rect">
            <a:avLst/>
          </a:prstGeom>
          <a:noFill/>
        </p:spPr>
        <p:txBody>
          <a:bodyPr wrap="square" rtlCol="0">
            <a:spAutoFit/>
          </a:bodyPr>
          <a:lstStyle/>
          <a:p>
            <a:pPr algn="ctr"/>
            <a:r>
              <a:rPr lang="en-US" sz="1000" b="1" cap="small" dirty="0">
                <a:solidFill>
                  <a:srgbClr val="FFC000">
                    <a:lumMod val="50000"/>
                  </a:srgbClr>
                </a:solidFill>
                <a:latin typeface="Segoe UI" panose="020B0502040204020203" pitchFamily="34" charset="0"/>
                <a:ea typeface="Segoe UI" panose="020B0502040204020203" pitchFamily="34" charset="0"/>
                <a:cs typeface="Segoe UI" panose="020B0502040204020203" pitchFamily="34" charset="0"/>
              </a:rPr>
              <a:t>direct + indirect effects</a:t>
            </a:r>
          </a:p>
        </p:txBody>
      </p:sp>
      <p:sp>
        <p:nvSpPr>
          <p:cNvPr id="168" name="TextBox 167"/>
          <p:cNvSpPr txBox="1"/>
          <p:nvPr/>
        </p:nvSpPr>
        <p:spPr>
          <a:xfrm>
            <a:off x="6915415" y="6152844"/>
            <a:ext cx="2096569" cy="246221"/>
          </a:xfrm>
          <a:prstGeom prst="rect">
            <a:avLst/>
          </a:prstGeom>
          <a:noFill/>
        </p:spPr>
        <p:txBody>
          <a:bodyPr wrap="square" rtlCol="0">
            <a:spAutoFit/>
          </a:bodyPr>
          <a:lstStyle/>
          <a:p>
            <a:pPr algn="ctr"/>
            <a:r>
              <a:rPr lang="en-US" sz="1000" b="1" cap="small" dirty="0">
                <a:solidFill>
                  <a:srgbClr val="FFC000">
                    <a:lumMod val="50000"/>
                  </a:srgbClr>
                </a:solidFill>
                <a:latin typeface="Segoe UI" panose="020B0502040204020203" pitchFamily="34" charset="0"/>
                <a:ea typeface="Segoe UI" panose="020B0502040204020203" pitchFamily="34" charset="0"/>
                <a:cs typeface="Segoe UI" panose="020B0502040204020203" pitchFamily="34" charset="0"/>
              </a:rPr>
              <a:t>Sign ups </a:t>
            </a:r>
          </a:p>
        </p:txBody>
      </p:sp>
      <p:sp>
        <p:nvSpPr>
          <p:cNvPr id="169" name="Arrow: Right 15">
            <a:extLst>
              <a:ext uri="{FF2B5EF4-FFF2-40B4-BE49-F238E27FC236}">
                <a16:creationId xmlns:a16="http://schemas.microsoft.com/office/drawing/2014/main" id="{BFB04545-D793-4082-8876-C447A417BCD1}"/>
              </a:ext>
            </a:extLst>
          </p:cNvPr>
          <p:cNvSpPr/>
          <p:nvPr/>
        </p:nvSpPr>
        <p:spPr>
          <a:xfrm rot="16200000">
            <a:off x="7746272" y="4901915"/>
            <a:ext cx="187541" cy="136619"/>
          </a:xfrm>
          <a:prstGeom prst="rightArrow">
            <a:avLst/>
          </a:prstGeom>
          <a:solidFill>
            <a:srgbClr val="92D050"/>
          </a:solidFill>
          <a:ln w="12700" cap="flat" cmpd="sng" algn="ctr">
            <a:solidFill>
              <a:srgbClr val="5B9BD5">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endParaRPr>
          </a:p>
        </p:txBody>
      </p:sp>
      <p:sp>
        <p:nvSpPr>
          <p:cNvPr id="170" name="TextBox 169"/>
          <p:cNvSpPr txBox="1"/>
          <p:nvPr/>
        </p:nvSpPr>
        <p:spPr>
          <a:xfrm>
            <a:off x="6808506" y="4612922"/>
            <a:ext cx="2096569" cy="246221"/>
          </a:xfrm>
          <a:prstGeom prst="rect">
            <a:avLst/>
          </a:prstGeom>
          <a:noFill/>
        </p:spPr>
        <p:txBody>
          <a:bodyPr wrap="square" rtlCol="0">
            <a:spAutoFit/>
          </a:bodyPr>
          <a:lstStyle/>
          <a:p>
            <a:pPr algn="ctr"/>
            <a:r>
              <a:rPr lang="en-US" sz="1000" b="1" cap="small" dirty="0">
                <a:solidFill>
                  <a:srgbClr val="FFC000">
                    <a:lumMod val="50000"/>
                  </a:srgbClr>
                </a:solidFill>
                <a:latin typeface="Segoe UI" panose="020B0502040204020203" pitchFamily="34" charset="0"/>
                <a:ea typeface="Segoe UI" panose="020B0502040204020203" pitchFamily="34" charset="0"/>
                <a:cs typeface="Segoe UI" panose="020B0502040204020203" pitchFamily="34" charset="0"/>
              </a:rPr>
              <a:t>16%</a:t>
            </a:r>
          </a:p>
        </p:txBody>
      </p:sp>
      <p:sp>
        <p:nvSpPr>
          <p:cNvPr id="171" name="Rectangle 170"/>
          <p:cNvSpPr/>
          <p:nvPr/>
        </p:nvSpPr>
        <p:spPr>
          <a:xfrm>
            <a:off x="100860" y="467274"/>
            <a:ext cx="5356672"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en-US" b="1" spc="-96" dirty="0">
                <a:ln w="3175">
                  <a:noFill/>
                </a:ln>
                <a:solidFill>
                  <a:srgbClr val="44546A"/>
                </a:solidFill>
                <a:ea typeface="Segoe UI" panose="020B0502040204020203" pitchFamily="34" charset="0"/>
                <a:cs typeface="Segoe UI" panose="020B0502040204020203" pitchFamily="34" charset="0"/>
              </a:rPr>
              <a:t>Global business and financial software company</a:t>
            </a:r>
          </a:p>
        </p:txBody>
      </p:sp>
    </p:spTree>
    <p:extLst>
      <p:ext uri="{BB962C8B-B14F-4D97-AF65-F5344CB8AC3E}">
        <p14:creationId xmlns:p14="http://schemas.microsoft.com/office/powerpoint/2010/main" val="351643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“Corporate to Store” Connect Through Integrated People Metrics</a:t>
            </a:r>
          </a:p>
        </p:txBody>
      </p:sp>
      <p:sp>
        <p:nvSpPr>
          <p:cNvPr id="3" name="Rectangle 2">
            <a:extLst>
              <a:ext uri="{FF2B5EF4-FFF2-40B4-BE49-F238E27FC236}">
                <a16:creationId xmlns:a16="http://schemas.microsoft.com/office/drawing/2014/main" id="{29993FCD-04CA-44AD-8EC4-A71D7A4A693A}"/>
              </a:ext>
            </a:extLst>
          </p:cNvPr>
          <p:cNvSpPr/>
          <p:nvPr/>
        </p:nvSpPr>
        <p:spPr>
          <a:xfrm>
            <a:off x="102093" y="458438"/>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US based Retail chain </a:t>
            </a:r>
            <a:endParaRPr lang="en-US" sz="1600" b="1" dirty="0">
              <a:solidFill>
                <a:srgbClr val="44546A"/>
              </a:solidFill>
            </a:endParaRPr>
          </a:p>
        </p:txBody>
      </p:sp>
      <p:sp>
        <p:nvSpPr>
          <p:cNvPr id="4" name="Rectangle 3">
            <a:extLst>
              <a:ext uri="{FF2B5EF4-FFF2-40B4-BE49-F238E27FC236}">
                <a16:creationId xmlns:a16="http://schemas.microsoft.com/office/drawing/2014/main" id="{FDB3CB25-5E1A-4AB8-BE90-29672416E8B6}"/>
              </a:ext>
            </a:extLst>
          </p:cNvPr>
          <p:cNvSpPr/>
          <p:nvPr/>
        </p:nvSpPr>
        <p:spPr>
          <a:xfrm>
            <a:off x="1" y="972622"/>
            <a:ext cx="12192003" cy="217855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Rectangle 4">
            <a:extLst>
              <a:ext uri="{FF2B5EF4-FFF2-40B4-BE49-F238E27FC236}">
                <a16:creationId xmlns:a16="http://schemas.microsoft.com/office/drawing/2014/main" id="{65562508-A627-4CAE-83F6-E1B22430DB0F}"/>
              </a:ext>
            </a:extLst>
          </p:cNvPr>
          <p:cNvSpPr/>
          <p:nvPr/>
        </p:nvSpPr>
        <p:spPr>
          <a:xfrm>
            <a:off x="267588" y="1534561"/>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 name="Rectangle 5">
            <a:extLst>
              <a:ext uri="{FF2B5EF4-FFF2-40B4-BE49-F238E27FC236}">
                <a16:creationId xmlns:a16="http://schemas.microsoft.com/office/drawing/2014/main" id="{9DA19E15-DED2-43E1-BE94-DBA8FBF95382}"/>
              </a:ext>
            </a:extLst>
          </p:cNvPr>
          <p:cNvSpPr/>
          <p:nvPr/>
        </p:nvSpPr>
        <p:spPr>
          <a:xfrm>
            <a:off x="267588" y="1465141"/>
            <a:ext cx="3588326" cy="1574742"/>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a:extLst>
              <a:ext uri="{FF2B5EF4-FFF2-40B4-BE49-F238E27FC236}">
                <a16:creationId xmlns:a16="http://schemas.microsoft.com/office/drawing/2014/main" id="{53349B39-96A8-4BD9-B761-BBE5CA647256}"/>
              </a:ext>
            </a:extLst>
          </p:cNvPr>
          <p:cNvSpPr/>
          <p:nvPr/>
        </p:nvSpPr>
        <p:spPr>
          <a:xfrm>
            <a:off x="276463" y="1423583"/>
            <a:ext cx="2534636" cy="338554"/>
          </a:xfrm>
          <a:prstGeom prst="rect">
            <a:avLst/>
          </a:prstGeom>
        </p:spPr>
        <p:txBody>
          <a:bodyPr wrap="square">
            <a:spAutoFit/>
          </a:bodyPr>
          <a:lstStyle/>
          <a:p>
            <a:r>
              <a:rPr lang="en-US" sz="1600" b="1" dirty="0">
                <a:solidFill>
                  <a:srgbClr val="44546A"/>
                </a:solidFill>
              </a:rPr>
              <a:t>The “Before” State</a:t>
            </a:r>
          </a:p>
        </p:txBody>
      </p:sp>
      <p:sp>
        <p:nvSpPr>
          <p:cNvPr id="8" name="Rectangle 7">
            <a:extLst>
              <a:ext uri="{FF2B5EF4-FFF2-40B4-BE49-F238E27FC236}">
                <a16:creationId xmlns:a16="http://schemas.microsoft.com/office/drawing/2014/main" id="{425B4161-3D43-4091-B901-C306B1A65A3E}"/>
              </a:ext>
            </a:extLst>
          </p:cNvPr>
          <p:cNvSpPr/>
          <p:nvPr/>
        </p:nvSpPr>
        <p:spPr>
          <a:xfrm>
            <a:off x="8301385" y="1431238"/>
            <a:ext cx="3592151" cy="162502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9" name="Rectangle 8">
            <a:extLst>
              <a:ext uri="{FF2B5EF4-FFF2-40B4-BE49-F238E27FC236}">
                <a16:creationId xmlns:a16="http://schemas.microsoft.com/office/drawing/2014/main" id="{F0E661B5-AD96-4C3B-A62B-9FB31DF8009C}"/>
              </a:ext>
            </a:extLst>
          </p:cNvPr>
          <p:cNvSpPr/>
          <p:nvPr/>
        </p:nvSpPr>
        <p:spPr>
          <a:xfrm>
            <a:off x="208121" y="907964"/>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4546A"/>
                </a:solidFill>
              </a:rPr>
              <a:t>The Problem: </a:t>
            </a:r>
            <a:r>
              <a:rPr lang="en-US" sz="1600" dirty="0">
                <a:solidFill>
                  <a:srgbClr val="44546A"/>
                </a:solidFill>
              </a:rPr>
              <a:t>Global HR executive did not have a consolidated view of all workforce related metrics, leading to slow decision making </a:t>
            </a:r>
          </a:p>
        </p:txBody>
      </p:sp>
      <p:sp>
        <p:nvSpPr>
          <p:cNvPr id="10" name="Rectangle 9">
            <a:extLst>
              <a:ext uri="{FF2B5EF4-FFF2-40B4-BE49-F238E27FC236}">
                <a16:creationId xmlns:a16="http://schemas.microsoft.com/office/drawing/2014/main" id="{D0FCFE6C-ED02-428D-A71F-546D6C2FE6FD}"/>
              </a:ext>
            </a:extLst>
          </p:cNvPr>
          <p:cNvSpPr/>
          <p:nvPr/>
        </p:nvSpPr>
        <p:spPr>
          <a:xfrm>
            <a:off x="4255290" y="1550943"/>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11" name="Rectangle 10">
            <a:extLst>
              <a:ext uri="{FF2B5EF4-FFF2-40B4-BE49-F238E27FC236}">
                <a16:creationId xmlns:a16="http://schemas.microsoft.com/office/drawing/2014/main" id="{C89AA2F0-809E-4660-9F0F-0699A023656C}"/>
              </a:ext>
            </a:extLst>
          </p:cNvPr>
          <p:cNvSpPr/>
          <p:nvPr/>
        </p:nvSpPr>
        <p:spPr>
          <a:xfrm>
            <a:off x="4296083" y="1429642"/>
            <a:ext cx="3588326" cy="162662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0832466E-E297-4EE5-95DE-A2F7622377EA}"/>
              </a:ext>
            </a:extLst>
          </p:cNvPr>
          <p:cNvSpPr/>
          <p:nvPr/>
        </p:nvSpPr>
        <p:spPr>
          <a:xfrm>
            <a:off x="4375420" y="1439965"/>
            <a:ext cx="2131840" cy="338554"/>
          </a:xfrm>
          <a:prstGeom prst="rect">
            <a:avLst/>
          </a:prstGeom>
        </p:spPr>
        <p:txBody>
          <a:bodyPr wrap="square">
            <a:spAutoFit/>
          </a:bodyPr>
          <a:lstStyle/>
          <a:p>
            <a:r>
              <a:rPr lang="en-US" sz="1600" b="1" dirty="0">
                <a:solidFill>
                  <a:srgbClr val="44546A"/>
                </a:solidFill>
              </a:rPr>
              <a:t>LatentView Solution</a:t>
            </a:r>
          </a:p>
        </p:txBody>
      </p:sp>
      <p:sp>
        <p:nvSpPr>
          <p:cNvPr id="13" name="Rectangle 12">
            <a:extLst>
              <a:ext uri="{FF2B5EF4-FFF2-40B4-BE49-F238E27FC236}">
                <a16:creationId xmlns:a16="http://schemas.microsoft.com/office/drawing/2014/main" id="{F268054B-23D9-48F5-ACD1-76DFFFD13B2C}"/>
              </a:ext>
            </a:extLst>
          </p:cNvPr>
          <p:cNvSpPr/>
          <p:nvPr/>
        </p:nvSpPr>
        <p:spPr>
          <a:xfrm>
            <a:off x="8349782" y="1452665"/>
            <a:ext cx="2534636" cy="338554"/>
          </a:xfrm>
          <a:prstGeom prst="rect">
            <a:avLst/>
          </a:prstGeom>
        </p:spPr>
        <p:txBody>
          <a:bodyPr wrap="square">
            <a:spAutoFit/>
          </a:bodyPr>
          <a:lstStyle/>
          <a:p>
            <a:r>
              <a:rPr lang="en-US" sz="1600" b="1" dirty="0">
                <a:solidFill>
                  <a:srgbClr val="44546A"/>
                </a:solidFill>
              </a:rPr>
              <a:t>The “After” State</a:t>
            </a:r>
          </a:p>
        </p:txBody>
      </p:sp>
      <p:sp>
        <p:nvSpPr>
          <p:cNvPr id="14" name="Rectangle 13"/>
          <p:cNvSpPr/>
          <p:nvPr/>
        </p:nvSpPr>
        <p:spPr>
          <a:xfrm>
            <a:off x="297624" y="1677592"/>
            <a:ext cx="3558290" cy="1384995"/>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HR metrics were analysed in silos for each market by using manual reports.  This did not provide a holistic view of the performance and therefore making org wide HR decisions was a challenging task</a:t>
            </a:r>
            <a:endParaRPr lang="en-US" sz="1400" dirty="0">
              <a:solidFill>
                <a:prstClr val="black"/>
              </a:solidFill>
              <a:ea typeface="Verdana" panose="020B0604030504040204" pitchFamily="34" charset="0"/>
              <a:cs typeface="Verdana" panose="020B0604030504040204" pitchFamily="34" charset="0"/>
            </a:endParaRPr>
          </a:p>
        </p:txBody>
      </p:sp>
      <p:sp>
        <p:nvSpPr>
          <p:cNvPr id="15" name="Rectangle 14"/>
          <p:cNvSpPr/>
          <p:nvPr/>
        </p:nvSpPr>
        <p:spPr>
          <a:xfrm>
            <a:off x="4340925" y="1693974"/>
            <a:ext cx="3661991" cy="1643527"/>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Build an intuitive, actionable visualization platform </a:t>
            </a:r>
            <a:r>
              <a:rPr lang="en-IN" sz="1400" dirty="0">
                <a:solidFill>
                  <a:prstClr val="black"/>
                </a:solidFill>
                <a:ea typeface="Verdana" panose="020B0604030504040204" pitchFamily="34" charset="0"/>
                <a:cs typeface="Verdana" panose="020B0604030504040204" pitchFamily="34" charset="0"/>
              </a:rPr>
              <a:t>that provides insights across Head count, Recruitment, Movements, Performance and Talent metrics with a granularity from Market level to an individual store level</a:t>
            </a:r>
          </a:p>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16" name="Rectangle 15"/>
          <p:cNvSpPr/>
          <p:nvPr/>
        </p:nvSpPr>
        <p:spPr>
          <a:xfrm>
            <a:off x="8297111" y="1693974"/>
            <a:ext cx="3651619" cy="1384995"/>
          </a:xfrm>
          <a:prstGeom prst="rect">
            <a:avLst/>
          </a:prstGeom>
        </p:spPr>
        <p:txBody>
          <a:bodyPr wrap="square">
            <a:spAutoFit/>
          </a:bodyPr>
          <a:lstStyle/>
          <a:p>
            <a:pPr lvl="0">
              <a:lnSpc>
                <a:spcPct val="120000"/>
              </a:lnSpc>
            </a:pPr>
            <a:r>
              <a:rPr lang="en-IN" sz="1400" dirty="0">
                <a:solidFill>
                  <a:srgbClr val="000000"/>
                </a:solidFill>
                <a:ea typeface="Verdana" panose="020B0604030504040204" pitchFamily="34" charset="0"/>
                <a:cs typeface="Verdana" panose="020B0604030504040204" pitchFamily="34" charset="0"/>
              </a:rPr>
              <a:t>The process of Global HR decision making was expedited with decisions being taken at a much faster rate  saving almost 30% in analysis and turn-around time</a:t>
            </a:r>
          </a:p>
          <a:p>
            <a:pPr lvl="0">
              <a:lnSpc>
                <a:spcPct val="120000"/>
              </a:lnSpc>
            </a:pPr>
            <a:endParaRPr lang="en-US" sz="1400" dirty="0">
              <a:solidFill>
                <a:srgbClr val="000000"/>
              </a:solidFill>
              <a:ea typeface="Verdana" panose="020B0604030504040204" pitchFamily="34" charset="0"/>
              <a:cs typeface="Verdana" panose="020B0604030504040204" pitchFamily="34" charset="0"/>
            </a:endParaRPr>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t="10775" b="8377"/>
          <a:stretch/>
        </p:blipFill>
        <p:spPr>
          <a:xfrm>
            <a:off x="2284210" y="3260100"/>
            <a:ext cx="7592704" cy="3452885"/>
          </a:xfrm>
          <a:prstGeom prst="rect">
            <a:avLst/>
          </a:prstGeom>
        </p:spPr>
      </p:pic>
      <p:sp>
        <p:nvSpPr>
          <p:cNvPr id="18" name="TextBox 17"/>
          <p:cNvSpPr txBox="1"/>
          <p:nvPr/>
        </p:nvSpPr>
        <p:spPr>
          <a:xfrm>
            <a:off x="-17861" y="5312441"/>
            <a:ext cx="2302071" cy="553966"/>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ea typeface="MS PGothic" pitchFamily="34" charset="-128"/>
                <a:cs typeface="Arial" pitchFamily="34" charset="0"/>
              </a:rPr>
              <a:t>Data download functionality</a:t>
            </a:r>
          </a:p>
        </p:txBody>
      </p:sp>
      <p:sp>
        <p:nvSpPr>
          <p:cNvPr id="19" name="TextBox 18"/>
          <p:cNvSpPr txBox="1"/>
          <p:nvPr/>
        </p:nvSpPr>
        <p:spPr>
          <a:xfrm>
            <a:off x="9812878" y="5096998"/>
            <a:ext cx="2196944" cy="769409"/>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ea typeface="MS PGothic" pitchFamily="34" charset="-128"/>
                <a:cs typeface="Arial" pitchFamily="34" charset="0"/>
              </a:rPr>
              <a:t>Multiple Device compatibility </a:t>
            </a:r>
          </a:p>
          <a:p>
            <a:pPr algn="ctr" defTabSz="1218802">
              <a:spcBef>
                <a:spcPct val="0"/>
              </a:spcBef>
            </a:pPr>
            <a:r>
              <a:rPr lang="en-US" sz="1400" b="1" dirty="0">
                <a:solidFill>
                  <a:srgbClr val="272F37"/>
                </a:solidFill>
                <a:ea typeface="MS PGothic" pitchFamily="34" charset="-128"/>
                <a:cs typeface="Arial" pitchFamily="34" charset="0"/>
              </a:rPr>
              <a:t>(Mobile, Desktop, Tablet) </a:t>
            </a:r>
          </a:p>
        </p:txBody>
      </p:sp>
      <p:sp>
        <p:nvSpPr>
          <p:cNvPr id="20" name="TextBox 19"/>
          <p:cNvSpPr txBox="1"/>
          <p:nvPr/>
        </p:nvSpPr>
        <p:spPr>
          <a:xfrm>
            <a:off x="9812878" y="4181543"/>
            <a:ext cx="1914752" cy="553966"/>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ea typeface="MS PGothic" pitchFamily="34" charset="-128"/>
                <a:cs typeface="Arial" pitchFamily="34" charset="0"/>
              </a:rPr>
              <a:t>User ID based access control </a:t>
            </a:r>
          </a:p>
        </p:txBody>
      </p:sp>
      <p:sp>
        <p:nvSpPr>
          <p:cNvPr id="21" name="TextBox 20"/>
          <p:cNvSpPr txBox="1"/>
          <p:nvPr/>
        </p:nvSpPr>
        <p:spPr>
          <a:xfrm>
            <a:off x="267588" y="4181543"/>
            <a:ext cx="1937981" cy="553966"/>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ea typeface="MS PGothic" pitchFamily="34" charset="-128"/>
                <a:cs typeface="Arial" pitchFamily="34" charset="0"/>
              </a:rPr>
              <a:t>Web wrapper around Tableau dashboard </a:t>
            </a:r>
          </a:p>
        </p:txBody>
      </p:sp>
    </p:spTree>
    <p:extLst>
      <p:ext uri="{BB962C8B-B14F-4D97-AF65-F5344CB8AC3E}">
        <p14:creationId xmlns:p14="http://schemas.microsoft.com/office/powerpoint/2010/main" val="4068527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 y="980249"/>
            <a:ext cx="12192000" cy="2232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87623337-A5DF-4FB0-8D52-B00B7E125C67}"/>
              </a:ext>
            </a:extLst>
          </p:cNvPr>
          <p:cNvSpPr>
            <a:spLocks noGrp="1"/>
          </p:cNvSpPr>
          <p:nvPr>
            <p:ph type="sldNum" sz="quarter" idx="4294967295"/>
          </p:nvPr>
        </p:nvSpPr>
        <p:spPr>
          <a:xfrm>
            <a:off x="9448800" y="6356242"/>
            <a:ext cx="2743200" cy="365125"/>
          </a:xfrm>
          <a:prstGeom prst="rect">
            <a:avLst/>
          </a:prstGeom>
        </p:spPr>
        <p:txBody>
          <a:bodyPr/>
          <a:lstStyle/>
          <a:p>
            <a:fld id="{A0C1D9D2-9780-41B5-B48D-9BB1413BC614}" type="slidenum">
              <a:rPr lang="en-US" smtClean="0">
                <a:solidFill>
                  <a:srgbClr val="000000">
                    <a:tint val="75000"/>
                  </a:srgbClr>
                </a:solidFill>
              </a:rPr>
              <a:pPr/>
              <a:t>24</a:t>
            </a:fld>
            <a:endParaRPr lang="en-US">
              <a:solidFill>
                <a:srgbClr val="000000">
                  <a:tint val="75000"/>
                </a:srgbClr>
              </a:solidFill>
            </a:endParaRPr>
          </a:p>
        </p:txBody>
      </p:sp>
      <p:sp>
        <p:nvSpPr>
          <p:cNvPr id="3"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fontScale="90000"/>
          </a:bodyPr>
          <a:lstStyle/>
          <a:p>
            <a:r>
              <a:rPr lang="en-IN" dirty="0"/>
              <a:t>Cloud based data lake to enhance Analytics Operations</a:t>
            </a:r>
            <a:endParaRPr lang="en-US" dirty="0"/>
          </a:p>
        </p:txBody>
      </p:sp>
      <p:sp>
        <p:nvSpPr>
          <p:cNvPr id="65" name="Rectangle 64">
            <a:extLst>
              <a:ext uri="{FF2B5EF4-FFF2-40B4-BE49-F238E27FC236}">
                <a16:creationId xmlns:a16="http://schemas.microsoft.com/office/drawing/2014/main" id="{C52F3A78-226D-4E3F-95C0-DEA24D1B7B61}"/>
              </a:ext>
            </a:extLst>
          </p:cNvPr>
          <p:cNvSpPr/>
          <p:nvPr/>
        </p:nvSpPr>
        <p:spPr>
          <a:xfrm>
            <a:off x="269954" y="1600660"/>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66" name="Rectangle 65">
            <a:extLst>
              <a:ext uri="{FF2B5EF4-FFF2-40B4-BE49-F238E27FC236}">
                <a16:creationId xmlns:a16="http://schemas.microsoft.com/office/drawing/2014/main" id="{698DC019-D41D-4C27-AA1C-E4ED9A1E0847}"/>
              </a:ext>
            </a:extLst>
          </p:cNvPr>
          <p:cNvSpPr/>
          <p:nvPr/>
        </p:nvSpPr>
        <p:spPr>
          <a:xfrm>
            <a:off x="269954" y="1476796"/>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a:solidFill>
                <a:srgbClr val="FFFFFF"/>
              </a:solidFill>
            </a:endParaRPr>
          </a:p>
        </p:txBody>
      </p:sp>
      <p:sp>
        <p:nvSpPr>
          <p:cNvPr id="67" name="Rectangle 66">
            <a:extLst>
              <a:ext uri="{FF2B5EF4-FFF2-40B4-BE49-F238E27FC236}">
                <a16:creationId xmlns:a16="http://schemas.microsoft.com/office/drawing/2014/main" id="{1C014A61-BE03-4809-87EE-811F5B1745ED}"/>
              </a:ext>
            </a:extLst>
          </p:cNvPr>
          <p:cNvSpPr/>
          <p:nvPr/>
        </p:nvSpPr>
        <p:spPr>
          <a:xfrm>
            <a:off x="266129" y="1764333"/>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Business users faced significant delays in accessing and analyzing data and had difficulty in handling large volumes of data for analytics</a:t>
            </a:r>
          </a:p>
        </p:txBody>
      </p:sp>
      <p:sp>
        <p:nvSpPr>
          <p:cNvPr id="68" name="Rectangle 67">
            <a:extLst>
              <a:ext uri="{FF2B5EF4-FFF2-40B4-BE49-F238E27FC236}">
                <a16:creationId xmlns:a16="http://schemas.microsoft.com/office/drawing/2014/main" id="{205FD8EF-3EAB-4C91-B720-AF047F13D32F}"/>
              </a:ext>
            </a:extLst>
          </p:cNvPr>
          <p:cNvSpPr/>
          <p:nvPr/>
        </p:nvSpPr>
        <p:spPr>
          <a:xfrm>
            <a:off x="266129" y="1467563"/>
            <a:ext cx="2534636" cy="338554"/>
          </a:xfrm>
          <a:prstGeom prst="rect">
            <a:avLst/>
          </a:prstGeom>
        </p:spPr>
        <p:txBody>
          <a:bodyPr wrap="square">
            <a:spAutoFit/>
          </a:bodyPr>
          <a:lstStyle/>
          <a:p>
            <a:pPr>
              <a:defRPr/>
            </a:pPr>
            <a:r>
              <a:rPr lang="en-US" sz="1600" b="1" kern="0" dirty="0">
                <a:solidFill>
                  <a:srgbClr val="44546A"/>
                </a:solidFill>
              </a:rPr>
              <a:t>The “Before” State</a:t>
            </a:r>
          </a:p>
        </p:txBody>
      </p:sp>
      <p:sp>
        <p:nvSpPr>
          <p:cNvPr id="69" name="Rectangle 68">
            <a:extLst>
              <a:ext uri="{FF2B5EF4-FFF2-40B4-BE49-F238E27FC236}">
                <a16:creationId xmlns:a16="http://schemas.microsoft.com/office/drawing/2014/main" id="{1F1D4C60-96E4-4744-A75C-B03F54D80918}"/>
              </a:ext>
            </a:extLst>
          </p:cNvPr>
          <p:cNvSpPr/>
          <p:nvPr/>
        </p:nvSpPr>
        <p:spPr>
          <a:xfrm>
            <a:off x="8303884" y="1476796"/>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300" kern="0" dirty="0">
              <a:solidFill>
                <a:srgbClr val="000000"/>
              </a:solidFill>
            </a:endParaRPr>
          </a:p>
        </p:txBody>
      </p:sp>
      <p:sp>
        <p:nvSpPr>
          <p:cNvPr id="70" name="Rectangle 69">
            <a:extLst>
              <a:ext uri="{FF2B5EF4-FFF2-40B4-BE49-F238E27FC236}">
                <a16:creationId xmlns:a16="http://schemas.microsoft.com/office/drawing/2014/main" id="{F23A3767-2C0D-424C-8F48-0DCCF2541B1D}"/>
              </a:ext>
            </a:extLst>
          </p:cNvPr>
          <p:cNvSpPr/>
          <p:nvPr/>
        </p:nvSpPr>
        <p:spPr>
          <a:xfrm>
            <a:off x="8289816" y="1764333"/>
            <a:ext cx="3651619" cy="59215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Reduced cost of ownership and increased throughput of cloud hosted analytics solutions</a:t>
            </a:r>
          </a:p>
        </p:txBody>
      </p:sp>
      <p:sp>
        <p:nvSpPr>
          <p:cNvPr id="71" name="Rectangle 70">
            <a:extLst>
              <a:ext uri="{FF2B5EF4-FFF2-40B4-BE49-F238E27FC236}">
                <a16:creationId xmlns:a16="http://schemas.microsoft.com/office/drawing/2014/main" id="{1A5C8318-2E0D-4A66-9859-16D166DC86BF}"/>
              </a:ext>
            </a:extLst>
          </p:cNvPr>
          <p:cNvSpPr/>
          <p:nvPr/>
        </p:nvSpPr>
        <p:spPr>
          <a:xfrm>
            <a:off x="194052" y="925271"/>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b="1" kern="0" dirty="0">
                <a:solidFill>
                  <a:srgbClr val="44546A"/>
                </a:solidFill>
              </a:rPr>
              <a:t>The Problem: </a:t>
            </a:r>
            <a:r>
              <a:rPr lang="en-IN" sz="1600" kern="0" dirty="0">
                <a:solidFill>
                  <a:srgbClr val="44546A"/>
                </a:solidFill>
              </a:rPr>
              <a:t>Ageing legacy Business Analytics Infrastructure with high cost of ownership slowing down realizable analytics value</a:t>
            </a:r>
            <a:endParaRPr lang="en-US" sz="1600" kern="0" dirty="0">
              <a:solidFill>
                <a:srgbClr val="44546A"/>
              </a:solidFill>
            </a:endParaRPr>
          </a:p>
        </p:txBody>
      </p:sp>
      <p:sp>
        <p:nvSpPr>
          <p:cNvPr id="72" name="Rectangle 71">
            <a:extLst>
              <a:ext uri="{FF2B5EF4-FFF2-40B4-BE49-F238E27FC236}">
                <a16:creationId xmlns:a16="http://schemas.microsoft.com/office/drawing/2014/main" id="{1646D011-033A-495A-A79F-E94B2D2E3536}"/>
              </a:ext>
            </a:extLst>
          </p:cNvPr>
          <p:cNvSpPr/>
          <p:nvPr/>
        </p:nvSpPr>
        <p:spPr>
          <a:xfrm>
            <a:off x="4257789" y="1623897"/>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73" name="Rectangle 72">
            <a:extLst>
              <a:ext uri="{FF2B5EF4-FFF2-40B4-BE49-F238E27FC236}">
                <a16:creationId xmlns:a16="http://schemas.microsoft.com/office/drawing/2014/main" id="{7CC93916-CA41-43C9-8165-F520C3E57400}"/>
              </a:ext>
            </a:extLst>
          </p:cNvPr>
          <p:cNvSpPr/>
          <p:nvPr/>
        </p:nvSpPr>
        <p:spPr>
          <a:xfrm>
            <a:off x="4286919" y="1476796"/>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a:solidFill>
                <a:srgbClr val="FFFFFF"/>
              </a:solidFill>
            </a:endParaRPr>
          </a:p>
        </p:txBody>
      </p:sp>
      <p:sp>
        <p:nvSpPr>
          <p:cNvPr id="74" name="Rectangle 73">
            <a:extLst>
              <a:ext uri="{FF2B5EF4-FFF2-40B4-BE49-F238E27FC236}">
                <a16:creationId xmlns:a16="http://schemas.microsoft.com/office/drawing/2014/main" id="{A584E235-F0B1-4DB1-9915-E7D384F57ABD}"/>
              </a:ext>
            </a:extLst>
          </p:cNvPr>
          <p:cNvSpPr/>
          <p:nvPr/>
        </p:nvSpPr>
        <p:spPr>
          <a:xfrm>
            <a:off x="4379601" y="1764333"/>
            <a:ext cx="3486708"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Migrated 60TB of data from legacy systems into a cloud based data lake with extended periodic data refresh which supports reporting and advanced analytics solutions</a:t>
            </a:r>
          </a:p>
        </p:txBody>
      </p:sp>
      <p:sp>
        <p:nvSpPr>
          <p:cNvPr id="75" name="Rectangle 74">
            <a:extLst>
              <a:ext uri="{FF2B5EF4-FFF2-40B4-BE49-F238E27FC236}">
                <a16:creationId xmlns:a16="http://schemas.microsoft.com/office/drawing/2014/main" id="{711DC432-383C-447D-9895-3DACFE00031E}"/>
              </a:ext>
            </a:extLst>
          </p:cNvPr>
          <p:cNvSpPr/>
          <p:nvPr/>
        </p:nvSpPr>
        <p:spPr>
          <a:xfrm>
            <a:off x="4379601" y="1467563"/>
            <a:ext cx="2131840" cy="338554"/>
          </a:xfrm>
          <a:prstGeom prst="rect">
            <a:avLst/>
          </a:prstGeom>
        </p:spPr>
        <p:txBody>
          <a:bodyPr wrap="square">
            <a:spAutoFit/>
          </a:bodyPr>
          <a:lstStyle/>
          <a:p>
            <a:pPr>
              <a:defRPr/>
            </a:pPr>
            <a:r>
              <a:rPr lang="en-US" sz="1600" b="1" kern="0" dirty="0" err="1">
                <a:solidFill>
                  <a:srgbClr val="44546A"/>
                </a:solidFill>
              </a:rPr>
              <a:t>LatentView</a:t>
            </a:r>
            <a:r>
              <a:rPr lang="en-US" sz="1600" b="1" kern="0" dirty="0">
                <a:solidFill>
                  <a:srgbClr val="44546A"/>
                </a:solidFill>
              </a:rPr>
              <a:t> Solution</a:t>
            </a:r>
          </a:p>
        </p:txBody>
      </p:sp>
      <p:sp>
        <p:nvSpPr>
          <p:cNvPr id="76" name="Rectangle 75">
            <a:extLst>
              <a:ext uri="{FF2B5EF4-FFF2-40B4-BE49-F238E27FC236}">
                <a16:creationId xmlns:a16="http://schemas.microsoft.com/office/drawing/2014/main" id="{76A5B7BB-01BC-4A46-921C-E307262A896F}"/>
              </a:ext>
            </a:extLst>
          </p:cNvPr>
          <p:cNvSpPr/>
          <p:nvPr/>
        </p:nvSpPr>
        <p:spPr>
          <a:xfrm>
            <a:off x="8289816" y="1467563"/>
            <a:ext cx="2534636" cy="338554"/>
          </a:xfrm>
          <a:prstGeom prst="rect">
            <a:avLst/>
          </a:prstGeom>
        </p:spPr>
        <p:txBody>
          <a:bodyPr wrap="square">
            <a:spAutoFit/>
          </a:bodyPr>
          <a:lstStyle/>
          <a:p>
            <a:pPr>
              <a:defRPr/>
            </a:pPr>
            <a:r>
              <a:rPr lang="en-US" sz="1600" b="1" kern="0" dirty="0">
                <a:solidFill>
                  <a:srgbClr val="44546A"/>
                </a:solidFill>
              </a:rPr>
              <a:t>The “After” State</a:t>
            </a:r>
          </a:p>
        </p:txBody>
      </p:sp>
      <p:sp>
        <p:nvSpPr>
          <p:cNvPr id="77" name="Rectangle 76">
            <a:extLst>
              <a:ext uri="{FF2B5EF4-FFF2-40B4-BE49-F238E27FC236}">
                <a16:creationId xmlns:a16="http://schemas.microsoft.com/office/drawing/2014/main" id="{C20B43B6-86C4-4354-91BA-31704E6E496D}"/>
              </a:ext>
            </a:extLst>
          </p:cNvPr>
          <p:cNvSpPr/>
          <p:nvPr/>
        </p:nvSpPr>
        <p:spPr>
          <a:xfrm>
            <a:off x="115076" y="421108"/>
            <a:ext cx="4601736"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b="1" kern="0" dirty="0">
                <a:solidFill>
                  <a:srgbClr val="44546A"/>
                </a:solidFill>
              </a:rPr>
              <a:t>Largest Food Distributor in the US</a:t>
            </a:r>
          </a:p>
        </p:txBody>
      </p:sp>
      <p:pic>
        <p:nvPicPr>
          <p:cNvPr id="43" name="Picture 2"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F912EC75-82A2-4785-B055-508D096DD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76" y="3376498"/>
            <a:ext cx="7977079" cy="3358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https://d30y9cdsu7xlg0.cloudfront.net/png/7137-200.png">
            <a:extLst>
              <a:ext uri="{FF2B5EF4-FFF2-40B4-BE49-F238E27FC236}">
                <a16:creationId xmlns:a16="http://schemas.microsoft.com/office/drawing/2014/main" id="{9E0FE117-DC18-4E7B-81EE-6902515419C5}"/>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60151" y="3157873"/>
            <a:ext cx="682254" cy="696344"/>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FDF59002-286D-4392-BE47-441C3A868AEF}"/>
              </a:ext>
            </a:extLst>
          </p:cNvPr>
          <p:cNvCxnSpPr>
            <a:cxnSpLocks/>
          </p:cNvCxnSpPr>
          <p:nvPr/>
        </p:nvCxnSpPr>
        <p:spPr>
          <a:xfrm flipH="1">
            <a:off x="8566484" y="3411509"/>
            <a:ext cx="4293" cy="3077247"/>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7CDBFEA-1203-497E-A63E-D5145962BA27}"/>
              </a:ext>
            </a:extLst>
          </p:cNvPr>
          <p:cNvCxnSpPr>
            <a:cxnSpLocks/>
          </p:cNvCxnSpPr>
          <p:nvPr/>
        </p:nvCxnSpPr>
        <p:spPr>
          <a:xfrm>
            <a:off x="8570777" y="3408919"/>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6BCA685-310E-4942-9692-B208082C2386}"/>
              </a:ext>
            </a:extLst>
          </p:cNvPr>
          <p:cNvCxnSpPr>
            <a:cxnSpLocks/>
          </p:cNvCxnSpPr>
          <p:nvPr/>
        </p:nvCxnSpPr>
        <p:spPr>
          <a:xfrm>
            <a:off x="8570777" y="4419633"/>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D7507C4-52A8-4D51-A195-4EE686899AE5}"/>
              </a:ext>
            </a:extLst>
          </p:cNvPr>
          <p:cNvCxnSpPr>
            <a:cxnSpLocks/>
          </p:cNvCxnSpPr>
          <p:nvPr/>
        </p:nvCxnSpPr>
        <p:spPr>
          <a:xfrm>
            <a:off x="8570777" y="5456444"/>
            <a:ext cx="482032"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CDD961D-F9F3-4C3E-8643-CE1661479CA5}"/>
              </a:ext>
            </a:extLst>
          </p:cNvPr>
          <p:cNvCxnSpPr>
            <a:cxnSpLocks/>
          </p:cNvCxnSpPr>
          <p:nvPr/>
        </p:nvCxnSpPr>
        <p:spPr>
          <a:xfrm>
            <a:off x="8578863" y="6436715"/>
            <a:ext cx="457774"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6D69E02F-85A5-4ECF-BD89-7135B636589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05" r="29948"/>
          <a:stretch/>
        </p:blipFill>
        <p:spPr>
          <a:xfrm>
            <a:off x="9218135" y="4062848"/>
            <a:ext cx="624270" cy="541290"/>
          </a:xfrm>
          <a:prstGeom prst="rect">
            <a:avLst/>
          </a:prstGeom>
        </p:spPr>
      </p:pic>
      <p:pic>
        <p:nvPicPr>
          <p:cNvPr id="51" name="Picture 50">
            <a:extLst>
              <a:ext uri="{FF2B5EF4-FFF2-40B4-BE49-F238E27FC236}">
                <a16:creationId xmlns:a16="http://schemas.microsoft.com/office/drawing/2014/main" id="{F41A683C-F0BB-4002-878C-4B9B7A900C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9680" y="5941710"/>
            <a:ext cx="731520" cy="651606"/>
          </a:xfrm>
          <a:prstGeom prst="rect">
            <a:avLst/>
          </a:prstGeom>
        </p:spPr>
      </p:pic>
      <p:pic>
        <p:nvPicPr>
          <p:cNvPr id="52" name="Picture 2" descr="Image result for substitute icon">
            <a:extLst>
              <a:ext uri="{FF2B5EF4-FFF2-40B4-BE49-F238E27FC236}">
                <a16:creationId xmlns:a16="http://schemas.microsoft.com/office/drawing/2014/main" id="{9F19FD0A-FDA8-472A-B97E-69087B0D7AA1}"/>
              </a:ext>
            </a:extLst>
          </p:cNvPr>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4797" y="5094663"/>
            <a:ext cx="756135" cy="756135"/>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3E6007B5-ABF5-4D01-B372-292449BD1AF4}"/>
              </a:ext>
            </a:extLst>
          </p:cNvPr>
          <p:cNvSpPr/>
          <p:nvPr/>
        </p:nvSpPr>
        <p:spPr>
          <a:xfrm>
            <a:off x="9965919" y="3279447"/>
            <a:ext cx="1973017" cy="523220"/>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Recommendation Engine</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AB052F77-7DD8-4F36-8EBA-4610F0722E21}"/>
              </a:ext>
            </a:extLst>
          </p:cNvPr>
          <p:cNvSpPr/>
          <p:nvPr/>
        </p:nvSpPr>
        <p:spPr>
          <a:xfrm>
            <a:off x="9965919" y="4193212"/>
            <a:ext cx="1973017" cy="523220"/>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Order Anomaly Detection</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4AB49CEE-6FAB-4BBC-B336-D7BFF6413982}"/>
              </a:ext>
            </a:extLst>
          </p:cNvPr>
          <p:cNvSpPr/>
          <p:nvPr/>
        </p:nvSpPr>
        <p:spPr>
          <a:xfrm>
            <a:off x="9965919" y="5230023"/>
            <a:ext cx="1973017" cy="307777"/>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Product Substitution</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D41F6AB5-7E6F-433F-A52D-8D1EB668B227}"/>
              </a:ext>
            </a:extLst>
          </p:cNvPr>
          <p:cNvSpPr/>
          <p:nvPr/>
        </p:nvSpPr>
        <p:spPr>
          <a:xfrm>
            <a:off x="9965918" y="5908257"/>
            <a:ext cx="1973017" cy="738664"/>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Revenue Management Use Cases</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Connector: Elbow 6">
            <a:extLst>
              <a:ext uri="{FF2B5EF4-FFF2-40B4-BE49-F238E27FC236}">
                <a16:creationId xmlns:a16="http://schemas.microsoft.com/office/drawing/2014/main" id="{956049AD-2B8B-482A-8D9B-2A7446DA62C2}"/>
              </a:ext>
            </a:extLst>
          </p:cNvPr>
          <p:cNvCxnSpPr>
            <a:cxnSpLocks/>
          </p:cNvCxnSpPr>
          <p:nvPr/>
        </p:nvCxnSpPr>
        <p:spPr>
          <a:xfrm rot="5400000" flipH="1" flipV="1">
            <a:off x="7553450" y="4924383"/>
            <a:ext cx="1021440" cy="1013215"/>
          </a:xfrm>
          <a:prstGeom prst="bentConnector3">
            <a:avLst>
              <a:gd name="adj1" fmla="val 4685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33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1365-8FE6-4896-895E-C2002941F249}"/>
              </a:ext>
            </a:extLst>
          </p:cNvPr>
          <p:cNvSpPr>
            <a:spLocks noGrp="1"/>
          </p:cNvSpPr>
          <p:nvPr>
            <p:ph type="title"/>
          </p:nvPr>
        </p:nvSpPr>
        <p:spPr>
          <a:xfrm>
            <a:off x="599655" y="58925"/>
            <a:ext cx="10538245" cy="408349"/>
          </a:xfrm>
        </p:spPr>
        <p:txBody>
          <a:bodyPr>
            <a:normAutofit fontScale="90000"/>
          </a:bodyPr>
          <a:lstStyle/>
          <a:p>
            <a:r>
              <a:rPr lang="en-US" dirty="0"/>
              <a:t>Data Harmonization for Efficient Digital </a:t>
            </a:r>
            <a:r>
              <a:rPr lang="en-US"/>
              <a:t>Supply Chain </a:t>
            </a:r>
            <a:endParaRPr lang="en-US" dirty="0"/>
          </a:p>
        </p:txBody>
      </p:sp>
      <p:sp>
        <p:nvSpPr>
          <p:cNvPr id="50" name="Rectangle 49"/>
          <p:cNvSpPr/>
          <p:nvPr/>
        </p:nvSpPr>
        <p:spPr>
          <a:xfrm>
            <a:off x="0" y="1120444"/>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76" name="Rectangle 75"/>
          <p:cNvSpPr/>
          <p:nvPr/>
        </p:nvSpPr>
        <p:spPr>
          <a:xfrm>
            <a:off x="175286" y="980808"/>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defRPr/>
            </a:pPr>
            <a:r>
              <a:rPr lang="en-US" b="1" dirty="0">
                <a:solidFill>
                  <a:srgbClr val="44546A"/>
                </a:solidFill>
              </a:rPr>
              <a:t>The Problem: </a:t>
            </a:r>
            <a:endParaRPr lang="en-US" sz="1600" dirty="0">
              <a:solidFill>
                <a:srgbClr val="44546A"/>
              </a:solidFill>
            </a:endParaRPr>
          </a:p>
        </p:txBody>
      </p:sp>
      <p:grpSp>
        <p:nvGrpSpPr>
          <p:cNvPr id="77" name="Group 76"/>
          <p:cNvGrpSpPr/>
          <p:nvPr/>
        </p:nvGrpSpPr>
        <p:grpSpPr>
          <a:xfrm>
            <a:off x="292400" y="1775625"/>
            <a:ext cx="11711293" cy="1520546"/>
            <a:chOff x="237437" y="1842298"/>
            <a:chExt cx="11711293" cy="1520546"/>
          </a:xfrm>
        </p:grpSpPr>
        <p:sp>
          <p:nvSpPr>
            <p:cNvPr id="78" name="Rectangle 77"/>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endParaRPr>
            </a:p>
          </p:txBody>
        </p:sp>
        <p:sp>
          <p:nvSpPr>
            <p:cNvPr id="79" name="Rectangle 78"/>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80" name="Rectangle 79"/>
            <p:cNvSpPr/>
            <p:nvPr/>
          </p:nvSpPr>
          <p:spPr>
            <a:xfrm>
              <a:off x="270586" y="2208918"/>
              <a:ext cx="3499537" cy="333617"/>
            </a:xfrm>
            <a:prstGeom prst="rect">
              <a:avLst/>
            </a:prstGeom>
          </p:spPr>
          <p:txBody>
            <a:bodyPr wrap="square">
              <a:spAutoFit/>
            </a:bodyPr>
            <a:lstStyle/>
            <a:p>
              <a:pPr>
                <a:lnSpc>
                  <a:spcPct val="120000"/>
                </a:lnSpc>
                <a:defRPr/>
              </a:pPr>
              <a:endParaRPr lang="en-US" sz="1400" dirty="0">
                <a:solidFill>
                  <a:prstClr val="black"/>
                </a:solidFill>
                <a:ea typeface="Verdana" panose="020B0604030504040204" pitchFamily="34" charset="0"/>
                <a:cs typeface="Verdana" panose="020B0604030504040204" pitchFamily="34" charset="0"/>
              </a:endParaRPr>
            </a:p>
          </p:txBody>
        </p:sp>
        <p:sp>
          <p:nvSpPr>
            <p:cNvPr id="81" name="Rectangle 80"/>
            <p:cNvSpPr/>
            <p:nvPr/>
          </p:nvSpPr>
          <p:spPr>
            <a:xfrm>
              <a:off x="237437" y="1842298"/>
              <a:ext cx="2534636" cy="338554"/>
            </a:xfrm>
            <a:prstGeom prst="rect">
              <a:avLst/>
            </a:prstGeom>
          </p:spPr>
          <p:txBody>
            <a:bodyPr wrap="square">
              <a:spAutoFit/>
            </a:bodyPr>
            <a:lstStyle/>
            <a:p>
              <a:pPr>
                <a:defRPr/>
              </a:pPr>
              <a:r>
                <a:rPr lang="en-US" sz="1600" b="1" dirty="0">
                  <a:solidFill>
                    <a:srgbClr val="44546A"/>
                  </a:solidFill>
                </a:rPr>
                <a:t>The “Before” State</a:t>
              </a:r>
            </a:p>
          </p:txBody>
        </p:sp>
        <p:sp>
          <p:nvSpPr>
            <p:cNvPr id="82" name="Rectangle 81"/>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defRPr/>
              </a:pPr>
              <a:endParaRPr lang="en-US" sz="1300" dirty="0">
                <a:solidFill>
                  <a:srgbClr val="000000"/>
                </a:solidFill>
              </a:endParaRPr>
            </a:p>
          </p:txBody>
        </p:sp>
        <p:sp>
          <p:nvSpPr>
            <p:cNvPr id="83" name="Rectangle 82"/>
            <p:cNvSpPr/>
            <p:nvPr/>
          </p:nvSpPr>
          <p:spPr>
            <a:xfrm>
              <a:off x="8297111" y="2208918"/>
              <a:ext cx="3651619" cy="333617"/>
            </a:xfrm>
            <a:prstGeom prst="rect">
              <a:avLst/>
            </a:prstGeom>
          </p:spPr>
          <p:txBody>
            <a:bodyPr wrap="square">
              <a:spAutoFit/>
            </a:bodyPr>
            <a:lstStyle/>
            <a:p>
              <a:pPr>
                <a:lnSpc>
                  <a:spcPct val="120000"/>
                </a:lnSpc>
                <a:defRPr/>
              </a:pPr>
              <a:endParaRPr lang="en-US" sz="1400" dirty="0">
                <a:solidFill>
                  <a:prstClr val="black"/>
                </a:solidFill>
                <a:ea typeface="Verdana" panose="020B0604030504040204" pitchFamily="34" charset="0"/>
                <a:cs typeface="Verdana" panose="020B0604030504040204" pitchFamily="34" charset="0"/>
              </a:endParaRPr>
            </a:p>
          </p:txBody>
        </p:sp>
        <p:sp>
          <p:nvSpPr>
            <p:cNvPr id="84" name="Rectangle 83"/>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endParaRPr>
            </a:p>
          </p:txBody>
        </p:sp>
        <p:sp>
          <p:nvSpPr>
            <p:cNvPr id="85" name="Rectangle 84"/>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86" name="Rectangle 85"/>
            <p:cNvSpPr/>
            <p:nvPr/>
          </p:nvSpPr>
          <p:spPr>
            <a:xfrm>
              <a:off x="4292762" y="2208918"/>
              <a:ext cx="3569219" cy="333617"/>
            </a:xfrm>
            <a:prstGeom prst="rect">
              <a:avLst/>
            </a:prstGeom>
          </p:spPr>
          <p:txBody>
            <a:bodyPr wrap="square">
              <a:spAutoFit/>
            </a:bodyPr>
            <a:lstStyle/>
            <a:p>
              <a:pPr>
                <a:lnSpc>
                  <a:spcPct val="120000"/>
                </a:lnSpc>
                <a:defRPr/>
              </a:pPr>
              <a:endParaRPr lang="en-US" sz="1400" dirty="0">
                <a:solidFill>
                  <a:prstClr val="black"/>
                </a:solidFill>
                <a:ea typeface="Verdana" panose="020B0604030504040204" pitchFamily="34" charset="0"/>
                <a:cs typeface="Verdana" panose="020B0604030504040204" pitchFamily="34" charset="0"/>
              </a:endParaRPr>
            </a:p>
          </p:txBody>
        </p:sp>
        <p:sp>
          <p:nvSpPr>
            <p:cNvPr id="87" name="Rectangle 86"/>
            <p:cNvSpPr/>
            <p:nvPr/>
          </p:nvSpPr>
          <p:spPr>
            <a:xfrm>
              <a:off x="4292762" y="1842298"/>
              <a:ext cx="2131840" cy="338554"/>
            </a:xfrm>
            <a:prstGeom prst="rect">
              <a:avLst/>
            </a:prstGeom>
          </p:spPr>
          <p:txBody>
            <a:bodyPr wrap="square">
              <a:spAutoFit/>
            </a:bodyPr>
            <a:lstStyle/>
            <a:p>
              <a:pPr>
                <a:defRPr/>
              </a:pPr>
              <a:r>
                <a:rPr lang="en-US" sz="1600" b="1" dirty="0">
                  <a:solidFill>
                    <a:srgbClr val="44546A"/>
                  </a:solidFill>
                </a:rPr>
                <a:t>LatentView Solution</a:t>
              </a:r>
            </a:p>
          </p:txBody>
        </p:sp>
        <p:sp>
          <p:nvSpPr>
            <p:cNvPr id="88" name="Rectangle 87"/>
            <p:cNvSpPr/>
            <p:nvPr/>
          </p:nvSpPr>
          <p:spPr>
            <a:xfrm>
              <a:off x="8297111" y="1842298"/>
              <a:ext cx="2534636" cy="338554"/>
            </a:xfrm>
            <a:prstGeom prst="rect">
              <a:avLst/>
            </a:prstGeom>
          </p:spPr>
          <p:txBody>
            <a:bodyPr wrap="square">
              <a:spAutoFit/>
            </a:bodyPr>
            <a:lstStyle/>
            <a:p>
              <a:pPr>
                <a:defRPr/>
              </a:pPr>
              <a:r>
                <a:rPr lang="en-US" sz="1600" b="1" dirty="0">
                  <a:solidFill>
                    <a:srgbClr val="44546A"/>
                  </a:solidFill>
                </a:rPr>
                <a:t>The “After” State</a:t>
              </a:r>
            </a:p>
          </p:txBody>
        </p:sp>
      </p:grpSp>
      <p:sp>
        <p:nvSpPr>
          <p:cNvPr id="89" name="Rectangle 88"/>
          <p:cNvSpPr/>
          <p:nvPr/>
        </p:nvSpPr>
        <p:spPr>
          <a:xfrm>
            <a:off x="120388" y="601200"/>
            <a:ext cx="5926450" cy="41867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b="1" dirty="0">
                <a:solidFill>
                  <a:srgbClr val="44546A"/>
                </a:solidFill>
              </a:rPr>
              <a:t>World’s Largest Entertainment production company</a:t>
            </a:r>
          </a:p>
        </p:txBody>
      </p:sp>
      <p:sp>
        <p:nvSpPr>
          <p:cNvPr id="90" name="TextBox 89"/>
          <p:cNvSpPr txBox="1"/>
          <p:nvPr/>
        </p:nvSpPr>
        <p:spPr>
          <a:xfrm>
            <a:off x="4339283" y="2057529"/>
            <a:ext cx="3606565" cy="1212640"/>
          </a:xfrm>
          <a:prstGeom prst="rect">
            <a:avLst/>
          </a:prstGeom>
          <a:noFill/>
        </p:spPr>
        <p:txBody>
          <a:bodyPr wrap="square" rtlCol="0">
            <a:spAutoFit/>
          </a:bodyPr>
          <a:lstStyle/>
          <a:p>
            <a:pPr>
              <a:lnSpc>
                <a:spcPct val="130000"/>
              </a:lnSpc>
              <a:defRPr/>
            </a:pPr>
            <a:r>
              <a:rPr lang="en-IN" sz="1400" dirty="0">
                <a:solidFill>
                  <a:srgbClr val="44546A"/>
                </a:solidFill>
              </a:rPr>
              <a:t>Built an data ecosystem from multiple disjointed unstructured and structured data sources by leveraging AWS cloud platform for big data, thus providing a monitoring platform</a:t>
            </a:r>
            <a:endParaRPr lang="en-US" sz="1400" dirty="0">
              <a:solidFill>
                <a:srgbClr val="44546A"/>
              </a:solidFill>
            </a:endParaRPr>
          </a:p>
        </p:txBody>
      </p:sp>
      <p:sp>
        <p:nvSpPr>
          <p:cNvPr id="91" name="Rectangle 90"/>
          <p:cNvSpPr/>
          <p:nvPr/>
        </p:nvSpPr>
        <p:spPr>
          <a:xfrm>
            <a:off x="283118" y="2084035"/>
            <a:ext cx="3568577" cy="1212640"/>
          </a:xfrm>
          <a:prstGeom prst="rect">
            <a:avLst/>
          </a:prstGeom>
        </p:spPr>
        <p:txBody>
          <a:bodyPr wrap="square">
            <a:spAutoFit/>
          </a:bodyPr>
          <a:lstStyle/>
          <a:p>
            <a:pPr>
              <a:lnSpc>
                <a:spcPct val="130000"/>
              </a:lnSpc>
              <a:defRPr/>
            </a:pPr>
            <a:r>
              <a:rPr lang="en-US" sz="1400" dirty="0">
                <a:solidFill>
                  <a:srgbClr val="44546A"/>
                </a:solidFill>
              </a:rPr>
              <a:t>The supply chain starting from digital content request to going live is tracked using multiple silo data sources and requires skilled executives to monitor for revenue leaks </a:t>
            </a:r>
          </a:p>
        </p:txBody>
      </p:sp>
      <p:sp>
        <p:nvSpPr>
          <p:cNvPr id="92" name="TextBox 91"/>
          <p:cNvSpPr txBox="1"/>
          <p:nvPr/>
        </p:nvSpPr>
        <p:spPr>
          <a:xfrm>
            <a:off x="1540455" y="1102271"/>
            <a:ext cx="10551015" cy="663515"/>
          </a:xfrm>
          <a:prstGeom prst="rect">
            <a:avLst/>
          </a:prstGeom>
          <a:noFill/>
        </p:spPr>
        <p:txBody>
          <a:bodyPr wrap="square" rtlCol="0">
            <a:spAutoFit/>
          </a:bodyPr>
          <a:lstStyle/>
          <a:p>
            <a:pPr>
              <a:lnSpc>
                <a:spcPct val="120000"/>
              </a:lnSpc>
              <a:defRPr/>
            </a:pPr>
            <a:r>
              <a:rPr lang="en-US" sz="1600" dirty="0">
                <a:solidFill>
                  <a:srgbClr val="44546A"/>
                </a:solidFill>
              </a:rPr>
              <a:t>For digital content that contributes $4 billion in revenue, the weak link in the supply chain is the nature of data pipeline which in the correct state is rigid &amp; fragmented</a:t>
            </a:r>
          </a:p>
        </p:txBody>
      </p:sp>
      <p:grpSp>
        <p:nvGrpSpPr>
          <p:cNvPr id="93" name="Group 92"/>
          <p:cNvGrpSpPr/>
          <p:nvPr/>
        </p:nvGrpSpPr>
        <p:grpSpPr>
          <a:xfrm>
            <a:off x="838639" y="3470589"/>
            <a:ext cx="10143897" cy="3440457"/>
            <a:chOff x="90367" y="3539684"/>
            <a:chExt cx="10143897" cy="3440457"/>
          </a:xfrm>
        </p:grpSpPr>
        <p:grpSp>
          <p:nvGrpSpPr>
            <p:cNvPr id="94" name="Group 93"/>
            <p:cNvGrpSpPr/>
            <p:nvPr/>
          </p:nvGrpSpPr>
          <p:grpSpPr>
            <a:xfrm>
              <a:off x="1412012" y="6026094"/>
              <a:ext cx="958081" cy="954047"/>
              <a:chOff x="2438125" y="1501201"/>
              <a:chExt cx="825006" cy="813155"/>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7977" y="1501201"/>
                <a:ext cx="370015" cy="444018"/>
              </a:xfrm>
              <a:prstGeom prst="rect">
                <a:avLst/>
              </a:prstGeom>
            </p:spPr>
          </p:pic>
          <p:sp>
            <p:nvSpPr>
              <p:cNvPr id="148" name="TextBox 39"/>
              <p:cNvSpPr txBox="1"/>
              <p:nvPr/>
            </p:nvSpPr>
            <p:spPr>
              <a:xfrm>
                <a:off x="2438125" y="1972168"/>
                <a:ext cx="825006" cy="342188"/>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200" dirty="0">
                    <a:solidFill>
                      <a:srgbClr val="000000"/>
                    </a:solidFill>
                  </a:rPr>
                  <a:t>Lambda</a:t>
                </a:r>
              </a:p>
            </p:txBody>
          </p:sp>
        </p:grpSp>
        <p:sp>
          <p:nvSpPr>
            <p:cNvPr id="95" name="Rectangle 94"/>
            <p:cNvSpPr/>
            <p:nvPr/>
          </p:nvSpPr>
          <p:spPr>
            <a:xfrm>
              <a:off x="234905" y="4247427"/>
              <a:ext cx="837407" cy="842646"/>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600" b="1" dirty="0">
                <a:solidFill>
                  <a:srgbClr val="000000"/>
                </a:solidFill>
              </a:endParaRPr>
            </a:p>
          </p:txBody>
        </p:sp>
        <p:sp>
          <p:nvSpPr>
            <p:cNvPr id="96" name="Rectangle 95"/>
            <p:cNvSpPr/>
            <p:nvPr/>
          </p:nvSpPr>
          <p:spPr>
            <a:xfrm>
              <a:off x="234905" y="3539684"/>
              <a:ext cx="837407" cy="670362"/>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600" b="1" dirty="0">
                <a:solidFill>
                  <a:srgbClr val="000000"/>
                </a:solidFill>
              </a:endParaRPr>
            </a:p>
          </p:txBody>
        </p:sp>
        <p:grpSp>
          <p:nvGrpSpPr>
            <p:cNvPr id="97" name="Group 96"/>
            <p:cNvGrpSpPr/>
            <p:nvPr/>
          </p:nvGrpSpPr>
          <p:grpSpPr>
            <a:xfrm>
              <a:off x="115076" y="3576179"/>
              <a:ext cx="1124353" cy="669445"/>
              <a:chOff x="10518637" y="3687423"/>
              <a:chExt cx="1124353" cy="731539"/>
            </a:xfrm>
          </p:grpSpPr>
          <p:pic>
            <p:nvPicPr>
              <p:cNvPr id="145" name="Picture 1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6995" y="3687423"/>
                <a:ext cx="347638" cy="428847"/>
              </a:xfrm>
              <a:prstGeom prst="rect">
                <a:avLst/>
              </a:prstGeom>
            </p:spPr>
          </p:pic>
          <p:sp>
            <p:nvSpPr>
              <p:cNvPr id="146" name="TextBox 145"/>
              <p:cNvSpPr txBox="1"/>
              <p:nvPr/>
            </p:nvSpPr>
            <p:spPr>
              <a:xfrm>
                <a:off x="10518637" y="4116270"/>
                <a:ext cx="1124353" cy="302692"/>
              </a:xfrm>
              <a:prstGeom prst="rect">
                <a:avLst/>
              </a:prstGeom>
              <a:noFill/>
            </p:spPr>
            <p:txBody>
              <a:bodyPr wrap="square" rtlCol="0">
                <a:spAutoFit/>
              </a:bodyPr>
              <a:lstStyle/>
              <a:p>
                <a:pPr algn="ctr">
                  <a:defRPr/>
                </a:pPr>
                <a:r>
                  <a:rPr lang="en-IN" sz="1200" dirty="0">
                    <a:solidFill>
                      <a:srgbClr val="000000"/>
                    </a:solidFill>
                  </a:rPr>
                  <a:t>SQL Server</a:t>
                </a:r>
              </a:p>
            </p:txBody>
          </p:sp>
        </p:grpSp>
        <p:grpSp>
          <p:nvGrpSpPr>
            <p:cNvPr id="98" name="Group 97"/>
            <p:cNvGrpSpPr/>
            <p:nvPr/>
          </p:nvGrpSpPr>
          <p:grpSpPr>
            <a:xfrm>
              <a:off x="91092" y="4279957"/>
              <a:ext cx="1124353" cy="810116"/>
              <a:chOff x="1379143" y="4034195"/>
              <a:chExt cx="1124353" cy="810116"/>
            </a:xfrm>
          </p:grpSpPr>
          <p:pic>
            <p:nvPicPr>
              <p:cNvPr id="143" name="Picture 2" descr="https://www.iconexperience.com/_img/i_collection_png/512x512/plain/server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988" t="4534" r="22638" b="5495"/>
              <a:stretch/>
            </p:blipFill>
            <p:spPr bwMode="auto">
              <a:xfrm>
                <a:off x="1767501" y="4034195"/>
                <a:ext cx="316014" cy="507402"/>
              </a:xfrm>
              <a:prstGeom prst="rect">
                <a:avLst/>
              </a:prstGeom>
              <a:noFill/>
              <a:extLst>
                <a:ext uri="{909E8E84-426E-40dd-AFC4-6F175D3DCCD1}">
                  <a14:hiddenFill xmlns:a14="http://schemas.microsoft.com/office/drawing/2010/main" xmlns="">
                    <a:solidFill>
                      <a:srgbClr val="FFFFFF"/>
                    </a:solidFill>
                  </a14:hiddenFill>
                </a:ext>
              </a:extLst>
            </p:spPr>
          </p:pic>
          <p:sp>
            <p:nvSpPr>
              <p:cNvPr id="144" name="TextBox 143"/>
              <p:cNvSpPr txBox="1"/>
              <p:nvPr/>
            </p:nvSpPr>
            <p:spPr>
              <a:xfrm>
                <a:off x="1379143" y="4567312"/>
                <a:ext cx="1124353" cy="276999"/>
              </a:xfrm>
              <a:prstGeom prst="rect">
                <a:avLst/>
              </a:prstGeom>
              <a:noFill/>
            </p:spPr>
            <p:txBody>
              <a:bodyPr wrap="square" rtlCol="0">
                <a:spAutoFit/>
              </a:bodyPr>
              <a:lstStyle/>
              <a:p>
                <a:pPr algn="ctr">
                  <a:defRPr/>
                </a:pPr>
                <a:r>
                  <a:rPr lang="en-IN" sz="1200" dirty="0" err="1">
                    <a:solidFill>
                      <a:srgbClr val="000000"/>
                    </a:solidFill>
                  </a:rPr>
                  <a:t>MarkLogic</a:t>
                </a:r>
                <a:endParaRPr lang="en-IN" sz="1200" dirty="0">
                  <a:solidFill>
                    <a:srgbClr val="000000"/>
                  </a:solidFill>
                </a:endParaRPr>
              </a:p>
            </p:txBody>
          </p:sp>
        </p:grpSp>
        <p:sp>
          <p:nvSpPr>
            <p:cNvPr id="99" name="Rectangle 98"/>
            <p:cNvSpPr/>
            <p:nvPr/>
          </p:nvSpPr>
          <p:spPr>
            <a:xfrm>
              <a:off x="236680" y="5151699"/>
              <a:ext cx="818306" cy="782315"/>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200" b="1" dirty="0">
                <a:solidFill>
                  <a:srgbClr val="000000"/>
                </a:solidFill>
              </a:endParaRPr>
            </a:p>
          </p:txBody>
        </p:sp>
        <p:grpSp>
          <p:nvGrpSpPr>
            <p:cNvPr id="100" name="Group 99"/>
            <p:cNvGrpSpPr/>
            <p:nvPr/>
          </p:nvGrpSpPr>
          <p:grpSpPr>
            <a:xfrm>
              <a:off x="91092" y="5188084"/>
              <a:ext cx="1124353" cy="768493"/>
              <a:chOff x="259273" y="5496403"/>
              <a:chExt cx="1124353" cy="768493"/>
            </a:xfrm>
          </p:grpSpPr>
          <p:pic>
            <p:nvPicPr>
              <p:cNvPr id="141" name="Picture 2" descr="https://www.iconexperience.com/_img/i_collection_png/512x512/plain/server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988" t="4534" r="22638" b="5495"/>
              <a:stretch/>
            </p:blipFill>
            <p:spPr bwMode="auto">
              <a:xfrm>
                <a:off x="667725" y="5496403"/>
                <a:ext cx="316014" cy="507402"/>
              </a:xfrm>
              <a:prstGeom prst="rect">
                <a:avLst/>
              </a:prstGeom>
              <a:noFill/>
              <a:extLst>
                <a:ext uri="{909E8E84-426E-40dd-AFC4-6F175D3DCCD1}">
                  <a14:hiddenFill xmlns:a14="http://schemas.microsoft.com/office/drawing/2010/main" xmlns="">
                    <a:solidFill>
                      <a:srgbClr val="FFFFFF"/>
                    </a:solidFill>
                  </a14:hiddenFill>
                </a:ext>
              </a:extLst>
            </p:spPr>
          </p:pic>
          <p:sp>
            <p:nvSpPr>
              <p:cNvPr id="142" name="TextBox 141"/>
              <p:cNvSpPr txBox="1"/>
              <p:nvPr/>
            </p:nvSpPr>
            <p:spPr>
              <a:xfrm>
                <a:off x="259273" y="5987897"/>
                <a:ext cx="1124353" cy="276999"/>
              </a:xfrm>
              <a:prstGeom prst="rect">
                <a:avLst/>
              </a:prstGeom>
              <a:noFill/>
            </p:spPr>
            <p:txBody>
              <a:bodyPr wrap="square" rtlCol="0">
                <a:spAutoFit/>
              </a:bodyPr>
              <a:lstStyle/>
              <a:p>
                <a:pPr algn="ctr">
                  <a:defRPr/>
                </a:pPr>
                <a:r>
                  <a:rPr lang="en-US" sz="1200" b="1" dirty="0">
                    <a:solidFill>
                      <a:srgbClr val="000000"/>
                    </a:solidFill>
                  </a:rPr>
                  <a:t>Internet</a:t>
                </a:r>
                <a:endParaRPr lang="en-IN" sz="1200" dirty="0">
                  <a:solidFill>
                    <a:srgbClr val="000000"/>
                  </a:solidFill>
                </a:endParaRPr>
              </a:p>
            </p:txBody>
          </p:sp>
        </p:grpSp>
        <p:sp>
          <p:nvSpPr>
            <p:cNvPr id="101" name="Rectangle 100"/>
            <p:cNvSpPr/>
            <p:nvPr/>
          </p:nvSpPr>
          <p:spPr>
            <a:xfrm>
              <a:off x="236680" y="5997711"/>
              <a:ext cx="818306" cy="812784"/>
            </a:xfrm>
            <a:prstGeom prst="rect">
              <a:avLst/>
            </a:prstGeom>
            <a:solidFill>
              <a:schemeClr val="bg2">
                <a:lumMod val="5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100" b="1" dirty="0">
                <a:solidFill>
                  <a:srgbClr val="000000"/>
                </a:solidFill>
              </a:endParaRPr>
            </a:p>
          </p:txBody>
        </p:sp>
        <p:grpSp>
          <p:nvGrpSpPr>
            <p:cNvPr id="102" name="Group 101"/>
            <p:cNvGrpSpPr/>
            <p:nvPr/>
          </p:nvGrpSpPr>
          <p:grpSpPr>
            <a:xfrm>
              <a:off x="90367" y="6026094"/>
              <a:ext cx="1124353" cy="784401"/>
              <a:chOff x="1384566" y="2493243"/>
              <a:chExt cx="1124353" cy="784401"/>
            </a:xfrm>
          </p:grpSpPr>
          <p:sp>
            <p:nvSpPr>
              <p:cNvPr id="139" name="TextBox 138"/>
              <p:cNvSpPr txBox="1"/>
              <p:nvPr/>
            </p:nvSpPr>
            <p:spPr>
              <a:xfrm>
                <a:off x="1384566" y="3000645"/>
                <a:ext cx="1124353" cy="276999"/>
              </a:xfrm>
              <a:prstGeom prst="rect">
                <a:avLst/>
              </a:prstGeom>
              <a:noFill/>
            </p:spPr>
            <p:txBody>
              <a:bodyPr wrap="square" rtlCol="0">
                <a:spAutoFit/>
              </a:bodyPr>
              <a:lstStyle/>
              <a:p>
                <a:pPr algn="ctr">
                  <a:defRPr/>
                </a:pPr>
                <a:r>
                  <a:rPr lang="en-US" sz="1200" b="1" dirty="0">
                    <a:solidFill>
                      <a:srgbClr val="000000"/>
                    </a:solidFill>
                  </a:rPr>
                  <a:t>Azure</a:t>
                </a:r>
                <a:endParaRPr lang="en-IN" sz="1200" dirty="0">
                  <a:solidFill>
                    <a:srgbClr val="000000"/>
                  </a:solidFill>
                </a:endParaRPr>
              </a:p>
            </p:txBody>
          </p:sp>
          <p:pic>
            <p:nvPicPr>
              <p:cNvPr id="140" name="Picture 2" descr="https://www.iconexperience.com/_img/i_collection_png/512x512/plain/server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988" t="4534" r="22638" b="5495"/>
              <a:stretch/>
            </p:blipFill>
            <p:spPr bwMode="auto">
              <a:xfrm>
                <a:off x="1770368" y="2493243"/>
                <a:ext cx="316014" cy="50740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3" name="Rectangle 102"/>
            <p:cNvSpPr/>
            <p:nvPr/>
          </p:nvSpPr>
          <p:spPr>
            <a:xfrm>
              <a:off x="1437057" y="4589676"/>
              <a:ext cx="944925" cy="13388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defRPr/>
              </a:pPr>
              <a:r>
                <a:rPr lang="en-US" sz="1200" dirty="0">
                  <a:solidFill>
                    <a:srgbClr val="000000"/>
                  </a:solidFill>
                </a:rPr>
                <a:t>S3 buckets</a:t>
              </a:r>
            </a:p>
            <a:p>
              <a:pPr algn="ctr">
                <a:defRPr/>
              </a:pPr>
              <a:r>
                <a:rPr lang="en-US" sz="1200" dirty="0">
                  <a:solidFill>
                    <a:srgbClr val="000000"/>
                  </a:solidFill>
                </a:rPr>
                <a:t>(encrypted)</a:t>
              </a:r>
              <a:endParaRPr lang="en-US" dirty="0">
                <a:solidFill>
                  <a:srgbClr val="000000"/>
                </a:solidFill>
              </a:endParaRPr>
            </a:p>
          </p:txBody>
        </p:sp>
        <p:pic>
          <p:nvPicPr>
            <p:cNvPr id="104" name="Picture 103"/>
            <p:cNvPicPr>
              <a:picLocks noChangeAspect="1"/>
            </p:cNvPicPr>
            <p:nvPr/>
          </p:nvPicPr>
          <p:blipFill rotWithShape="1">
            <a:blip r:embed="rId6" cstate="print">
              <a:extLst>
                <a:ext uri="{28A0092B-C50C-407E-A947-70E740481C1C}">
                  <a14:useLocalDpi xmlns:a14="http://schemas.microsoft.com/office/drawing/2010/main" val="0"/>
                </a:ext>
              </a:extLst>
            </a:blip>
            <a:srcRect l="21139" t="20645" r="21647" b="22658"/>
            <a:stretch/>
          </p:blipFill>
          <p:spPr>
            <a:xfrm>
              <a:off x="1642431" y="4631805"/>
              <a:ext cx="497244" cy="420233"/>
            </a:xfrm>
            <a:prstGeom prst="rect">
              <a:avLst/>
            </a:prstGeom>
          </p:spPr>
        </p:pic>
        <p:pic>
          <p:nvPicPr>
            <p:cNvPr id="105" name="Picture 104"/>
            <p:cNvPicPr>
              <a:picLocks noChangeAspect="1"/>
            </p:cNvPicPr>
            <p:nvPr/>
          </p:nvPicPr>
          <p:blipFill rotWithShape="1">
            <a:blip r:embed="rId6" cstate="print">
              <a:extLst>
                <a:ext uri="{28A0092B-C50C-407E-A947-70E740481C1C}">
                  <a14:useLocalDpi xmlns:a14="http://schemas.microsoft.com/office/drawing/2010/main" val="0"/>
                </a:ext>
              </a:extLst>
            </a:blip>
            <a:srcRect l="21139" t="20645" r="21647" b="22658"/>
            <a:stretch/>
          </p:blipFill>
          <p:spPr>
            <a:xfrm>
              <a:off x="1660897" y="5066815"/>
              <a:ext cx="497244" cy="420233"/>
            </a:xfrm>
            <a:prstGeom prst="rect">
              <a:avLst/>
            </a:prstGeom>
          </p:spPr>
        </p:pic>
        <p:cxnSp>
          <p:nvCxnSpPr>
            <p:cNvPr id="106" name="Straight Arrow Connector 105"/>
            <p:cNvCxnSpPr>
              <a:stCxn id="147" idx="3"/>
            </p:cNvCxnSpPr>
            <p:nvPr/>
          </p:nvCxnSpPr>
          <p:spPr>
            <a:xfrm>
              <a:off x="1072312" y="4668750"/>
              <a:ext cx="570119" cy="173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1054986" y="5276932"/>
              <a:ext cx="605911" cy="265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054986" y="6286570"/>
              <a:ext cx="612341" cy="117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157863" y="3678460"/>
              <a:ext cx="1466377" cy="778488"/>
              <a:chOff x="7570563" y="4710834"/>
              <a:chExt cx="1686042" cy="850699"/>
            </a:xfrm>
          </p:grpSpPr>
          <p:pic>
            <p:nvPicPr>
              <p:cNvPr id="137" name="Picture 4" descr="https://d0.awsstatic.com/Projects/Icons/icons/aws-icon-dm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8308" y="4710834"/>
                <a:ext cx="574860" cy="415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138" name="TextBox 137"/>
              <p:cNvSpPr txBox="1"/>
              <p:nvPr/>
            </p:nvSpPr>
            <p:spPr>
              <a:xfrm>
                <a:off x="7570563" y="5090678"/>
                <a:ext cx="1686042" cy="470855"/>
              </a:xfrm>
              <a:prstGeom prst="rect">
                <a:avLst/>
              </a:prstGeom>
              <a:noFill/>
            </p:spPr>
            <p:txBody>
              <a:bodyPr wrap="square" rtlCol="0">
                <a:spAutoFit/>
              </a:bodyPr>
              <a:lstStyle/>
              <a:p>
                <a:pPr algn="ctr">
                  <a:defRPr/>
                </a:pPr>
                <a:r>
                  <a:rPr lang="en-IN" sz="1200" dirty="0">
                    <a:solidFill>
                      <a:srgbClr val="000000"/>
                    </a:solidFill>
                  </a:rPr>
                  <a:t>DMS</a:t>
                </a:r>
              </a:p>
              <a:p>
                <a:pPr algn="ctr">
                  <a:defRPr/>
                </a:pPr>
                <a:r>
                  <a:rPr lang="en-IN" sz="1000" dirty="0">
                    <a:solidFill>
                      <a:srgbClr val="000000"/>
                    </a:solidFill>
                  </a:rPr>
                  <a:t>(ongoing replication)</a:t>
                </a:r>
              </a:p>
            </p:txBody>
          </p:sp>
        </p:grpSp>
        <p:cxnSp>
          <p:nvCxnSpPr>
            <p:cNvPr id="110" name="Straight Arrow Connector 109"/>
            <p:cNvCxnSpPr>
              <a:stCxn id="148" idx="3"/>
            </p:cNvCxnSpPr>
            <p:nvPr/>
          </p:nvCxnSpPr>
          <p:spPr>
            <a:xfrm flipV="1">
              <a:off x="1072312" y="3868428"/>
              <a:ext cx="544539" cy="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3299782" y="4607167"/>
              <a:ext cx="1576760" cy="1088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grpSp>
          <p:nvGrpSpPr>
            <p:cNvPr id="112" name="Group 111"/>
            <p:cNvGrpSpPr/>
            <p:nvPr/>
          </p:nvGrpSpPr>
          <p:grpSpPr>
            <a:xfrm>
              <a:off x="2904944" y="4802332"/>
              <a:ext cx="1488927" cy="770716"/>
              <a:chOff x="5372258" y="724768"/>
              <a:chExt cx="1124353" cy="535661"/>
            </a:xfrm>
          </p:grpSpPr>
          <p:pic>
            <p:nvPicPr>
              <p:cNvPr id="135" name="Picture 134"/>
              <p:cNvPicPr>
                <a:picLocks noChangeAspect="1"/>
              </p:cNvPicPr>
              <p:nvPr/>
            </p:nvPicPr>
            <p:blipFill>
              <a:blip r:embed="rId8"/>
              <a:stretch>
                <a:fillRect/>
              </a:stretch>
            </p:blipFill>
            <p:spPr>
              <a:xfrm>
                <a:off x="5769022" y="724768"/>
                <a:ext cx="330825" cy="392446"/>
              </a:xfrm>
              <a:prstGeom prst="rect">
                <a:avLst/>
              </a:prstGeom>
            </p:spPr>
          </p:pic>
          <p:sp>
            <p:nvSpPr>
              <p:cNvPr id="136" name="TextBox 135"/>
              <p:cNvSpPr txBox="1"/>
              <p:nvPr/>
            </p:nvSpPr>
            <p:spPr>
              <a:xfrm>
                <a:off x="5372258" y="1067910"/>
                <a:ext cx="1124353" cy="192519"/>
              </a:xfrm>
              <a:prstGeom prst="rect">
                <a:avLst/>
              </a:prstGeom>
              <a:noFill/>
            </p:spPr>
            <p:txBody>
              <a:bodyPr wrap="square" rtlCol="0">
                <a:spAutoFit/>
              </a:bodyPr>
              <a:lstStyle/>
              <a:p>
                <a:pPr algn="ctr">
                  <a:defRPr/>
                </a:pPr>
                <a:r>
                  <a:rPr lang="en-IN" sz="1200" dirty="0">
                    <a:solidFill>
                      <a:srgbClr val="000000"/>
                    </a:solidFill>
                  </a:rPr>
                  <a:t>GLUE</a:t>
                </a:r>
              </a:p>
            </p:txBody>
          </p:sp>
        </p:grpSp>
        <p:pic>
          <p:nvPicPr>
            <p:cNvPr id="113" name="Picture 12" descr="Image result for spark apach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08746" y="4900227"/>
              <a:ext cx="877510" cy="46676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4" name="Straight Arrow Connector 113"/>
            <p:cNvCxnSpPr/>
            <p:nvPr/>
          </p:nvCxnSpPr>
          <p:spPr>
            <a:xfrm flipV="1">
              <a:off x="2381982" y="5151327"/>
              <a:ext cx="917800" cy="107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2116816" y="3868428"/>
              <a:ext cx="1182966" cy="970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097026" y="5487048"/>
              <a:ext cx="1202756" cy="799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7" name="Picture 2" descr="https://conceptdraw.com/a3134c3/p20/preview/640/pict--amazon-redshift-aws-database---vector-stencils-library.png--diagram-flowchart-example.png"/>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8123" b="84314" l="10065" r="89286">
                          <a14:foregroundMark x1="49675" y1="45938" x2="49675" y2="45938"/>
                          <a14:foregroundMark x1="37662" y1="42297" x2="37662" y2="42297"/>
                          <a14:foregroundMark x1="37662" y1="42297" x2="37662" y2="42297"/>
                          <a14:foregroundMark x1="24026" y1="52661" x2="24026" y2="52661"/>
                          <a14:foregroundMark x1="34740" y1="58263" x2="34740" y2="58263"/>
                          <a14:foregroundMark x1="10065" y1="39496" x2="10065" y2="39496"/>
                          <a14:foregroundMark x1="10065" y1="39496" x2="10065" y2="39496"/>
                          <a14:foregroundMark x1="81494" y1="33894" x2="81494" y2="33894"/>
                          <a14:foregroundMark x1="57468" y1="8683" x2="57468" y2="8683"/>
                          <a14:foregroundMark x1="53571" y1="84314" x2="53571" y2="84314"/>
                          <a14:foregroundMark x1="14935" y1="65826" x2="14935" y2="65826"/>
                          <a14:foregroundMark x1="12013" y1="64706" x2="12013" y2="64706"/>
                          <a14:foregroundMark x1="13961" y1="55462" x2="13961" y2="55462"/>
                          <a14:foregroundMark x1="12987" y1="30252" x2="12987" y2="30252"/>
                          <a14:foregroundMark x1="89286" y1="58824" x2="89286" y2="58824"/>
                          <a14:backgroundMark x1="86364" y1="94678" x2="86364" y2="94678"/>
                        </a14:backgroundRemoval>
                      </a14:imgEffect>
                    </a14:imgLayer>
                  </a14:imgProps>
                </a:ext>
                <a:ext uri="{28A0092B-C50C-407E-A947-70E740481C1C}">
                  <a14:useLocalDpi xmlns:a14="http://schemas.microsoft.com/office/drawing/2010/main" val="0"/>
                </a:ext>
              </a:extLst>
            </a:blip>
            <a:srcRect l="6604" t="6168" r="5004" b="10894"/>
            <a:stretch/>
          </p:blipFill>
          <p:spPr bwMode="auto">
            <a:xfrm>
              <a:off x="5794342" y="4722091"/>
              <a:ext cx="864680" cy="85847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118" name="TextBox 39"/>
            <p:cNvSpPr txBox="1"/>
            <p:nvPr/>
          </p:nvSpPr>
          <p:spPr>
            <a:xfrm>
              <a:off x="5747641" y="4549111"/>
              <a:ext cx="958081" cy="401477"/>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200" dirty="0">
                  <a:solidFill>
                    <a:srgbClr val="000000"/>
                  </a:solidFill>
                </a:rPr>
                <a:t>Redshift</a:t>
              </a:r>
            </a:p>
          </p:txBody>
        </p:sp>
        <p:cxnSp>
          <p:nvCxnSpPr>
            <p:cNvPr id="119" name="Straight Arrow Connector 118"/>
            <p:cNvCxnSpPr/>
            <p:nvPr/>
          </p:nvCxnSpPr>
          <p:spPr>
            <a:xfrm flipV="1">
              <a:off x="4876542" y="5151326"/>
              <a:ext cx="9178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0" name="Picture 1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71942" y="4795139"/>
              <a:ext cx="712374" cy="712374"/>
            </a:xfrm>
            <a:prstGeom prst="rect">
              <a:avLst/>
            </a:prstGeom>
          </p:spPr>
        </p:pic>
        <p:grpSp>
          <p:nvGrpSpPr>
            <p:cNvPr id="121" name="Group 120"/>
            <p:cNvGrpSpPr/>
            <p:nvPr/>
          </p:nvGrpSpPr>
          <p:grpSpPr>
            <a:xfrm>
              <a:off x="5664358" y="5960366"/>
              <a:ext cx="1108649" cy="850129"/>
              <a:chOff x="6621666" y="4600112"/>
              <a:chExt cx="1335174" cy="1119657"/>
            </a:xfrm>
          </p:grpSpPr>
          <p:pic>
            <p:nvPicPr>
              <p:cNvPr id="133" name="Picture 132"/>
              <p:cNvPicPr>
                <a:picLocks noChangeAspect="1"/>
              </p:cNvPicPr>
              <p:nvPr/>
            </p:nvPicPr>
            <p:blipFill>
              <a:blip r:embed="rId13" cstate="print">
                <a:extLst>
                  <a:ext uri="{BEBA8EAE-BF5A-486C-A8C5-ECC9F3942E4B}">
                    <a14:imgProps xmlns:a14="http://schemas.microsoft.com/office/drawing/2010/main">
                      <a14:imgLayer r:embed="rId14">
                        <a14:imgEffect>
                          <a14:backgroundRemoval t="7362" b="92331" l="9426" r="89549">
                            <a14:foregroundMark x1="26434" y1="55828" x2="26434" y2="55828"/>
                            <a14:foregroundMark x1="47336" y1="7362" x2="47336" y2="7362"/>
                            <a14:foregroundMark x1="47746" y1="92331" x2="47746" y2="92331"/>
                            <a14:foregroundMark x1="47746" y1="92331" x2="47746" y2="92331"/>
                          </a14:backgroundRemoval>
                        </a14:imgEffect>
                      </a14:imgLayer>
                    </a14:imgProps>
                  </a:ext>
                  <a:ext uri="{28A0092B-C50C-407E-A947-70E740481C1C}">
                    <a14:useLocalDpi xmlns:a14="http://schemas.microsoft.com/office/drawing/2010/main" val="0"/>
                  </a:ext>
                </a:extLst>
              </a:blip>
              <a:stretch>
                <a:fillRect/>
              </a:stretch>
            </p:blipFill>
            <p:spPr>
              <a:xfrm>
                <a:off x="6670722" y="4600112"/>
                <a:ext cx="1286118" cy="859169"/>
              </a:xfrm>
              <a:prstGeom prst="rect">
                <a:avLst/>
              </a:prstGeom>
            </p:spPr>
          </p:pic>
          <p:sp>
            <p:nvSpPr>
              <p:cNvPr id="134" name="TextBox 133"/>
              <p:cNvSpPr txBox="1"/>
              <p:nvPr/>
            </p:nvSpPr>
            <p:spPr>
              <a:xfrm>
                <a:off x="6621666" y="5442770"/>
                <a:ext cx="1335174" cy="276999"/>
              </a:xfrm>
              <a:prstGeom prst="rect">
                <a:avLst/>
              </a:prstGeom>
              <a:noFill/>
            </p:spPr>
            <p:txBody>
              <a:bodyPr wrap="none" rtlCol="0">
                <a:spAutoFit/>
              </a:bodyPr>
              <a:lstStyle/>
              <a:p>
                <a:pPr>
                  <a:defRPr/>
                </a:pPr>
                <a:r>
                  <a:rPr lang="en-US" sz="1200" dirty="0">
                    <a:solidFill>
                      <a:srgbClr val="000000"/>
                    </a:solidFill>
                  </a:rPr>
                  <a:t>EC2 (Bastion Host)</a:t>
                </a:r>
                <a:endParaRPr lang="en-US" sz="1600" dirty="0">
                  <a:solidFill>
                    <a:srgbClr val="000000"/>
                  </a:solidFill>
                </a:endParaRPr>
              </a:p>
            </p:txBody>
          </p:sp>
        </p:grpSp>
        <p:grpSp>
          <p:nvGrpSpPr>
            <p:cNvPr id="122" name="Group 121"/>
            <p:cNvGrpSpPr/>
            <p:nvPr/>
          </p:nvGrpSpPr>
          <p:grpSpPr>
            <a:xfrm>
              <a:off x="9300668" y="5997711"/>
              <a:ext cx="933596" cy="851074"/>
              <a:chOff x="10636659" y="4307016"/>
              <a:chExt cx="1124353" cy="1120902"/>
            </a:xfrm>
          </p:grpSpPr>
          <p:pic>
            <p:nvPicPr>
              <p:cNvPr id="131" name="Picture 1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801429" y="4307016"/>
                <a:ext cx="794812" cy="794812"/>
              </a:xfrm>
              <a:prstGeom prst="rect">
                <a:avLst/>
              </a:prstGeom>
            </p:spPr>
          </p:pic>
          <p:sp>
            <p:nvSpPr>
              <p:cNvPr id="132" name="TextBox 131"/>
              <p:cNvSpPr txBox="1"/>
              <p:nvPr/>
            </p:nvSpPr>
            <p:spPr>
              <a:xfrm>
                <a:off x="10636659" y="5063098"/>
                <a:ext cx="1124353" cy="364820"/>
              </a:xfrm>
              <a:prstGeom prst="rect">
                <a:avLst/>
              </a:prstGeom>
              <a:noFill/>
            </p:spPr>
            <p:txBody>
              <a:bodyPr wrap="square" rtlCol="0">
                <a:spAutoFit/>
              </a:bodyPr>
              <a:lstStyle/>
              <a:p>
                <a:pPr algn="ctr">
                  <a:defRPr/>
                </a:pPr>
                <a:r>
                  <a:rPr lang="en-IN" sz="1200" dirty="0">
                    <a:solidFill>
                      <a:srgbClr val="000000"/>
                    </a:solidFill>
                  </a:rPr>
                  <a:t>DBA</a:t>
                </a:r>
              </a:p>
            </p:txBody>
          </p:sp>
        </p:grpSp>
        <p:sp>
          <p:nvSpPr>
            <p:cNvPr id="123" name="Rectangle 122"/>
            <p:cNvSpPr/>
            <p:nvPr/>
          </p:nvSpPr>
          <p:spPr>
            <a:xfrm>
              <a:off x="7623522" y="4601884"/>
              <a:ext cx="850691" cy="1098884"/>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400" b="1" dirty="0">
                <a:solidFill>
                  <a:srgbClr val="000000"/>
                </a:solidFill>
              </a:endParaRPr>
            </a:p>
          </p:txBody>
        </p:sp>
        <p:grpSp>
          <p:nvGrpSpPr>
            <p:cNvPr id="124" name="Group 123"/>
            <p:cNvGrpSpPr/>
            <p:nvPr/>
          </p:nvGrpSpPr>
          <p:grpSpPr>
            <a:xfrm>
              <a:off x="7292972" y="4860079"/>
              <a:ext cx="1511789" cy="798035"/>
              <a:chOff x="9154534" y="2990424"/>
              <a:chExt cx="1511789" cy="798035"/>
            </a:xfrm>
          </p:grpSpPr>
          <p:pic>
            <p:nvPicPr>
              <p:cNvPr id="129" name="Picture 2" descr="https://confluence.ahc.umn.edu/download/attachments/3408181/TUGForum?version=2&amp;modificationDate=1453742906000&amp;api=v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627330" y="2990424"/>
                <a:ext cx="540890" cy="54089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130" name="TextBox 129"/>
              <p:cNvSpPr txBox="1"/>
              <p:nvPr/>
            </p:nvSpPr>
            <p:spPr>
              <a:xfrm>
                <a:off x="9154534" y="3542238"/>
                <a:ext cx="1511789" cy="246221"/>
              </a:xfrm>
              <a:prstGeom prst="rect">
                <a:avLst/>
              </a:prstGeom>
              <a:noFill/>
            </p:spPr>
            <p:txBody>
              <a:bodyPr wrap="square" rtlCol="0">
                <a:spAutoFit/>
              </a:bodyPr>
              <a:lstStyle/>
              <a:p>
                <a:pPr algn="ctr">
                  <a:defRPr/>
                </a:pPr>
                <a:r>
                  <a:rPr lang="en-IN" sz="1000" dirty="0">
                    <a:solidFill>
                      <a:srgbClr val="000000"/>
                    </a:solidFill>
                  </a:rPr>
                  <a:t>Tableau Server </a:t>
                </a:r>
              </a:p>
            </p:txBody>
          </p:sp>
        </p:grpSp>
        <p:cxnSp>
          <p:nvCxnSpPr>
            <p:cNvPr id="125" name="Straight Arrow Connector 124"/>
            <p:cNvCxnSpPr/>
            <p:nvPr/>
          </p:nvCxnSpPr>
          <p:spPr>
            <a:xfrm>
              <a:off x="6659022" y="5151326"/>
              <a:ext cx="96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8474213" y="5151326"/>
              <a:ext cx="997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6773007" y="6286540"/>
              <a:ext cx="2664476" cy="12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flipV="1">
              <a:off x="6226682" y="5580561"/>
              <a:ext cx="12367" cy="379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9" name="TextBox 148"/>
          <p:cNvSpPr txBox="1"/>
          <p:nvPr/>
        </p:nvSpPr>
        <p:spPr>
          <a:xfrm>
            <a:off x="8374600" y="2044818"/>
            <a:ext cx="3606565" cy="1212640"/>
          </a:xfrm>
          <a:prstGeom prst="rect">
            <a:avLst/>
          </a:prstGeom>
          <a:noFill/>
        </p:spPr>
        <p:txBody>
          <a:bodyPr wrap="square" rtlCol="0">
            <a:spAutoFit/>
          </a:bodyPr>
          <a:lstStyle/>
          <a:p>
            <a:pPr>
              <a:lnSpc>
                <a:spcPct val="130000"/>
              </a:lnSpc>
              <a:defRPr/>
            </a:pPr>
            <a:r>
              <a:rPr lang="en-IN" sz="1400" dirty="0">
                <a:solidFill>
                  <a:srgbClr val="44546A"/>
                </a:solidFill>
              </a:rPr>
              <a:t>The solution helped in ensuring on-time delivery of the digital contents and thus, saved half a million dollar per year from revenue leaks</a:t>
            </a:r>
            <a:endParaRPr lang="en-US" sz="1400" dirty="0">
              <a:solidFill>
                <a:srgbClr val="44546A"/>
              </a:solidFill>
            </a:endParaRPr>
          </a:p>
        </p:txBody>
      </p:sp>
    </p:spTree>
    <p:extLst>
      <p:ext uri="{BB962C8B-B14F-4D97-AF65-F5344CB8AC3E}">
        <p14:creationId xmlns:p14="http://schemas.microsoft.com/office/powerpoint/2010/main" val="2001708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fontScale="90000"/>
          </a:bodyPr>
          <a:lstStyle/>
          <a:p>
            <a:r>
              <a:rPr lang="en-IN" dirty="0"/>
              <a:t>Survey Design </a:t>
            </a:r>
            <a:r>
              <a:rPr lang="mr-IN" dirty="0"/>
              <a:t>–</a:t>
            </a:r>
            <a:r>
              <a:rPr lang="en-IN" dirty="0"/>
              <a:t> Estimating Purchase Intent for Toys &amp; Games</a:t>
            </a:r>
            <a:endParaRPr lang="en-US" dirty="0"/>
          </a:p>
        </p:txBody>
      </p:sp>
      <p:sp>
        <p:nvSpPr>
          <p:cNvPr id="36" name="Rectangle 35"/>
          <p:cNvSpPr/>
          <p:nvPr/>
        </p:nvSpPr>
        <p:spPr>
          <a:xfrm>
            <a:off x="-3" y="1031404"/>
            <a:ext cx="12192003" cy="25986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260339" y="1769730"/>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8" name="Rectangle 37"/>
          <p:cNvSpPr/>
          <p:nvPr/>
        </p:nvSpPr>
        <p:spPr>
          <a:xfrm>
            <a:off x="260339" y="1664548"/>
            <a:ext cx="3588326" cy="183467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290375" y="1938185"/>
            <a:ext cx="3499537" cy="1384995"/>
          </a:xfrm>
          <a:prstGeom prst="rect">
            <a:avLst/>
          </a:prstGeom>
        </p:spPr>
        <p:txBody>
          <a:bodyPr wrap="square">
            <a:spAutoFit/>
          </a:bodyPr>
          <a:lstStyle/>
          <a:p>
            <a:pPr algn="just" defTabSz="1210112"/>
            <a:r>
              <a:rPr lang="en-IN" sz="1400" dirty="0">
                <a:solidFill>
                  <a:srgbClr val="000000"/>
                </a:solidFill>
                <a:ea typeface="Segoe UI" panose="020B0502040204020203" pitchFamily="34" charset="0"/>
                <a:cs typeface="Segoe UI" panose="020B0502040204020203" pitchFamily="34" charset="0"/>
              </a:rPr>
              <a:t>The kids’ toys, games for adults and collectible toys category was expected to be an important segment during the holiday season. Client wanted to understand purchase intent and where their brand was placed vis-à-vis competitors.</a:t>
            </a:r>
          </a:p>
        </p:txBody>
      </p:sp>
      <p:sp>
        <p:nvSpPr>
          <p:cNvPr id="40" name="Rectangle 39"/>
          <p:cNvSpPr/>
          <p:nvPr/>
        </p:nvSpPr>
        <p:spPr>
          <a:xfrm>
            <a:off x="256514" y="1667988"/>
            <a:ext cx="2534636"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The “Before” State</a:t>
            </a:r>
          </a:p>
        </p:txBody>
      </p:sp>
      <p:sp>
        <p:nvSpPr>
          <p:cNvPr id="41" name="Rectangle 40"/>
          <p:cNvSpPr/>
          <p:nvPr/>
        </p:nvSpPr>
        <p:spPr>
          <a:xfrm>
            <a:off x="8301381" y="1664774"/>
            <a:ext cx="3592151" cy="1846552"/>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42" name="Rectangle 41"/>
          <p:cNvSpPr/>
          <p:nvPr/>
        </p:nvSpPr>
        <p:spPr>
          <a:xfrm>
            <a:off x="8301381" y="1939356"/>
            <a:ext cx="3651619" cy="1367747"/>
          </a:xfrm>
          <a:prstGeom prst="rect">
            <a:avLst/>
          </a:prstGeom>
        </p:spPr>
        <p:txBody>
          <a:bodyPr wrap="square">
            <a:spAutoFit/>
          </a:bodyPr>
          <a:lstStyle/>
          <a:p>
            <a:pPr>
              <a:lnSpc>
                <a:spcPct val="120000"/>
              </a:lnSpc>
            </a:pPr>
            <a:r>
              <a:rPr lang="en-US" sz="1400" dirty="0">
                <a:solidFill>
                  <a:prstClr val="black"/>
                </a:solidFill>
                <a:ea typeface="Segoe UI" panose="020B0502040204020203" pitchFamily="34" charset="0"/>
                <a:cs typeface="Segoe UI" panose="020B0502040204020203" pitchFamily="34" charset="0"/>
              </a:rPr>
              <a:t>Identification of customer and product segments with maximum potential in identified product categories. Appropriate promotion campaigns were run to convert purchase intention to sales.</a:t>
            </a:r>
          </a:p>
        </p:txBody>
      </p:sp>
      <p:sp>
        <p:nvSpPr>
          <p:cNvPr id="43" name="Rectangle 42"/>
          <p:cNvSpPr/>
          <p:nvPr/>
        </p:nvSpPr>
        <p:spPr>
          <a:xfrm>
            <a:off x="208117" y="101754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600" b="1" dirty="0">
                <a:solidFill>
                  <a:srgbClr val="44546A"/>
                </a:solidFill>
                <a:ea typeface="Segoe UI" panose="020B0502040204020203" pitchFamily="34" charset="0"/>
                <a:cs typeface="Segoe UI" panose="020B0502040204020203" pitchFamily="34" charset="0"/>
              </a:rPr>
              <a:t>The Problem: </a:t>
            </a:r>
            <a:r>
              <a:rPr lang="en-US" sz="1600" dirty="0">
                <a:solidFill>
                  <a:prstClr val="black"/>
                </a:solidFill>
                <a:ea typeface="Segoe UI" panose="020B0502040204020203" pitchFamily="34" charset="0"/>
                <a:cs typeface="Segoe UI" panose="020B0502040204020203" pitchFamily="34" charset="0"/>
              </a:rPr>
              <a:t>Ineffective survey design can result in poor understanding of customer’s purchase intent and will have a cascading negative impact on quality of business decision making</a:t>
            </a:r>
            <a:endParaRPr lang="en-US" sz="1600" dirty="0">
              <a:solidFill>
                <a:srgbClr val="44546A"/>
              </a:solidFill>
              <a:ea typeface="Segoe UI" panose="020B0502040204020203" pitchFamily="34" charset="0"/>
              <a:cs typeface="Segoe UI" panose="020B0502040204020203" pitchFamily="34" charset="0"/>
            </a:endParaRPr>
          </a:p>
        </p:txBody>
      </p:sp>
      <p:sp>
        <p:nvSpPr>
          <p:cNvPr id="44" name="Rectangle 43"/>
          <p:cNvSpPr/>
          <p:nvPr/>
        </p:nvSpPr>
        <p:spPr>
          <a:xfrm>
            <a:off x="4255286" y="1769730"/>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45" name="Rectangle 44"/>
          <p:cNvSpPr/>
          <p:nvPr/>
        </p:nvSpPr>
        <p:spPr>
          <a:xfrm>
            <a:off x="4268333" y="1664548"/>
            <a:ext cx="3706833" cy="184854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4244060" y="1915304"/>
            <a:ext cx="3734579" cy="1626279"/>
          </a:xfrm>
          <a:prstGeom prst="rect">
            <a:avLst/>
          </a:prstGeom>
        </p:spPr>
        <p:txBody>
          <a:bodyPr wrap="square">
            <a:spAutoFit/>
          </a:bodyPr>
          <a:lstStyle/>
          <a:p>
            <a:pPr>
              <a:lnSpc>
                <a:spcPct val="120000"/>
              </a:lnSpc>
            </a:pPr>
            <a:r>
              <a:rPr lang="en-US" sz="1400" dirty="0">
                <a:solidFill>
                  <a:prstClr val="black"/>
                </a:solidFill>
                <a:ea typeface="Segoe UI" panose="020B0502040204020203" pitchFamily="34" charset="0"/>
                <a:cs typeface="Segoe UI" panose="020B0502040204020203" pitchFamily="34" charset="0"/>
              </a:rPr>
              <a:t>A survey designed to capture data related to size of market, purchase intention and purchase drivers. A </a:t>
            </a:r>
            <a:r>
              <a:rPr lang="en-IN" sz="1400" kern="0" dirty="0">
                <a:solidFill>
                  <a:srgbClr val="000000"/>
                </a:solidFill>
                <a:ea typeface="Segoe UI" panose="020B0502040204020203" pitchFamily="34" charset="0"/>
                <a:cs typeface="Segoe UI" panose="020B0502040204020203" pitchFamily="34" charset="0"/>
              </a:rPr>
              <a:t>regression framework was formulated to understand purchase intention and correspondence analysis was done for brand perception</a:t>
            </a:r>
            <a:endParaRPr lang="en-US" sz="1400" dirty="0">
              <a:solidFill>
                <a:prstClr val="black"/>
              </a:solidFill>
              <a:ea typeface="Segoe UI" panose="020B0502040204020203" pitchFamily="34" charset="0"/>
              <a:cs typeface="Segoe UI" panose="020B0502040204020203" pitchFamily="34" charset="0"/>
            </a:endParaRPr>
          </a:p>
        </p:txBody>
      </p:sp>
      <p:sp>
        <p:nvSpPr>
          <p:cNvPr id="47" name="Rectangle 46"/>
          <p:cNvSpPr/>
          <p:nvPr/>
        </p:nvSpPr>
        <p:spPr>
          <a:xfrm>
            <a:off x="4273995" y="1655719"/>
            <a:ext cx="2131840" cy="338554"/>
          </a:xfrm>
          <a:prstGeom prst="rect">
            <a:avLst/>
          </a:prstGeom>
        </p:spPr>
        <p:txBody>
          <a:bodyPr wrap="square">
            <a:spAutoFit/>
          </a:bodyPr>
          <a:lstStyle/>
          <a:p>
            <a:r>
              <a:rPr lang="en-US" sz="1600" b="1" dirty="0" err="1">
                <a:solidFill>
                  <a:srgbClr val="44546A"/>
                </a:solidFill>
                <a:ea typeface="Segoe UI" panose="020B0502040204020203" pitchFamily="34" charset="0"/>
                <a:cs typeface="Segoe UI" panose="020B0502040204020203" pitchFamily="34" charset="0"/>
              </a:rPr>
              <a:t>LatentView’s</a:t>
            </a:r>
            <a:r>
              <a:rPr lang="en-US" sz="1600" b="1" dirty="0">
                <a:solidFill>
                  <a:srgbClr val="44546A"/>
                </a:solidFill>
                <a:ea typeface="Segoe UI" panose="020B0502040204020203" pitchFamily="34" charset="0"/>
                <a:cs typeface="Segoe UI" panose="020B0502040204020203" pitchFamily="34" charset="0"/>
              </a:rPr>
              <a:t> Solution</a:t>
            </a:r>
          </a:p>
        </p:txBody>
      </p:sp>
      <p:sp>
        <p:nvSpPr>
          <p:cNvPr id="48" name="Rectangle 47"/>
          <p:cNvSpPr/>
          <p:nvPr/>
        </p:nvSpPr>
        <p:spPr>
          <a:xfrm>
            <a:off x="8336130" y="1642936"/>
            <a:ext cx="2534636"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The “After” State</a:t>
            </a:r>
          </a:p>
        </p:txBody>
      </p:sp>
      <p:sp>
        <p:nvSpPr>
          <p:cNvPr id="49" name="Rectangle 48"/>
          <p:cNvSpPr/>
          <p:nvPr/>
        </p:nvSpPr>
        <p:spPr>
          <a:xfrm>
            <a:off x="229916" y="467274"/>
            <a:ext cx="7604485"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online marketplace</a:t>
            </a:r>
          </a:p>
        </p:txBody>
      </p:sp>
      <p:sp>
        <p:nvSpPr>
          <p:cNvPr id="51" name="Rectangle 50"/>
          <p:cNvSpPr/>
          <p:nvPr/>
        </p:nvSpPr>
        <p:spPr>
          <a:xfrm>
            <a:off x="489796" y="6041040"/>
            <a:ext cx="3034525" cy="360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a:solidFill>
                  <a:schemeClr val="tx1"/>
                </a:solidFill>
                <a:latin typeface="Segoe UI" panose="020B0502040204020203" pitchFamily="34" charset="0"/>
                <a:ea typeface="Segoe UI" panose="020B0502040204020203" pitchFamily="34" charset="0"/>
                <a:cs typeface="Segoe UI" panose="020B0502040204020203" pitchFamily="34" charset="0"/>
              </a:rPr>
              <a:t>Questionnaire Design &amp; Data Collection</a:t>
            </a:r>
          </a:p>
        </p:txBody>
      </p:sp>
      <p:sp>
        <p:nvSpPr>
          <p:cNvPr id="52" name="TextBox 51"/>
          <p:cNvSpPr txBox="1"/>
          <p:nvPr/>
        </p:nvSpPr>
        <p:spPr>
          <a:xfrm>
            <a:off x="1682642" y="4192292"/>
            <a:ext cx="1828800" cy="261610"/>
          </a:xfrm>
          <a:prstGeom prst="rect">
            <a:avLst/>
          </a:prstGeom>
          <a:solidFill>
            <a:srgbClr val="FFC000"/>
          </a:solidFill>
        </p:spPr>
        <p:txBody>
          <a:bodyPr wrap="square" rtlCol="0">
            <a:spAutoFit/>
          </a:bodyPr>
          <a:lstStyle/>
          <a:p>
            <a:r>
              <a:rPr lang="en-US" sz="1100" dirty="0">
                <a:latin typeface="Segoe UI" panose="020B0502040204020203" pitchFamily="34" charset="0"/>
                <a:ea typeface="Segoe UI" panose="020B0502040204020203" pitchFamily="34" charset="0"/>
                <a:cs typeface="Segoe UI" panose="020B0502040204020203" pitchFamily="34" charset="0"/>
              </a:rPr>
              <a:t>Buyer’s demographics</a:t>
            </a:r>
          </a:p>
        </p:txBody>
      </p:sp>
      <p:sp>
        <p:nvSpPr>
          <p:cNvPr id="53" name="TextBox 52"/>
          <p:cNvSpPr txBox="1"/>
          <p:nvPr/>
        </p:nvSpPr>
        <p:spPr>
          <a:xfrm>
            <a:off x="1682640" y="4685593"/>
            <a:ext cx="1828800" cy="261610"/>
          </a:xfrm>
          <a:prstGeom prst="rect">
            <a:avLst/>
          </a:prstGeom>
          <a:solidFill>
            <a:srgbClr val="FFC000"/>
          </a:solidFill>
        </p:spPr>
        <p:txBody>
          <a:bodyPr wrap="square" rtlCol="0">
            <a:spAutoFit/>
          </a:bodyPr>
          <a:lstStyle/>
          <a:p>
            <a:r>
              <a:rPr lang="en-US" sz="1100" dirty="0">
                <a:latin typeface="Segoe UI" panose="020B0502040204020203" pitchFamily="34" charset="0"/>
                <a:ea typeface="Segoe UI" panose="020B0502040204020203" pitchFamily="34" charset="0"/>
                <a:cs typeface="Segoe UI" panose="020B0502040204020203" pitchFamily="34" charset="0"/>
              </a:rPr>
              <a:t>Past Purchase Behavior</a:t>
            </a:r>
          </a:p>
        </p:txBody>
      </p:sp>
      <p:sp>
        <p:nvSpPr>
          <p:cNvPr id="54" name="TextBox 53"/>
          <p:cNvSpPr txBox="1"/>
          <p:nvPr/>
        </p:nvSpPr>
        <p:spPr>
          <a:xfrm>
            <a:off x="1682642" y="5170178"/>
            <a:ext cx="1828800" cy="261610"/>
          </a:xfrm>
          <a:prstGeom prst="rect">
            <a:avLst/>
          </a:prstGeom>
          <a:solidFill>
            <a:srgbClr val="FFC000"/>
          </a:solidFill>
        </p:spPr>
        <p:txBody>
          <a:bodyPr wrap="square" rtlCol="0">
            <a:spAutoFit/>
          </a:bodyPr>
          <a:lstStyle/>
          <a:p>
            <a:r>
              <a:rPr lang="en-US" sz="1100" dirty="0">
                <a:latin typeface="Segoe UI" panose="020B0502040204020203" pitchFamily="34" charset="0"/>
                <a:ea typeface="Segoe UI" panose="020B0502040204020203" pitchFamily="34" charset="0"/>
                <a:cs typeface="Segoe UI" panose="020B0502040204020203" pitchFamily="34" charset="0"/>
              </a:rPr>
              <a:t>Purchase Intention</a:t>
            </a:r>
          </a:p>
        </p:txBody>
      </p:sp>
      <p:sp>
        <p:nvSpPr>
          <p:cNvPr id="55" name="TextBox 54"/>
          <p:cNvSpPr txBox="1"/>
          <p:nvPr/>
        </p:nvSpPr>
        <p:spPr>
          <a:xfrm>
            <a:off x="1664978" y="5654763"/>
            <a:ext cx="1828800" cy="261610"/>
          </a:xfrm>
          <a:prstGeom prst="rect">
            <a:avLst/>
          </a:prstGeom>
          <a:solidFill>
            <a:srgbClr val="FFC000"/>
          </a:solidFill>
        </p:spPr>
        <p:txBody>
          <a:bodyPr wrap="square" rtlCol="0">
            <a:spAutoFit/>
          </a:bodyPr>
          <a:lstStyle/>
          <a:p>
            <a:r>
              <a:rPr lang="en-US" sz="1100" dirty="0">
                <a:latin typeface="Segoe UI" panose="020B0502040204020203" pitchFamily="34" charset="0"/>
                <a:ea typeface="Segoe UI" panose="020B0502040204020203" pitchFamily="34" charset="0"/>
                <a:cs typeface="Segoe UI" panose="020B0502040204020203" pitchFamily="34" charset="0"/>
              </a:rPr>
              <a:t>Purchase Drivers</a:t>
            </a:r>
          </a:p>
        </p:txBody>
      </p:sp>
      <p:pic>
        <p:nvPicPr>
          <p:cNvPr id="56" name="Picture 55" descr="Image result for questionnair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425" y="4816398"/>
            <a:ext cx="646540" cy="646540"/>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a:xfrm>
            <a:off x="4576514" y="6035283"/>
            <a:ext cx="3034525" cy="360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a:solidFill>
                  <a:schemeClr val="tx1"/>
                </a:solidFill>
                <a:latin typeface="Segoe UI" panose="020B0502040204020203" pitchFamily="34" charset="0"/>
                <a:ea typeface="Segoe UI" panose="020B0502040204020203" pitchFamily="34" charset="0"/>
                <a:cs typeface="Segoe UI" panose="020B0502040204020203" pitchFamily="34" charset="0"/>
              </a:rPr>
              <a:t>Estimating Purchase Intention</a:t>
            </a:r>
          </a:p>
        </p:txBody>
      </p:sp>
      <p:sp>
        <p:nvSpPr>
          <p:cNvPr id="58" name="Rectangle 57"/>
          <p:cNvSpPr/>
          <p:nvPr/>
        </p:nvSpPr>
        <p:spPr>
          <a:xfrm>
            <a:off x="8841690" y="4145447"/>
            <a:ext cx="2152740" cy="360000"/>
          </a:xfrm>
          <a:prstGeom prst="rect">
            <a:avLst/>
          </a:prstGeom>
          <a:solidFill>
            <a:schemeClr val="bg1">
              <a:lumMod val="95000"/>
            </a:schemeClr>
          </a:solidFill>
          <a:ln w="25400" cap="flat" cmpd="sng" algn="ctr">
            <a:solidFill>
              <a:schemeClr val="tx1"/>
            </a:solidFill>
            <a:prstDash val="solid"/>
          </a:ln>
          <a:effectLst/>
        </p:spPr>
        <p:txBody>
          <a:bodyPr rtlCol="0" anchor="ctr"/>
          <a:lstStyle/>
          <a:p>
            <a:pPr marL="365760" fontAlgn="base">
              <a:spcBef>
                <a:spcPct val="0"/>
              </a:spcBef>
              <a:spcAft>
                <a:spcPct val="0"/>
              </a:spcAft>
              <a:defRPr/>
            </a:pPr>
            <a:r>
              <a:rPr lang="en-IN" sz="1400" kern="0" dirty="0">
                <a:latin typeface="Segoe UI" panose="020B0502040204020203" pitchFamily="34" charset="0"/>
                <a:ea typeface="Segoe UI" panose="020B0502040204020203" pitchFamily="34" charset="0"/>
                <a:cs typeface="Segoe UI" panose="020B0502040204020203" pitchFamily="34" charset="0"/>
              </a:rPr>
              <a:t>Segmentation</a:t>
            </a:r>
          </a:p>
        </p:txBody>
      </p:sp>
      <p:sp>
        <p:nvSpPr>
          <p:cNvPr id="59" name="Rectangle 58"/>
          <p:cNvSpPr/>
          <p:nvPr/>
        </p:nvSpPr>
        <p:spPr>
          <a:xfrm>
            <a:off x="8847086" y="5563375"/>
            <a:ext cx="2141948" cy="360000"/>
          </a:xfrm>
          <a:prstGeom prst="rect">
            <a:avLst/>
          </a:prstGeom>
          <a:solidFill>
            <a:schemeClr val="bg1">
              <a:lumMod val="95000"/>
            </a:schemeClr>
          </a:solidFill>
          <a:ln w="25400" cap="flat" cmpd="sng" algn="ctr">
            <a:solidFill>
              <a:schemeClr val="tx1"/>
            </a:solidFill>
            <a:prstDash val="solid"/>
          </a:ln>
          <a:effectLst/>
        </p:spPr>
        <p:txBody>
          <a:bodyPr rtlCol="0" anchor="ctr"/>
          <a:lstStyle/>
          <a:p>
            <a:pPr marL="365760" fontAlgn="base">
              <a:spcBef>
                <a:spcPct val="0"/>
              </a:spcBef>
              <a:spcAft>
                <a:spcPct val="0"/>
              </a:spcAft>
              <a:defRPr/>
            </a:pPr>
            <a:r>
              <a:rPr lang="en-IN" sz="1400" kern="0" dirty="0">
                <a:latin typeface="Segoe UI" panose="020B0502040204020203" pitchFamily="34" charset="0"/>
                <a:ea typeface="Segoe UI" panose="020B0502040204020203" pitchFamily="34" charset="0"/>
                <a:cs typeface="Segoe UI" panose="020B0502040204020203" pitchFamily="34" charset="0"/>
              </a:rPr>
              <a:t>Brand perception</a:t>
            </a:r>
          </a:p>
        </p:txBody>
      </p:sp>
      <p:sp>
        <p:nvSpPr>
          <p:cNvPr id="60" name="Rectangle 59"/>
          <p:cNvSpPr/>
          <p:nvPr/>
        </p:nvSpPr>
        <p:spPr>
          <a:xfrm>
            <a:off x="8847086" y="5093921"/>
            <a:ext cx="2141948" cy="360000"/>
          </a:xfrm>
          <a:prstGeom prst="rect">
            <a:avLst/>
          </a:prstGeom>
          <a:solidFill>
            <a:schemeClr val="bg1">
              <a:lumMod val="95000"/>
            </a:schemeClr>
          </a:solidFill>
          <a:ln w="25400" cap="flat" cmpd="sng" algn="ctr">
            <a:solidFill>
              <a:schemeClr val="tx1"/>
            </a:solidFill>
            <a:prstDash val="solid"/>
          </a:ln>
          <a:effectLst/>
        </p:spPr>
        <p:txBody>
          <a:bodyPr rtlCol="0" anchor="ctr"/>
          <a:lstStyle/>
          <a:p>
            <a:pPr marL="365760" fontAlgn="base">
              <a:spcBef>
                <a:spcPct val="0"/>
              </a:spcBef>
              <a:spcAft>
                <a:spcPct val="0"/>
              </a:spcAft>
              <a:defRPr/>
            </a:pPr>
            <a:r>
              <a:rPr lang="en-IN" sz="1400" kern="0" dirty="0">
                <a:latin typeface="Segoe UI" panose="020B0502040204020203" pitchFamily="34" charset="0"/>
                <a:ea typeface="Segoe UI" panose="020B0502040204020203" pitchFamily="34" charset="0"/>
                <a:cs typeface="Segoe UI" panose="020B0502040204020203" pitchFamily="34" charset="0"/>
              </a:rPr>
              <a:t> Drivers of Purchase</a:t>
            </a:r>
          </a:p>
        </p:txBody>
      </p:sp>
      <p:sp>
        <p:nvSpPr>
          <p:cNvPr id="61" name="Rectangle 60"/>
          <p:cNvSpPr/>
          <p:nvPr/>
        </p:nvSpPr>
        <p:spPr>
          <a:xfrm>
            <a:off x="8841690" y="4617708"/>
            <a:ext cx="2152740" cy="360000"/>
          </a:xfrm>
          <a:prstGeom prst="rect">
            <a:avLst/>
          </a:prstGeom>
          <a:solidFill>
            <a:schemeClr val="bg1">
              <a:lumMod val="95000"/>
            </a:schemeClr>
          </a:solidFill>
          <a:ln w="25400" cap="flat" cmpd="sng" algn="ctr">
            <a:solidFill>
              <a:schemeClr val="tx1"/>
            </a:solidFill>
            <a:prstDash val="solid"/>
          </a:ln>
          <a:effectLst/>
        </p:spPr>
        <p:txBody>
          <a:bodyPr rtlCol="0" anchor="ctr"/>
          <a:lstStyle/>
          <a:p>
            <a:pPr marL="365760" fontAlgn="base">
              <a:spcBef>
                <a:spcPct val="0"/>
              </a:spcBef>
              <a:spcAft>
                <a:spcPct val="0"/>
              </a:spcAft>
              <a:defRPr/>
            </a:pPr>
            <a:r>
              <a:rPr lang="en-IN" sz="1400" kern="0" dirty="0">
                <a:latin typeface="Segoe UI" panose="020B0502040204020203" pitchFamily="34" charset="0"/>
                <a:ea typeface="Segoe UI" panose="020B0502040204020203" pitchFamily="34" charset="0"/>
                <a:cs typeface="Segoe UI" panose="020B0502040204020203" pitchFamily="34" charset="0"/>
              </a:rPr>
              <a:t>Market Sizing</a:t>
            </a:r>
          </a:p>
        </p:txBody>
      </p:sp>
      <p:pic>
        <p:nvPicPr>
          <p:cNvPr id="62" name="Picture 61"/>
          <p:cNvPicPr>
            <a:picLocks noChangeAspect="1"/>
          </p:cNvPicPr>
          <p:nvPr/>
        </p:nvPicPr>
        <p:blipFill rotWithShape="1">
          <a:blip r:embed="rId4" cstate="print">
            <a:extLst>
              <a:ext uri="{28A0092B-C50C-407E-A947-70E740481C1C}">
                <a14:useLocalDpi xmlns:a14="http://schemas.microsoft.com/office/drawing/2010/main" val="0"/>
              </a:ext>
            </a:extLst>
          </a:blip>
          <a:srcRect b="18730"/>
          <a:stretch/>
        </p:blipFill>
        <p:spPr>
          <a:xfrm>
            <a:off x="8849469" y="5136778"/>
            <a:ext cx="329184" cy="267527"/>
          </a:xfrm>
          <a:prstGeom prst="rect">
            <a:avLst/>
          </a:prstGeom>
        </p:spPr>
      </p:pic>
      <p:pic>
        <p:nvPicPr>
          <p:cNvPr id="63" name="Picture 62"/>
          <p:cNvPicPr>
            <a:picLocks noChangeAspect="1"/>
          </p:cNvPicPr>
          <p:nvPr/>
        </p:nvPicPr>
        <p:blipFill rotWithShape="1">
          <a:blip r:embed="rId5" cstate="print">
            <a:extLst>
              <a:ext uri="{28A0092B-C50C-407E-A947-70E740481C1C}">
                <a14:useLocalDpi xmlns:a14="http://schemas.microsoft.com/office/drawing/2010/main" val="0"/>
              </a:ext>
            </a:extLst>
          </a:blip>
          <a:srcRect t="23043" r="24560" b="27058"/>
          <a:stretch/>
        </p:blipFill>
        <p:spPr>
          <a:xfrm>
            <a:off x="8849469" y="5603492"/>
            <a:ext cx="408208" cy="270000"/>
          </a:xfrm>
          <a:prstGeom prst="rect">
            <a:avLst/>
          </a:prstGeom>
        </p:spPr>
      </p:pic>
      <p:pic>
        <p:nvPicPr>
          <p:cNvPr id="64" name="Picture 63"/>
          <p:cNvPicPr>
            <a:picLocks noChangeAspect="1"/>
          </p:cNvPicPr>
          <p:nvPr/>
        </p:nvPicPr>
        <p:blipFill rotWithShape="1">
          <a:blip r:embed="rId6" cstate="print">
            <a:extLst>
              <a:ext uri="{28A0092B-C50C-407E-A947-70E740481C1C}">
                <a14:useLocalDpi xmlns:a14="http://schemas.microsoft.com/office/drawing/2010/main" val="0"/>
              </a:ext>
            </a:extLst>
          </a:blip>
          <a:srcRect t="4510" b="18628"/>
          <a:stretch/>
        </p:blipFill>
        <p:spPr>
          <a:xfrm>
            <a:off x="8877936" y="4192292"/>
            <a:ext cx="351275" cy="270000"/>
          </a:xfrm>
          <a:prstGeom prst="rect">
            <a:avLst/>
          </a:prstGeom>
        </p:spPr>
      </p:pic>
      <p:sp>
        <p:nvSpPr>
          <p:cNvPr id="65" name="Rectangle 64"/>
          <p:cNvSpPr/>
          <p:nvPr/>
        </p:nvSpPr>
        <p:spPr>
          <a:xfrm>
            <a:off x="8841139" y="6035283"/>
            <a:ext cx="2160000" cy="360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Segoe UI" panose="020B0502040204020203" pitchFamily="34" charset="0"/>
                <a:ea typeface="Segoe UI" panose="020B0502040204020203" pitchFamily="34" charset="0"/>
                <a:cs typeface="Segoe UI" panose="020B0502040204020203" pitchFamily="34" charset="0"/>
              </a:rPr>
              <a:t>Insights</a:t>
            </a:r>
          </a:p>
        </p:txBody>
      </p:sp>
      <p:graphicFrame>
        <p:nvGraphicFramePr>
          <p:cNvPr id="67" name="Table 66"/>
          <p:cNvGraphicFramePr>
            <a:graphicFrameLocks noGrp="1"/>
          </p:cNvGraphicFramePr>
          <p:nvPr>
            <p:extLst>
              <p:ext uri="{D42A27DB-BD31-4B8C-83A1-F6EECF244321}">
                <p14:modId xmlns:p14="http://schemas.microsoft.com/office/powerpoint/2010/main" val="1076194500"/>
              </p:ext>
            </p:extLst>
          </p:nvPr>
        </p:nvGraphicFramePr>
        <p:xfrm>
          <a:off x="4576514" y="4085108"/>
          <a:ext cx="3034524" cy="1949040"/>
        </p:xfrm>
        <a:graphic>
          <a:graphicData uri="http://schemas.openxmlformats.org/drawingml/2006/table">
            <a:tbl>
              <a:tblPr firstRow="1" bandRow="1">
                <a:tableStyleId>{616DA210-FB5B-4158-B5E0-FEB733F419BA}</a:tableStyleId>
              </a:tblPr>
              <a:tblGrid>
                <a:gridCol w="782161">
                  <a:extLst>
                    <a:ext uri="{9D8B030D-6E8A-4147-A177-3AD203B41FA5}">
                      <a16:colId xmlns:a16="http://schemas.microsoft.com/office/drawing/2014/main" val="1398774613"/>
                    </a:ext>
                  </a:extLst>
                </a:gridCol>
                <a:gridCol w="1313645">
                  <a:extLst>
                    <a:ext uri="{9D8B030D-6E8A-4147-A177-3AD203B41FA5}">
                      <a16:colId xmlns:a16="http://schemas.microsoft.com/office/drawing/2014/main" val="52398565"/>
                    </a:ext>
                  </a:extLst>
                </a:gridCol>
                <a:gridCol w="938718">
                  <a:extLst>
                    <a:ext uri="{9D8B030D-6E8A-4147-A177-3AD203B41FA5}">
                      <a16:colId xmlns:a16="http://schemas.microsoft.com/office/drawing/2014/main" val="1400012254"/>
                    </a:ext>
                  </a:extLst>
                </a:gridCol>
              </a:tblGrid>
              <a:tr h="270936">
                <a:tc>
                  <a:txBody>
                    <a:bodyPr/>
                    <a:lstStyle/>
                    <a:p>
                      <a:r>
                        <a:rPr lang="en-US" sz="1100" dirty="0"/>
                        <a:t>Purchase factors</a:t>
                      </a:r>
                    </a:p>
                  </a:txBody>
                  <a:tcPr/>
                </a:tc>
                <a:tc>
                  <a:txBody>
                    <a:bodyPr/>
                    <a:lstStyle/>
                    <a:p>
                      <a:r>
                        <a:rPr lang="en-US" sz="1100" dirty="0"/>
                        <a:t>Client brand’s relative strength / weakness</a:t>
                      </a:r>
                    </a:p>
                  </a:txBody>
                  <a:tcPr/>
                </a:tc>
                <a:tc>
                  <a:txBody>
                    <a:bodyPr/>
                    <a:lstStyle/>
                    <a:p>
                      <a:r>
                        <a:rPr lang="en-US" sz="1100" dirty="0"/>
                        <a:t>Strong</a:t>
                      </a:r>
                      <a:r>
                        <a:rPr lang="en-US" sz="1100" baseline="0" dirty="0"/>
                        <a:t> competitors</a:t>
                      </a:r>
                      <a:endParaRPr lang="en-US" sz="1100" dirty="0"/>
                    </a:p>
                  </a:txBody>
                  <a:tcPr/>
                </a:tc>
                <a:extLst>
                  <a:ext uri="{0D108BD9-81ED-4DB2-BD59-A6C34878D82A}">
                    <a16:rowId xmlns:a16="http://schemas.microsoft.com/office/drawing/2014/main" val="4142735859"/>
                  </a:ext>
                </a:extLst>
              </a:tr>
              <a:tr h="270936">
                <a:tc>
                  <a:txBody>
                    <a:bodyPr/>
                    <a:lstStyle/>
                    <a:p>
                      <a:r>
                        <a:rPr lang="en-US" sz="1100" dirty="0"/>
                        <a:t>Factor</a:t>
                      </a:r>
                      <a:r>
                        <a:rPr lang="en-US" sz="1100" baseline="0" dirty="0"/>
                        <a:t> 1</a:t>
                      </a:r>
                      <a:endParaRPr lang="en-US" sz="1100" dirty="0"/>
                    </a:p>
                  </a:txBody>
                  <a:tcPr/>
                </a:tc>
                <a:tc>
                  <a:txBody>
                    <a:bodyPr/>
                    <a:lstStyle/>
                    <a:p>
                      <a:endParaRPr lang="en-US" sz="1100" dirty="0"/>
                    </a:p>
                  </a:txBody>
                  <a:tcPr>
                    <a:solidFill>
                      <a:schemeClr val="accent4">
                        <a:lumMod val="75000"/>
                      </a:schemeClr>
                    </a:solidFill>
                  </a:tcPr>
                </a:tc>
                <a:tc>
                  <a:txBody>
                    <a:bodyPr/>
                    <a:lstStyle/>
                    <a:p>
                      <a:r>
                        <a:rPr lang="en-US" sz="1100" dirty="0"/>
                        <a:t>Brand 2</a:t>
                      </a:r>
                    </a:p>
                  </a:txBody>
                  <a:tcPr/>
                </a:tc>
                <a:extLst>
                  <a:ext uri="{0D108BD9-81ED-4DB2-BD59-A6C34878D82A}">
                    <a16:rowId xmlns:a16="http://schemas.microsoft.com/office/drawing/2014/main" val="924474548"/>
                  </a:ext>
                </a:extLst>
              </a:tr>
              <a:tr h="270936">
                <a:tc>
                  <a:txBody>
                    <a:bodyPr/>
                    <a:lstStyle/>
                    <a:p>
                      <a:r>
                        <a:rPr lang="en-US" sz="1100" dirty="0"/>
                        <a:t>Factor 2</a:t>
                      </a:r>
                    </a:p>
                  </a:txBody>
                  <a:tcPr/>
                </a:tc>
                <a:tc>
                  <a:txBody>
                    <a:bodyPr/>
                    <a:lstStyle/>
                    <a:p>
                      <a:endParaRPr lang="en-US" sz="1100" dirty="0"/>
                    </a:p>
                  </a:txBody>
                  <a:tcPr>
                    <a:solidFill>
                      <a:schemeClr val="accent4">
                        <a:lumMod val="75000"/>
                      </a:schemeClr>
                    </a:solidFill>
                  </a:tcPr>
                </a:tc>
                <a:tc>
                  <a:txBody>
                    <a:bodyPr/>
                    <a:lstStyle/>
                    <a:p>
                      <a:r>
                        <a:rPr lang="en-US" sz="1100" dirty="0"/>
                        <a:t>Brand 4</a:t>
                      </a:r>
                    </a:p>
                  </a:txBody>
                  <a:tcPr/>
                </a:tc>
                <a:extLst>
                  <a:ext uri="{0D108BD9-81ED-4DB2-BD59-A6C34878D82A}">
                    <a16:rowId xmlns:a16="http://schemas.microsoft.com/office/drawing/2014/main" val="739603193"/>
                  </a:ext>
                </a:extLst>
              </a:tr>
              <a:tr h="270936">
                <a:tc>
                  <a:txBody>
                    <a:bodyPr/>
                    <a:lstStyle/>
                    <a:p>
                      <a:r>
                        <a:rPr lang="en-US" sz="1100" dirty="0"/>
                        <a:t>Factor 3</a:t>
                      </a:r>
                    </a:p>
                  </a:txBody>
                  <a:tcPr/>
                </a:tc>
                <a:tc>
                  <a:txBody>
                    <a:bodyPr/>
                    <a:lstStyle/>
                    <a:p>
                      <a:endParaRPr lang="en-US" sz="1100" dirty="0"/>
                    </a:p>
                  </a:txBody>
                  <a:tcPr>
                    <a:solidFill>
                      <a:srgbClr val="FF0000"/>
                    </a:solidFill>
                  </a:tcPr>
                </a:tc>
                <a:tc>
                  <a:txBody>
                    <a:bodyPr/>
                    <a:lstStyle/>
                    <a:p>
                      <a:r>
                        <a:rPr lang="en-US" sz="1100" dirty="0"/>
                        <a:t>Brand 1, 3</a:t>
                      </a:r>
                    </a:p>
                  </a:txBody>
                  <a:tcPr/>
                </a:tc>
                <a:extLst>
                  <a:ext uri="{0D108BD9-81ED-4DB2-BD59-A6C34878D82A}">
                    <a16:rowId xmlns:a16="http://schemas.microsoft.com/office/drawing/2014/main" val="3667612234"/>
                  </a:ext>
                </a:extLst>
              </a:tr>
              <a:tr h="270936">
                <a:tc>
                  <a:txBody>
                    <a:bodyPr/>
                    <a:lstStyle/>
                    <a:p>
                      <a:r>
                        <a:rPr lang="en-US" sz="1100" dirty="0"/>
                        <a:t>Factor 4</a:t>
                      </a:r>
                    </a:p>
                  </a:txBody>
                  <a:tcPr/>
                </a:tc>
                <a:tc>
                  <a:txBody>
                    <a:bodyPr/>
                    <a:lstStyle/>
                    <a:p>
                      <a:endParaRPr lang="en-US" sz="1100" dirty="0"/>
                    </a:p>
                  </a:txBody>
                  <a:tcPr>
                    <a:solidFill>
                      <a:srgbClr val="FF0000"/>
                    </a:solidFill>
                  </a:tcPr>
                </a:tc>
                <a:tc>
                  <a:txBody>
                    <a:bodyPr/>
                    <a:lstStyle/>
                    <a:p>
                      <a:r>
                        <a:rPr lang="en-US" sz="1100" dirty="0"/>
                        <a:t>Brand 6</a:t>
                      </a:r>
                    </a:p>
                  </a:txBody>
                  <a:tcPr/>
                </a:tc>
                <a:extLst>
                  <a:ext uri="{0D108BD9-81ED-4DB2-BD59-A6C34878D82A}">
                    <a16:rowId xmlns:a16="http://schemas.microsoft.com/office/drawing/2014/main" val="2235970846"/>
                  </a:ext>
                </a:extLst>
              </a:tr>
              <a:tr h="270936">
                <a:tc>
                  <a:txBody>
                    <a:bodyPr/>
                    <a:lstStyle/>
                    <a:p>
                      <a:r>
                        <a:rPr lang="en-US" sz="1100" dirty="0"/>
                        <a:t>Factor 5</a:t>
                      </a:r>
                    </a:p>
                  </a:txBody>
                  <a:tcPr/>
                </a:tc>
                <a:tc>
                  <a:txBody>
                    <a:bodyPr/>
                    <a:lstStyle/>
                    <a:p>
                      <a:endParaRPr lang="en-US" sz="1100" dirty="0"/>
                    </a:p>
                  </a:txBody>
                  <a:tcPr>
                    <a:solidFill>
                      <a:srgbClr val="FF0000"/>
                    </a:solidFill>
                  </a:tcPr>
                </a:tc>
                <a:tc>
                  <a:txBody>
                    <a:bodyPr/>
                    <a:lstStyle/>
                    <a:p>
                      <a:r>
                        <a:rPr lang="en-US" sz="1100" dirty="0"/>
                        <a:t>Brand 5</a:t>
                      </a:r>
                    </a:p>
                  </a:txBody>
                  <a:tcPr/>
                </a:tc>
                <a:extLst>
                  <a:ext uri="{0D108BD9-81ED-4DB2-BD59-A6C34878D82A}">
                    <a16:rowId xmlns:a16="http://schemas.microsoft.com/office/drawing/2014/main" val="1685711542"/>
                  </a:ext>
                </a:extLst>
              </a:tr>
            </a:tbl>
          </a:graphicData>
        </a:graphic>
      </p:graphicFrame>
      <p:pic>
        <p:nvPicPr>
          <p:cNvPr id="69" name="Picture 2" descr="Related image"/>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65057" y="4661403"/>
            <a:ext cx="329184" cy="274320"/>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p:cNvSpPr/>
          <p:nvPr/>
        </p:nvSpPr>
        <p:spPr>
          <a:xfrm>
            <a:off x="1435704" y="4218368"/>
            <a:ext cx="182880" cy="18288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71" name="Oval 70"/>
          <p:cNvSpPr/>
          <p:nvPr/>
        </p:nvSpPr>
        <p:spPr>
          <a:xfrm>
            <a:off x="1432730" y="4730492"/>
            <a:ext cx="182880" cy="18288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72" name="Oval 71"/>
          <p:cNvSpPr/>
          <p:nvPr/>
        </p:nvSpPr>
        <p:spPr>
          <a:xfrm>
            <a:off x="1432730" y="5205767"/>
            <a:ext cx="182880" cy="18288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73" name="Oval 72"/>
          <p:cNvSpPr/>
          <p:nvPr/>
        </p:nvSpPr>
        <p:spPr>
          <a:xfrm>
            <a:off x="1432730" y="5671070"/>
            <a:ext cx="182880" cy="18288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74" name="Striped Right Arrow 73"/>
          <p:cNvSpPr/>
          <p:nvPr/>
        </p:nvSpPr>
        <p:spPr>
          <a:xfrm>
            <a:off x="3811102" y="4977708"/>
            <a:ext cx="419668" cy="319499"/>
          </a:xfrm>
          <a:prstGeom prst="strip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75" name="Striped Right Arrow 74"/>
          <p:cNvSpPr/>
          <p:nvPr/>
        </p:nvSpPr>
        <p:spPr>
          <a:xfrm>
            <a:off x="7956782" y="4922844"/>
            <a:ext cx="419668" cy="319499"/>
          </a:xfrm>
          <a:prstGeom prst="strip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65431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ctrTitle"/>
          </p:nvPr>
        </p:nvSpPr>
        <p:spPr>
          <a:prstGeom prst="rect">
            <a:avLst/>
          </a:prstGeom>
          <a:noFill/>
          <a:ln>
            <a:noFill/>
          </a:ln>
        </p:spPr>
        <p:txBody>
          <a:bodyPr wrap="square" lIns="91425" tIns="45700" rIns="91425" bIns="45700" anchor="ctr" anchorCtr="0">
            <a:noAutofit/>
          </a:bodyPr>
          <a:lstStyle/>
          <a:p>
            <a:pPr marL="0" marR="0" lvl="0" indent="-292100" algn="ctr" rtl="0">
              <a:lnSpc>
                <a:spcPct val="90000"/>
              </a:lnSpc>
              <a:spcBef>
                <a:spcPts val="0"/>
              </a:spcBef>
              <a:buClr>
                <a:schemeClr val="lt1"/>
              </a:buClr>
              <a:buSzPct val="100000"/>
              <a:buFont typeface="Arial"/>
              <a:buNone/>
            </a:pPr>
            <a:r>
              <a:rPr lang="en-US" sz="4600" b="0" i="0" u="none" strike="noStrike" cap="none" dirty="0">
                <a:solidFill>
                  <a:schemeClr val="lt1"/>
                </a:solidFill>
                <a:ea typeface="Arial"/>
                <a:sym typeface="Arial"/>
              </a:rPr>
              <a:t>Thank you</a:t>
            </a:r>
          </a:p>
        </p:txBody>
      </p:sp>
    </p:spTree>
    <p:extLst>
      <p:ext uri="{BB962C8B-B14F-4D97-AF65-F5344CB8AC3E}">
        <p14:creationId xmlns:p14="http://schemas.microsoft.com/office/powerpoint/2010/main" val="268562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Behavioral Segmentation to Arrest Revenue Leakage</a:t>
            </a:r>
          </a:p>
        </p:txBody>
      </p:sp>
      <p:pic>
        <p:nvPicPr>
          <p:cNvPr id="50" name="Picture 49"/>
          <p:cNvPicPr>
            <a:picLocks noChangeAspect="1"/>
          </p:cNvPicPr>
          <p:nvPr/>
        </p:nvPicPr>
        <p:blipFill>
          <a:blip r:embed="rId3"/>
          <a:stretch>
            <a:fillRect/>
          </a:stretch>
        </p:blipFill>
        <p:spPr>
          <a:xfrm>
            <a:off x="220282" y="2993946"/>
            <a:ext cx="7809747" cy="3576864"/>
          </a:xfrm>
          <a:prstGeom prst="rect">
            <a:avLst/>
          </a:prstGeom>
        </p:spPr>
      </p:pic>
      <p:sp>
        <p:nvSpPr>
          <p:cNvPr id="51" name="Rectangle 50"/>
          <p:cNvSpPr/>
          <p:nvPr/>
        </p:nvSpPr>
        <p:spPr>
          <a:xfrm>
            <a:off x="0" y="931893"/>
            <a:ext cx="12192002" cy="20954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Rectangle 51"/>
          <p:cNvSpPr/>
          <p:nvPr/>
        </p:nvSpPr>
        <p:spPr>
          <a:xfrm>
            <a:off x="175287" y="910240"/>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defRPr/>
            </a:pPr>
            <a:r>
              <a:rPr kumimoji="0" lang="en-US" sz="1800" b="1" i="0" u="none" strike="noStrike" kern="1200" cap="none" spc="0" normalizeH="0" baseline="0" noProof="0" dirty="0">
                <a:ln>
                  <a:noFill/>
                </a:ln>
                <a:solidFill>
                  <a:srgbClr val="44546A"/>
                </a:solidFill>
                <a:effectLst/>
                <a:uLnTx/>
                <a:uFillTx/>
                <a:latin typeface="Calibri" panose="020F0502020204030204"/>
                <a:ea typeface="+mn-ea"/>
                <a:cs typeface="+mn-cs"/>
              </a:rPr>
              <a:t>The Problem: </a:t>
            </a:r>
            <a:r>
              <a:rPr lang="en-US" sz="1600" dirty="0">
                <a:solidFill>
                  <a:srgbClr val="44546A"/>
                </a:solidFill>
                <a:latin typeface="Calibri" panose="020F0502020204030204"/>
              </a:rPr>
              <a:t>I</a:t>
            </a:r>
            <a:r>
              <a:rPr kumimoji="0" lang="en-US" sz="1600" b="0" i="0" u="none" strike="noStrike" kern="1200" cap="none" spc="0" normalizeH="0" baseline="0" noProof="0" dirty="0">
                <a:ln>
                  <a:noFill/>
                </a:ln>
                <a:solidFill>
                  <a:srgbClr val="44546A"/>
                </a:solidFill>
                <a:effectLst/>
                <a:uLnTx/>
                <a:uFillTx/>
                <a:latin typeface="Calibri" panose="020F0502020204030204"/>
                <a:ea typeface="+mn-ea"/>
                <a:cs typeface="+mn-cs"/>
              </a:rPr>
              <a:t>n the payments business, delays in responding to changes in</a:t>
            </a:r>
            <a:r>
              <a:rPr kumimoji="0" lang="en-US" sz="1600" b="0" i="0" u="none" strike="noStrike" kern="1200" cap="none" spc="0" normalizeH="0" noProof="0" dirty="0">
                <a:ln>
                  <a:noFill/>
                </a:ln>
                <a:solidFill>
                  <a:srgbClr val="44546A"/>
                </a:solidFill>
                <a:effectLst/>
                <a:uLnTx/>
                <a:uFillTx/>
                <a:latin typeface="Calibri" panose="020F0502020204030204"/>
                <a:ea typeface="+mn-ea"/>
                <a:cs typeface="+mn-cs"/>
              </a:rPr>
              <a:t> customer behavior </a:t>
            </a:r>
            <a:r>
              <a:rPr kumimoji="0" lang="en-US" sz="1600" b="0" i="0" u="none" strike="noStrike" kern="1200" cap="none" spc="0" normalizeH="0" baseline="0" noProof="0" dirty="0">
                <a:ln>
                  <a:noFill/>
                </a:ln>
                <a:solidFill>
                  <a:srgbClr val="44546A"/>
                </a:solidFill>
                <a:effectLst/>
                <a:uLnTx/>
                <a:uFillTx/>
                <a:latin typeface="Calibri" panose="020F0502020204030204"/>
                <a:ea typeface="+mn-ea"/>
                <a:cs typeface="+mn-cs"/>
              </a:rPr>
              <a:t>can lead to significant revenue loss </a:t>
            </a:r>
          </a:p>
        </p:txBody>
      </p:sp>
      <p:grpSp>
        <p:nvGrpSpPr>
          <p:cNvPr id="53" name="Group 52"/>
          <p:cNvGrpSpPr/>
          <p:nvPr/>
        </p:nvGrpSpPr>
        <p:grpSpPr>
          <a:xfrm>
            <a:off x="220282" y="1394494"/>
            <a:ext cx="11805271" cy="1562918"/>
            <a:chOff x="260343" y="1842298"/>
            <a:chExt cx="11688387" cy="1562918"/>
          </a:xfrm>
        </p:grpSpPr>
        <p:sp>
          <p:nvSpPr>
            <p:cNvPr id="54" name="Rectangle 53"/>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5" name="Rectangle 54"/>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p:cNvSpPr/>
            <p:nvPr/>
          </p:nvSpPr>
          <p:spPr>
            <a:xfrm>
              <a:off x="270586" y="2112554"/>
              <a:ext cx="3543834" cy="1292662"/>
            </a:xfrm>
            <a:prstGeom prst="rect">
              <a:avLst/>
            </a:prstGeom>
          </p:spPr>
          <p:txBody>
            <a:bodyPr wrap="square">
              <a:spAutoFit/>
            </a:bodyPr>
            <a:lstStyle/>
            <a:p>
              <a:pPr lvl="0">
                <a:lnSpc>
                  <a:spcPct val="120000"/>
                </a:lnSpc>
                <a:defRPr/>
              </a:pPr>
              <a:r>
                <a:rPr kumimoji="0" lang="en-IN" sz="1300" b="0" i="0" u="none" strike="noStrike" kern="1200" cap="none" spc="0" normalizeH="0" baseline="0" noProof="0" dirty="0">
                  <a:ln>
                    <a:noFill/>
                  </a:ln>
                  <a:solidFill>
                    <a:prstClr val="black"/>
                  </a:solidFill>
                  <a:effectLst/>
                  <a:uLnTx/>
                  <a:uFillTx/>
                  <a:ea typeface="Verdana" panose="020B0604030504040204" pitchFamily="34" charset="0"/>
                  <a:cs typeface="Verdana" panose="020B0604030504040204" pitchFamily="34" charset="0"/>
                </a:rPr>
                <a:t>Client and LatentView team maintaining the business performance dashboards noticed revenue leakage to the tune of USD 2.09 </a:t>
              </a:r>
              <a:r>
                <a:rPr kumimoji="0" lang="en-IN" sz="1300" b="0" i="0" u="none" strike="noStrike" kern="1200" cap="none" spc="0" normalizeH="0" baseline="0" noProof="0" dirty="0" err="1">
                  <a:ln>
                    <a:noFill/>
                  </a:ln>
                  <a:solidFill>
                    <a:prstClr val="black"/>
                  </a:solidFill>
                  <a:effectLst/>
                  <a:uLnTx/>
                  <a:uFillTx/>
                  <a:ea typeface="Verdana" panose="020B0604030504040204" pitchFamily="34" charset="0"/>
                  <a:cs typeface="Verdana" panose="020B0604030504040204" pitchFamily="34" charset="0"/>
                </a:rPr>
                <a:t>Mn</a:t>
              </a:r>
              <a:r>
                <a:rPr kumimoji="0" lang="en-IN" sz="1300" b="0" i="0" u="none" strike="noStrike" kern="1200" cap="none" spc="0" normalizeH="0" baseline="0" noProof="0" dirty="0">
                  <a:ln>
                    <a:noFill/>
                  </a:ln>
                  <a:solidFill>
                    <a:prstClr val="black"/>
                  </a:solidFill>
                  <a:effectLst/>
                  <a:uLnTx/>
                  <a:uFillTx/>
                  <a:ea typeface="Verdana" panose="020B0604030504040204" pitchFamily="34" charset="0"/>
                  <a:cs typeface="Verdana" panose="020B0604030504040204" pitchFamily="34" charset="0"/>
                </a:rPr>
                <a:t>. but were unaware of  </a:t>
              </a:r>
              <a:r>
                <a:rPr kumimoji="0" lang="en-IN" sz="1300" b="0" i="0" u="none" strike="noStrike" kern="1200" cap="none" spc="0" normalizeH="0" noProof="0" dirty="0">
                  <a:ln>
                    <a:noFill/>
                  </a:ln>
                  <a:solidFill>
                    <a:prstClr val="black"/>
                  </a:solidFill>
                  <a:effectLst/>
                  <a:uLnTx/>
                  <a:uFillTx/>
                  <a:ea typeface="Verdana" panose="020B0604030504040204" pitchFamily="34" charset="0"/>
                  <a:cs typeface="Verdana" panose="020B0604030504040204" pitchFamily="34" charset="0"/>
                </a:rPr>
                <a:t>the reasons for the sudden monthly revenue drop</a:t>
              </a:r>
              <a:endParaRPr kumimoji="0" lang="en-US" sz="1300" b="0" i="0" u="none" strike="noStrike" kern="1200" cap="none" spc="0" normalizeH="0" baseline="0" noProof="0" dirty="0">
                <a:ln>
                  <a:noFill/>
                </a:ln>
                <a:solidFill>
                  <a:prstClr val="black"/>
                </a:solidFill>
                <a:effectLst/>
                <a:uLnTx/>
                <a:uFillTx/>
                <a:ea typeface="Verdana" panose="020B0604030504040204" pitchFamily="34" charset="0"/>
                <a:cs typeface="Verdana" panose="020B0604030504040204" pitchFamily="34" charset="0"/>
              </a:endParaRPr>
            </a:p>
          </p:txBody>
        </p:sp>
        <p:sp>
          <p:nvSpPr>
            <p:cNvPr id="57" name="Rectangle 56"/>
            <p:cNvSpPr/>
            <p:nvPr/>
          </p:nvSpPr>
          <p:spPr>
            <a:xfrm>
              <a:off x="270586" y="1842298"/>
              <a:ext cx="25346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“Before” State</a:t>
              </a:r>
            </a:p>
          </p:txBody>
        </p:sp>
        <p:sp>
          <p:nvSpPr>
            <p:cNvPr id="58" name="Rectangle 57"/>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Pct val="120000"/>
                <a:buFontTx/>
                <a:buNone/>
                <a:tabLst/>
                <a:defRPr/>
              </a:pPr>
              <a:endPar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9" name="Rectangle 58"/>
            <p:cNvSpPr/>
            <p:nvPr/>
          </p:nvSpPr>
          <p:spPr>
            <a:xfrm>
              <a:off x="8297111" y="2067584"/>
              <a:ext cx="3651619" cy="1292662"/>
            </a:xfrm>
            <a:prstGeom prst="rect">
              <a:avLst/>
            </a:prstGeom>
          </p:spPr>
          <p:txBody>
            <a:bodyPr wrap="square">
              <a:spAutoFit/>
            </a:bodyPr>
            <a:lstStyle/>
            <a:p>
              <a:pPr lvl="0">
                <a:lnSpc>
                  <a:spcPct val="120000"/>
                </a:lnSpc>
                <a:defRPr/>
              </a:pPr>
              <a:r>
                <a:rPr lang="en-US" sz="1300" dirty="0">
                  <a:solidFill>
                    <a:prstClr val="black"/>
                  </a:solidFill>
                  <a:ea typeface="Verdana" panose="020B0604030504040204" pitchFamily="34" charset="0"/>
                  <a:cs typeface="Verdana" panose="020B0604030504040204" pitchFamily="34" charset="0"/>
                </a:rPr>
                <a:t>Merchant behavior shift (keyed to swiped) was identified as the key reason for revenue leak and rate slabs were instituted for keyed and swiped volumes separately which addressed USD 1.73 </a:t>
              </a:r>
              <a:r>
                <a:rPr lang="en-US" sz="1300" dirty="0" err="1">
                  <a:solidFill>
                    <a:prstClr val="black"/>
                  </a:solidFill>
                  <a:ea typeface="Verdana" panose="020B0604030504040204" pitchFamily="34" charset="0"/>
                  <a:cs typeface="Verdana" panose="020B0604030504040204" pitchFamily="34" charset="0"/>
                </a:rPr>
                <a:t>Mn</a:t>
              </a:r>
              <a:r>
                <a:rPr lang="en-US" sz="1300" dirty="0">
                  <a:solidFill>
                    <a:prstClr val="black"/>
                  </a:solidFill>
                  <a:ea typeface="Verdana" panose="020B0604030504040204" pitchFamily="34" charset="0"/>
                  <a:cs typeface="Verdana" panose="020B0604030504040204" pitchFamily="34" charset="0"/>
                </a:rPr>
                <a:t> (~83%) of the revenue leak</a:t>
              </a:r>
              <a:endParaRPr kumimoji="0" lang="en-US" sz="1300" b="0" i="0" u="none" strike="noStrike" kern="1200" cap="none" spc="0" normalizeH="0" baseline="0" noProof="0" dirty="0">
                <a:ln>
                  <a:noFill/>
                </a:ln>
                <a:solidFill>
                  <a:prstClr val="black"/>
                </a:solidFill>
                <a:effectLst/>
                <a:uLnTx/>
                <a:uFillTx/>
                <a:ea typeface="Verdana" panose="020B0604030504040204" pitchFamily="34" charset="0"/>
                <a:cs typeface="Verdana" panose="020B0604030504040204" pitchFamily="34" charset="0"/>
              </a:endParaRPr>
            </a:p>
          </p:txBody>
        </p:sp>
        <p:sp>
          <p:nvSpPr>
            <p:cNvPr id="60" name="Rectangle 59"/>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1" name="Rectangle 60"/>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Rectangle 61"/>
            <p:cNvSpPr/>
            <p:nvPr/>
          </p:nvSpPr>
          <p:spPr>
            <a:xfrm>
              <a:off x="4292762" y="2112554"/>
              <a:ext cx="3569219" cy="1052596"/>
            </a:xfrm>
            <a:prstGeom prst="rect">
              <a:avLst/>
            </a:prstGeom>
          </p:spPr>
          <p:txBody>
            <a:bodyPr wrap="square">
              <a:spAutoFit/>
            </a:bodyPr>
            <a:lstStyle/>
            <a:p>
              <a:pPr lvl="0">
                <a:lnSpc>
                  <a:spcPct val="120000"/>
                </a:lnSpc>
                <a:defRPr/>
              </a:pPr>
              <a:r>
                <a:rPr lang="en-US" sz="1300" dirty="0">
                  <a:solidFill>
                    <a:prstClr val="black"/>
                  </a:solidFill>
                  <a:ea typeface="Verdana" panose="020B0604030504040204" pitchFamily="34" charset="0"/>
                  <a:cs typeface="Verdana" panose="020B0604030504040204" pitchFamily="34" charset="0"/>
                </a:rPr>
                <a:t>Behavioral segmentation based rapid diagnostic analysis was performed to identify the source(s) of revenue leak along with the reasons through structured data driven root-cause analysis</a:t>
              </a:r>
              <a:endParaRPr kumimoji="0" lang="en-US" sz="1300" b="0" i="0" u="none" strike="noStrike" kern="1200" cap="none" spc="0" normalizeH="0" baseline="0" noProof="0" dirty="0">
                <a:ln>
                  <a:noFill/>
                </a:ln>
                <a:solidFill>
                  <a:prstClr val="black"/>
                </a:solidFill>
                <a:effectLst/>
                <a:uLnTx/>
                <a:uFillTx/>
                <a:ea typeface="Verdana" panose="020B0604030504040204" pitchFamily="34" charset="0"/>
                <a:cs typeface="Verdana" panose="020B0604030504040204" pitchFamily="34" charset="0"/>
              </a:endParaRPr>
            </a:p>
          </p:txBody>
        </p:sp>
        <p:sp>
          <p:nvSpPr>
            <p:cNvPr id="63" name="Rectangle 62"/>
            <p:cNvSpPr/>
            <p:nvPr/>
          </p:nvSpPr>
          <p:spPr>
            <a:xfrm>
              <a:off x="4292762" y="1842298"/>
              <a:ext cx="213184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LatentView Solution</a:t>
              </a:r>
            </a:p>
          </p:txBody>
        </p:sp>
        <p:sp>
          <p:nvSpPr>
            <p:cNvPr id="64" name="Rectangle 63"/>
            <p:cNvSpPr/>
            <p:nvPr/>
          </p:nvSpPr>
          <p:spPr>
            <a:xfrm>
              <a:off x="8297111" y="1842298"/>
              <a:ext cx="25346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“After” State</a:t>
              </a:r>
            </a:p>
          </p:txBody>
        </p:sp>
      </p:grpSp>
      <p:sp>
        <p:nvSpPr>
          <p:cNvPr id="65" name="Rectangle 64"/>
          <p:cNvSpPr/>
          <p:nvPr/>
        </p:nvSpPr>
        <p:spPr>
          <a:xfrm>
            <a:off x="175287" y="431524"/>
            <a:ext cx="9886496"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srgbClr val="44546A"/>
                </a:solidFill>
                <a:latin typeface="Calibri" panose="020F0502020204030204"/>
              </a:rPr>
              <a:t>Leading SMB Financial Software &amp; Payments Processing Company</a:t>
            </a:r>
            <a:endParaRPr kumimoji="0" lang="en-US" b="1" i="0" u="none" strike="noStrike" kern="1200" cap="none" spc="0" normalizeH="0" baseline="0" noProof="0" dirty="0">
              <a:ln>
                <a:noFill/>
              </a:ln>
              <a:solidFill>
                <a:srgbClr val="44546A"/>
              </a:solidFill>
              <a:effectLst/>
              <a:uLnTx/>
              <a:uFillTx/>
              <a:latin typeface="Calibri" panose="020F0502020204030204"/>
            </a:endParaRPr>
          </a:p>
        </p:txBody>
      </p:sp>
      <p:sp>
        <p:nvSpPr>
          <p:cNvPr id="66" name="Block Arc 65">
            <a:extLst>
              <a:ext uri="{FF2B5EF4-FFF2-40B4-BE49-F238E27FC236}">
                <a16:creationId xmlns:a16="http://schemas.microsoft.com/office/drawing/2014/main" id="{7F61BBE9-A5BD-4A36-8F02-816CACF0DF5B}"/>
              </a:ext>
            </a:extLst>
          </p:cNvPr>
          <p:cNvSpPr/>
          <p:nvPr/>
        </p:nvSpPr>
        <p:spPr>
          <a:xfrm rot="10086215">
            <a:off x="7851609" y="3782718"/>
            <a:ext cx="2520000" cy="2520000"/>
          </a:xfrm>
          <a:prstGeom prst="blockArc">
            <a:avLst>
              <a:gd name="adj1" fmla="val 12133761"/>
              <a:gd name="adj2" fmla="val 16759301"/>
              <a:gd name="adj3" fmla="val 1250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solidFill>
                <a:schemeClr val="tx1"/>
              </a:solidFill>
            </a:endParaRPr>
          </a:p>
        </p:txBody>
      </p:sp>
      <p:sp>
        <p:nvSpPr>
          <p:cNvPr id="67" name="Block Arc 66">
            <a:extLst>
              <a:ext uri="{FF2B5EF4-FFF2-40B4-BE49-F238E27FC236}">
                <a16:creationId xmlns:a16="http://schemas.microsoft.com/office/drawing/2014/main" id="{05957B9D-BC64-455B-8353-C027D2056333}"/>
              </a:ext>
            </a:extLst>
          </p:cNvPr>
          <p:cNvSpPr/>
          <p:nvPr/>
        </p:nvSpPr>
        <p:spPr>
          <a:xfrm rot="21069095">
            <a:off x="7851609" y="3779166"/>
            <a:ext cx="2520000" cy="2520000"/>
          </a:xfrm>
          <a:prstGeom prst="blockArc">
            <a:avLst>
              <a:gd name="adj1" fmla="val 5974357"/>
              <a:gd name="adj2" fmla="val 16759301"/>
              <a:gd name="adj3" fmla="val 12507"/>
            </a:avLst>
          </a:prstGeom>
          <a:solidFill>
            <a:schemeClr val="bg1">
              <a:lumMod val="75000"/>
            </a:schemeClr>
          </a:solidFill>
          <a:ln>
            <a:solidFill>
              <a:schemeClr val="bg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8" name="Block Arc 67">
            <a:extLst>
              <a:ext uri="{FF2B5EF4-FFF2-40B4-BE49-F238E27FC236}">
                <a16:creationId xmlns:a16="http://schemas.microsoft.com/office/drawing/2014/main" id="{C8ED577E-F8E4-41AB-B344-F0792DE9B426}"/>
              </a:ext>
            </a:extLst>
          </p:cNvPr>
          <p:cNvSpPr/>
          <p:nvPr/>
        </p:nvSpPr>
        <p:spPr>
          <a:xfrm rot="5360415">
            <a:off x="7851611" y="3779166"/>
            <a:ext cx="2520000" cy="2520000"/>
          </a:xfrm>
          <a:prstGeom prst="blockArc">
            <a:avLst>
              <a:gd name="adj1" fmla="val 11039051"/>
              <a:gd name="adj2" fmla="val 16759301"/>
              <a:gd name="adj3" fmla="val 12507"/>
            </a:avLst>
          </a:prstGeom>
          <a:solidFill>
            <a:srgbClr val="FF9999"/>
          </a:solidFill>
          <a:ln>
            <a:solidFill>
              <a:srgbClr val="FF4747"/>
            </a:solidFill>
          </a:ln>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endParaRPr lang="en-IN"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9" name="Block Arc 68">
            <a:extLst>
              <a:ext uri="{FF2B5EF4-FFF2-40B4-BE49-F238E27FC236}">
                <a16:creationId xmlns:a16="http://schemas.microsoft.com/office/drawing/2014/main" id="{8C210567-1E07-4DA5-91DC-902AF7EB97E3}"/>
              </a:ext>
            </a:extLst>
          </p:cNvPr>
          <p:cNvSpPr>
            <a:spLocks noChangeAspect="1"/>
          </p:cNvSpPr>
          <p:nvPr/>
        </p:nvSpPr>
        <p:spPr>
          <a:xfrm rot="5572818">
            <a:off x="7538332" y="3427779"/>
            <a:ext cx="3168000" cy="3168000"/>
          </a:xfrm>
          <a:prstGeom prst="blockArc">
            <a:avLst>
              <a:gd name="adj1" fmla="val 15774316"/>
              <a:gd name="adj2" fmla="val 16774723"/>
              <a:gd name="adj3" fmla="val 6446"/>
            </a:avLst>
          </a:prstGeom>
          <a:solidFill>
            <a:srgbClr val="FF9999"/>
          </a:solidFill>
          <a:ln>
            <a:solidFill>
              <a:srgbClr val="FF47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schemeClr val="tx1"/>
              </a:solidFill>
            </a:endParaRPr>
          </a:p>
        </p:txBody>
      </p:sp>
      <p:sp>
        <p:nvSpPr>
          <p:cNvPr id="70" name="Block Arc 69">
            <a:extLst>
              <a:ext uri="{FF2B5EF4-FFF2-40B4-BE49-F238E27FC236}">
                <a16:creationId xmlns:a16="http://schemas.microsoft.com/office/drawing/2014/main" id="{E774C1A6-0E22-40F7-8215-4EC96AFC1F96}"/>
              </a:ext>
            </a:extLst>
          </p:cNvPr>
          <p:cNvSpPr>
            <a:spLocks noChangeAspect="1"/>
          </p:cNvSpPr>
          <p:nvPr/>
        </p:nvSpPr>
        <p:spPr>
          <a:xfrm rot="4431147">
            <a:off x="7519282" y="3427779"/>
            <a:ext cx="3168000" cy="3168000"/>
          </a:xfrm>
          <a:prstGeom prst="blockArc">
            <a:avLst>
              <a:gd name="adj1" fmla="val 11878333"/>
              <a:gd name="adj2" fmla="val 16774723"/>
              <a:gd name="adj3" fmla="val 6446"/>
            </a:avLst>
          </a:prstGeom>
          <a:solidFill>
            <a:srgbClr val="FF9999"/>
          </a:solidFill>
          <a:ln>
            <a:solidFill>
              <a:srgbClr val="FF47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schemeClr val="tx1"/>
              </a:solidFill>
            </a:endParaRPr>
          </a:p>
        </p:txBody>
      </p:sp>
      <p:sp>
        <p:nvSpPr>
          <p:cNvPr id="71" name="TextBox 70">
            <a:extLst>
              <a:ext uri="{FF2B5EF4-FFF2-40B4-BE49-F238E27FC236}">
                <a16:creationId xmlns:a16="http://schemas.microsoft.com/office/drawing/2014/main" id="{0ABB90D8-8A52-4A93-A043-55E8DAF8B800}"/>
              </a:ext>
            </a:extLst>
          </p:cNvPr>
          <p:cNvSpPr txBox="1"/>
          <p:nvPr/>
        </p:nvSpPr>
        <p:spPr>
          <a:xfrm rot="10800000">
            <a:off x="8036132" y="3739702"/>
            <a:ext cx="2175069" cy="2544153"/>
          </a:xfrm>
          <a:prstGeom prst="rect">
            <a:avLst/>
          </a:prstGeom>
          <a:noFill/>
        </p:spPr>
        <p:txBody>
          <a:bodyPr wrap="square" rtlCol="0">
            <a:prstTxWarp prst="textCircle">
              <a:avLst/>
            </a:prstTxWarp>
            <a:spAutoFit/>
          </a:bodyPr>
          <a:lstStyle/>
          <a:p>
            <a:pPr algn="ctr"/>
            <a:r>
              <a:rPr lang="en-IN" b="1" dirty="0">
                <a:latin typeface="Segoe UI" panose="020B0502040204020203" pitchFamily="34" charset="0"/>
                <a:ea typeface="Segoe UI" panose="020B0502040204020203" pitchFamily="34" charset="0"/>
                <a:cs typeface="Segoe UI" panose="020B0502040204020203" pitchFamily="34" charset="0"/>
              </a:rPr>
              <a:t>No Change</a:t>
            </a:r>
          </a:p>
        </p:txBody>
      </p:sp>
      <p:sp>
        <p:nvSpPr>
          <p:cNvPr id="72" name="TextBox 71">
            <a:extLst>
              <a:ext uri="{FF2B5EF4-FFF2-40B4-BE49-F238E27FC236}">
                <a16:creationId xmlns:a16="http://schemas.microsoft.com/office/drawing/2014/main" id="{BDC6243B-F6A9-47B8-AF54-EEF7821C8437}"/>
              </a:ext>
            </a:extLst>
          </p:cNvPr>
          <p:cNvSpPr txBox="1"/>
          <p:nvPr/>
        </p:nvSpPr>
        <p:spPr>
          <a:xfrm rot="19140000">
            <a:off x="8878012" y="4920706"/>
            <a:ext cx="1283224" cy="1127826"/>
          </a:xfrm>
          <a:prstGeom prst="rect">
            <a:avLst/>
          </a:prstGeom>
          <a:noFill/>
        </p:spPr>
        <p:txBody>
          <a:bodyPr wrap="square" rtlCol="0">
            <a:prstTxWarp prst="textArchDown">
              <a:avLst/>
            </a:prstTxWarp>
            <a:spAutoFit/>
          </a:bodyPr>
          <a:lstStyle/>
          <a:p>
            <a:pPr algn="ctr"/>
            <a:r>
              <a:rPr lang="en-IN" b="1" dirty="0">
                <a:latin typeface="Segoe UI" panose="020B0502040204020203" pitchFamily="34" charset="0"/>
                <a:ea typeface="Segoe UI" panose="020B0502040204020203" pitchFamily="34" charset="0"/>
                <a:cs typeface="Segoe UI" panose="020B0502040204020203" pitchFamily="34" charset="0"/>
              </a:rPr>
              <a:t>Increase</a:t>
            </a:r>
          </a:p>
        </p:txBody>
      </p:sp>
      <p:sp>
        <p:nvSpPr>
          <p:cNvPr id="73" name="TextBox 72">
            <a:extLst>
              <a:ext uri="{FF2B5EF4-FFF2-40B4-BE49-F238E27FC236}">
                <a16:creationId xmlns:a16="http://schemas.microsoft.com/office/drawing/2014/main" id="{3157E211-205F-452F-80DC-0D225486F64F}"/>
              </a:ext>
            </a:extLst>
          </p:cNvPr>
          <p:cNvSpPr txBox="1"/>
          <p:nvPr/>
        </p:nvSpPr>
        <p:spPr>
          <a:xfrm>
            <a:off x="8469070" y="4675995"/>
            <a:ext cx="1325053" cy="738664"/>
          </a:xfrm>
          <a:prstGeom prst="rect">
            <a:avLst/>
          </a:prstGeom>
          <a:noFill/>
        </p:spPr>
        <p:txBody>
          <a:bodyPr wrap="square" rtlCol="0">
            <a:spAutoFit/>
          </a:bodyPr>
          <a:lstStyle/>
          <a:p>
            <a:pPr algn="ctr"/>
            <a:r>
              <a:rPr lang="en-IN" sz="1400" i="1" dirty="0">
                <a:latin typeface="Segoe UI" panose="020B0502040204020203" pitchFamily="34" charset="0"/>
                <a:ea typeface="Segoe UI" panose="020B0502040204020203" pitchFamily="34" charset="0"/>
                <a:cs typeface="Segoe UI" panose="020B0502040204020203" pitchFamily="34" charset="0"/>
              </a:rPr>
              <a:t>Merchants by Payment Volume </a:t>
            </a:r>
          </a:p>
        </p:txBody>
      </p:sp>
      <p:sp>
        <p:nvSpPr>
          <p:cNvPr id="74" name="TextBox 73">
            <a:extLst>
              <a:ext uri="{FF2B5EF4-FFF2-40B4-BE49-F238E27FC236}">
                <a16:creationId xmlns:a16="http://schemas.microsoft.com/office/drawing/2014/main" id="{2A93003B-9D3D-442E-A294-0603B2050BD5}"/>
              </a:ext>
            </a:extLst>
          </p:cNvPr>
          <p:cNvSpPr txBox="1"/>
          <p:nvPr/>
        </p:nvSpPr>
        <p:spPr>
          <a:xfrm>
            <a:off x="9807840" y="3109309"/>
            <a:ext cx="2038920" cy="600164"/>
          </a:xfrm>
          <a:prstGeom prst="rect">
            <a:avLst/>
          </a:prstGeom>
          <a:noFill/>
        </p:spPr>
        <p:txBody>
          <a:bodyPr wrap="square" rtlCol="0">
            <a:spAutoFit/>
          </a:bodyPr>
          <a:lstStyle/>
          <a:p>
            <a:r>
              <a:rPr lang="en-IN" sz="1100" i="1" dirty="0">
                <a:latin typeface="Segoe UI" panose="020B0502040204020203" pitchFamily="34" charset="0"/>
                <a:ea typeface="Segoe UI" panose="020B0502040204020203" pitchFamily="34" charset="0"/>
                <a:cs typeface="Segoe UI" panose="020B0502040204020203" pitchFamily="34" charset="0"/>
              </a:rPr>
              <a:t>Shifted Payments to Swiped Mode due to mild increase in keyed mode processing rates </a:t>
            </a:r>
          </a:p>
        </p:txBody>
      </p:sp>
      <p:sp>
        <p:nvSpPr>
          <p:cNvPr id="75" name="Rectangle 74">
            <a:extLst>
              <a:ext uri="{FF2B5EF4-FFF2-40B4-BE49-F238E27FC236}">
                <a16:creationId xmlns:a16="http://schemas.microsoft.com/office/drawing/2014/main" id="{C816AFAB-97B7-4D14-91DB-F05004A3E76F}"/>
              </a:ext>
            </a:extLst>
          </p:cNvPr>
          <p:cNvSpPr/>
          <p:nvPr/>
        </p:nvSpPr>
        <p:spPr>
          <a:xfrm rot="18474582">
            <a:off x="7768552" y="3522286"/>
            <a:ext cx="2779530" cy="2914278"/>
          </a:xfrm>
          <a:prstGeom prst="rect">
            <a:avLst/>
          </a:prstGeom>
          <a:noFill/>
        </p:spPr>
        <p:txBody>
          <a:bodyPr wrap="none" lIns="91440" tIns="45720" rIns="91440" bIns="45720">
            <a:prstTxWarp prst="textCircle">
              <a:avLst>
                <a:gd name="adj" fmla="val 11493401"/>
              </a:avLst>
            </a:prstTxWarp>
            <a:spAutoFit/>
          </a:bodyPr>
          <a:lstStyle/>
          <a:p>
            <a:pPr algn="ctr"/>
            <a:r>
              <a:rPr lang="en-US" sz="1400" b="1" cap="none" spc="0" dirty="0">
                <a:ln w="0"/>
                <a:latin typeface="Segoe UI" panose="020B0502040204020203" pitchFamily="34" charset="0"/>
                <a:ea typeface="Segoe UI" panose="020B0502040204020203" pitchFamily="34" charset="0"/>
                <a:cs typeface="Segoe UI" panose="020B0502040204020203" pitchFamily="34" charset="0"/>
              </a:rPr>
              <a:t>Behavior Shift</a:t>
            </a:r>
          </a:p>
        </p:txBody>
      </p:sp>
      <p:sp>
        <p:nvSpPr>
          <p:cNvPr id="76" name="TextBox 75">
            <a:extLst>
              <a:ext uri="{FF2B5EF4-FFF2-40B4-BE49-F238E27FC236}">
                <a16:creationId xmlns:a16="http://schemas.microsoft.com/office/drawing/2014/main" id="{303010E2-D3A2-4504-B266-CE01BB2E8629}"/>
              </a:ext>
            </a:extLst>
          </p:cNvPr>
          <p:cNvSpPr txBox="1"/>
          <p:nvPr/>
        </p:nvSpPr>
        <p:spPr>
          <a:xfrm rot="3221756">
            <a:off x="8916513" y="4185526"/>
            <a:ext cx="1283224" cy="1127826"/>
          </a:xfrm>
          <a:prstGeom prst="rect">
            <a:avLst/>
          </a:prstGeom>
          <a:noFill/>
        </p:spPr>
        <p:txBody>
          <a:bodyPr wrap="square" rtlCol="0">
            <a:prstTxWarp prst="textArchUp">
              <a:avLst/>
            </a:prstTxWarp>
            <a:spAutoFit/>
          </a:bodyPr>
          <a:lstStyle/>
          <a:p>
            <a:pPr algn="ctr"/>
            <a:r>
              <a:rPr lang="en-IN" b="1" dirty="0">
                <a:latin typeface="Segoe UI" panose="020B0502040204020203" pitchFamily="34" charset="0"/>
                <a:ea typeface="Segoe UI" panose="020B0502040204020203" pitchFamily="34" charset="0"/>
                <a:cs typeface="Segoe UI" panose="020B0502040204020203" pitchFamily="34" charset="0"/>
              </a:rPr>
              <a:t>Decrease</a:t>
            </a:r>
          </a:p>
        </p:txBody>
      </p:sp>
      <p:sp>
        <p:nvSpPr>
          <p:cNvPr id="77" name="TextBox 76">
            <a:extLst>
              <a:ext uri="{FF2B5EF4-FFF2-40B4-BE49-F238E27FC236}">
                <a16:creationId xmlns:a16="http://schemas.microsoft.com/office/drawing/2014/main" id="{34690484-654E-4F8A-AE13-CB11D7502818}"/>
              </a:ext>
            </a:extLst>
          </p:cNvPr>
          <p:cNvSpPr txBox="1"/>
          <p:nvPr/>
        </p:nvSpPr>
        <p:spPr>
          <a:xfrm>
            <a:off x="8094770" y="4842501"/>
            <a:ext cx="599844" cy="338554"/>
          </a:xfrm>
          <a:prstGeom prst="rect">
            <a:avLst/>
          </a:prstGeom>
          <a:noFill/>
        </p:spPr>
        <p:txBody>
          <a:bodyPr wrap="none" rtlCol="0">
            <a:spAutoFit/>
          </a:bodyPr>
          <a:lstStyle/>
          <a:p>
            <a:r>
              <a:rPr lang="en-IN" sz="1600" b="1" i="1" dirty="0">
                <a:latin typeface="Segoe UI" panose="020B0502040204020203" pitchFamily="34" charset="0"/>
                <a:ea typeface="Segoe UI" panose="020B0502040204020203" pitchFamily="34" charset="0"/>
                <a:cs typeface="Segoe UI" panose="020B0502040204020203" pitchFamily="34" charset="0"/>
              </a:rPr>
              <a:t>55%</a:t>
            </a:r>
          </a:p>
        </p:txBody>
      </p:sp>
      <p:sp>
        <p:nvSpPr>
          <p:cNvPr id="78" name="TextBox 77">
            <a:extLst>
              <a:ext uri="{FF2B5EF4-FFF2-40B4-BE49-F238E27FC236}">
                <a16:creationId xmlns:a16="http://schemas.microsoft.com/office/drawing/2014/main" id="{CB4A2A21-00D4-42AA-AD54-EB729285A80F}"/>
              </a:ext>
            </a:extLst>
          </p:cNvPr>
          <p:cNvSpPr txBox="1"/>
          <p:nvPr/>
        </p:nvSpPr>
        <p:spPr>
          <a:xfrm>
            <a:off x="9258203" y="4345559"/>
            <a:ext cx="599844" cy="338554"/>
          </a:xfrm>
          <a:prstGeom prst="rect">
            <a:avLst/>
          </a:prstGeom>
          <a:noFill/>
        </p:spPr>
        <p:txBody>
          <a:bodyPr wrap="none" rtlCol="0">
            <a:spAutoFit/>
          </a:bodyPr>
          <a:lstStyle/>
          <a:p>
            <a:r>
              <a:rPr lang="en-IN" sz="1600" b="1" i="1" dirty="0">
                <a:latin typeface="Segoe UI" panose="020B0502040204020203" pitchFamily="34" charset="0"/>
                <a:ea typeface="Segoe UI" panose="020B0502040204020203" pitchFamily="34" charset="0"/>
                <a:cs typeface="Segoe UI" panose="020B0502040204020203" pitchFamily="34" charset="0"/>
              </a:rPr>
              <a:t>25%</a:t>
            </a:r>
          </a:p>
        </p:txBody>
      </p:sp>
      <p:sp>
        <p:nvSpPr>
          <p:cNvPr id="79" name="Rectangle 78">
            <a:extLst>
              <a:ext uri="{FF2B5EF4-FFF2-40B4-BE49-F238E27FC236}">
                <a16:creationId xmlns:a16="http://schemas.microsoft.com/office/drawing/2014/main" id="{691BC410-565B-42BF-9A40-F36146244F66}"/>
              </a:ext>
            </a:extLst>
          </p:cNvPr>
          <p:cNvSpPr/>
          <p:nvPr/>
        </p:nvSpPr>
        <p:spPr>
          <a:xfrm rot="633044">
            <a:off x="6028839" y="3124841"/>
            <a:ext cx="4780373" cy="3973195"/>
          </a:xfrm>
          <a:prstGeom prst="rect">
            <a:avLst/>
          </a:prstGeom>
          <a:noFill/>
        </p:spPr>
        <p:txBody>
          <a:bodyPr wrap="none" lIns="91440" tIns="45720" rIns="91440" bIns="45720">
            <a:prstTxWarp prst="textCircle">
              <a:avLst>
                <a:gd name="adj" fmla="val 11493401"/>
              </a:avLst>
            </a:prstTxWarp>
            <a:spAutoFit/>
          </a:bodyPr>
          <a:lstStyle/>
          <a:p>
            <a:pPr algn="ctr"/>
            <a:r>
              <a:rPr lang="en-US" sz="1100" b="1" cap="none" spc="0" dirty="0">
                <a:ln w="0"/>
                <a:latin typeface="Segoe UI" panose="020B0502040204020203" pitchFamily="34" charset="0"/>
                <a:ea typeface="Segoe UI" panose="020B0502040204020203" pitchFamily="34" charset="0"/>
                <a:cs typeface="Segoe UI" panose="020B0502040204020203" pitchFamily="34" charset="0"/>
              </a:rPr>
              <a:t>Campaign</a:t>
            </a:r>
          </a:p>
        </p:txBody>
      </p:sp>
      <p:sp>
        <p:nvSpPr>
          <p:cNvPr id="80" name="TextBox 79">
            <a:extLst>
              <a:ext uri="{FF2B5EF4-FFF2-40B4-BE49-F238E27FC236}">
                <a16:creationId xmlns:a16="http://schemas.microsoft.com/office/drawing/2014/main" id="{0C2F75F1-CFAC-4240-9709-28993290B20F}"/>
              </a:ext>
            </a:extLst>
          </p:cNvPr>
          <p:cNvSpPr txBox="1"/>
          <p:nvPr/>
        </p:nvSpPr>
        <p:spPr>
          <a:xfrm>
            <a:off x="9314645" y="5469090"/>
            <a:ext cx="599844" cy="338554"/>
          </a:xfrm>
          <a:prstGeom prst="rect">
            <a:avLst/>
          </a:prstGeom>
          <a:noFill/>
        </p:spPr>
        <p:txBody>
          <a:bodyPr wrap="none" rtlCol="0">
            <a:spAutoFit/>
          </a:bodyPr>
          <a:lstStyle/>
          <a:p>
            <a:r>
              <a:rPr lang="en-IN" sz="1600" b="1" i="1" dirty="0">
                <a:latin typeface="Segoe UI" panose="020B0502040204020203" pitchFamily="34" charset="0"/>
                <a:ea typeface="Segoe UI" panose="020B0502040204020203" pitchFamily="34" charset="0"/>
                <a:cs typeface="Segoe UI" panose="020B0502040204020203" pitchFamily="34" charset="0"/>
              </a:rPr>
              <a:t>20%</a:t>
            </a:r>
          </a:p>
        </p:txBody>
      </p:sp>
      <p:sp>
        <p:nvSpPr>
          <p:cNvPr id="81" name="TextBox 80">
            <a:extLst>
              <a:ext uri="{FF2B5EF4-FFF2-40B4-BE49-F238E27FC236}">
                <a16:creationId xmlns:a16="http://schemas.microsoft.com/office/drawing/2014/main" id="{9E8CD741-2617-42B3-9EF2-5C122F842501}"/>
              </a:ext>
            </a:extLst>
          </p:cNvPr>
          <p:cNvSpPr txBox="1"/>
          <p:nvPr/>
        </p:nvSpPr>
        <p:spPr>
          <a:xfrm rot="4342607">
            <a:off x="10265376" y="4453151"/>
            <a:ext cx="548548" cy="307777"/>
          </a:xfrm>
          <a:prstGeom prst="rect">
            <a:avLst/>
          </a:prstGeom>
          <a:noFill/>
        </p:spPr>
        <p:txBody>
          <a:bodyPr wrap="none" rtlCol="0">
            <a:spAutoFit/>
          </a:bodyPr>
          <a:lstStyle/>
          <a:p>
            <a:r>
              <a:rPr lang="en-IN" sz="1400" b="1" i="1" dirty="0">
                <a:latin typeface="Segoe UI" panose="020B0502040204020203" pitchFamily="34" charset="0"/>
                <a:ea typeface="Segoe UI" panose="020B0502040204020203" pitchFamily="34" charset="0"/>
                <a:cs typeface="Segoe UI" panose="020B0502040204020203" pitchFamily="34" charset="0"/>
              </a:rPr>
              <a:t>83%</a:t>
            </a:r>
          </a:p>
        </p:txBody>
      </p:sp>
      <p:sp>
        <p:nvSpPr>
          <p:cNvPr id="82" name="TextBox 81">
            <a:extLst>
              <a:ext uri="{FF2B5EF4-FFF2-40B4-BE49-F238E27FC236}">
                <a16:creationId xmlns:a16="http://schemas.microsoft.com/office/drawing/2014/main" id="{D55D612E-5633-4B33-93D8-7EEF27BC0982}"/>
              </a:ext>
            </a:extLst>
          </p:cNvPr>
          <p:cNvSpPr txBox="1"/>
          <p:nvPr/>
        </p:nvSpPr>
        <p:spPr>
          <a:xfrm rot="5608740">
            <a:off x="10322488" y="4987655"/>
            <a:ext cx="548548" cy="307777"/>
          </a:xfrm>
          <a:prstGeom prst="rect">
            <a:avLst/>
          </a:prstGeom>
          <a:noFill/>
        </p:spPr>
        <p:txBody>
          <a:bodyPr wrap="none" rtlCol="0">
            <a:spAutoFit/>
          </a:bodyPr>
          <a:lstStyle/>
          <a:p>
            <a:r>
              <a:rPr lang="en-IN" sz="1400" b="1" i="1" dirty="0">
                <a:latin typeface="Segoe UI" panose="020B0502040204020203" pitchFamily="34" charset="0"/>
                <a:ea typeface="Segoe UI" panose="020B0502040204020203" pitchFamily="34" charset="0"/>
                <a:cs typeface="Segoe UI" panose="020B0502040204020203" pitchFamily="34" charset="0"/>
              </a:rPr>
              <a:t>17%</a:t>
            </a:r>
          </a:p>
        </p:txBody>
      </p:sp>
      <p:sp>
        <p:nvSpPr>
          <p:cNvPr id="83" name="Arrow: Right 13">
            <a:extLst>
              <a:ext uri="{FF2B5EF4-FFF2-40B4-BE49-F238E27FC236}">
                <a16:creationId xmlns:a16="http://schemas.microsoft.com/office/drawing/2014/main" id="{E76AA3D3-9EBF-4319-AE79-2C30B4D007A8}"/>
              </a:ext>
            </a:extLst>
          </p:cNvPr>
          <p:cNvSpPr/>
          <p:nvPr/>
        </p:nvSpPr>
        <p:spPr>
          <a:xfrm>
            <a:off x="10691033" y="4202577"/>
            <a:ext cx="382714" cy="197722"/>
          </a:xfrm>
          <a:prstGeom prst="rightArrow">
            <a:avLst/>
          </a:prstGeom>
          <a:solidFill>
            <a:schemeClr val="bg1">
              <a:lumMod val="85000"/>
            </a:schemeClr>
          </a:solid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4" name="Picture 2" descr="Image result for dollar sign">
            <a:extLst>
              <a:ext uri="{FF2B5EF4-FFF2-40B4-BE49-F238E27FC236}">
                <a16:creationId xmlns:a16="http://schemas.microsoft.com/office/drawing/2014/main" id="{1873C041-FA2D-4B34-A209-8BC0049E2F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67214" y="3939503"/>
            <a:ext cx="603877" cy="797783"/>
          </a:xfrm>
          <a:prstGeom prst="rect">
            <a:avLst/>
          </a:prstGeom>
          <a:noFill/>
          <a:extLst>
            <a:ext uri="{909E8E84-426E-40DD-AFC4-6F175D3DCCD1}">
              <a14:hiddenFill xmlns:a14="http://schemas.microsoft.com/office/drawing/2010/main">
                <a:solidFill>
                  <a:srgbClr val="FFFFFF"/>
                </a:solidFill>
              </a14:hiddenFill>
            </a:ext>
          </a:extLst>
        </p:spPr>
      </p:pic>
      <p:sp>
        <p:nvSpPr>
          <p:cNvPr id="85" name="Explosion: 14 Points 1">
            <a:extLst>
              <a:ext uri="{FF2B5EF4-FFF2-40B4-BE49-F238E27FC236}">
                <a16:creationId xmlns:a16="http://schemas.microsoft.com/office/drawing/2014/main" id="{D7CD5EF1-D5A4-4C8B-8540-4F195C168AE2}"/>
              </a:ext>
            </a:extLst>
          </p:cNvPr>
          <p:cNvSpPr/>
          <p:nvPr/>
        </p:nvSpPr>
        <p:spPr>
          <a:xfrm>
            <a:off x="11698925" y="4607851"/>
            <a:ext cx="233397" cy="288000"/>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6" name="Picture 4" descr="Image result for us coins">
            <a:extLst>
              <a:ext uri="{FF2B5EF4-FFF2-40B4-BE49-F238E27FC236}">
                <a16:creationId xmlns:a16="http://schemas.microsoft.com/office/drawing/2014/main" id="{2540D7CA-350E-45E7-A2DC-672C8DCE43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69244" y="4647911"/>
            <a:ext cx="180000" cy="17504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Image result for us coins">
            <a:extLst>
              <a:ext uri="{FF2B5EF4-FFF2-40B4-BE49-F238E27FC236}">
                <a16:creationId xmlns:a16="http://schemas.microsoft.com/office/drawing/2014/main" id="{FE9C7FD0-359D-4174-AE3B-49F1DF05697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26509" y="4891195"/>
            <a:ext cx="180000" cy="17504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Image result for us coins">
            <a:extLst>
              <a:ext uri="{FF2B5EF4-FFF2-40B4-BE49-F238E27FC236}">
                <a16:creationId xmlns:a16="http://schemas.microsoft.com/office/drawing/2014/main" id="{849C809A-EABB-4EEA-BE68-968E50218F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45139" y="5239778"/>
            <a:ext cx="180000" cy="17504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measuring cup">
            <a:extLst>
              <a:ext uri="{FF2B5EF4-FFF2-40B4-BE49-F238E27FC236}">
                <a16:creationId xmlns:a16="http://schemas.microsoft.com/office/drawing/2014/main" id="{8F285F43-4310-4029-B3B8-A72E78BF7D82}"/>
              </a:ext>
            </a:extLst>
          </p:cNvPr>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188" y="5165915"/>
            <a:ext cx="767922" cy="791672"/>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71B167C8-0FD0-4E17-9D28-E5F253DAC419}"/>
              </a:ext>
            </a:extLst>
          </p:cNvPr>
          <p:cNvSpPr txBox="1"/>
          <p:nvPr/>
        </p:nvSpPr>
        <p:spPr>
          <a:xfrm>
            <a:off x="10958222" y="5938455"/>
            <a:ext cx="1278560" cy="261610"/>
          </a:xfrm>
          <a:prstGeom prst="rect">
            <a:avLst/>
          </a:prstGeom>
          <a:noFill/>
        </p:spPr>
        <p:txBody>
          <a:bodyPr wrap="square" rtlCol="0">
            <a:spAutoFit/>
          </a:bodyPr>
          <a:lstStyle/>
          <a:p>
            <a:r>
              <a:rPr lang="en-IN" sz="1100" i="1" dirty="0">
                <a:latin typeface="Segoe UI" panose="020B0502040204020203" pitchFamily="34" charset="0"/>
                <a:ea typeface="Segoe UI" panose="020B0502040204020203" pitchFamily="34" charset="0"/>
                <a:cs typeface="Segoe UI" panose="020B0502040204020203" pitchFamily="34" charset="0"/>
              </a:rPr>
              <a:t>Revised Rate Slabs</a:t>
            </a:r>
          </a:p>
        </p:txBody>
      </p:sp>
      <p:sp>
        <p:nvSpPr>
          <p:cNvPr id="91" name="TextBox 90">
            <a:extLst>
              <a:ext uri="{FF2B5EF4-FFF2-40B4-BE49-F238E27FC236}">
                <a16:creationId xmlns:a16="http://schemas.microsoft.com/office/drawing/2014/main" id="{BE156071-99C6-4A0D-BEE7-1DFDF579AF5B}"/>
              </a:ext>
            </a:extLst>
          </p:cNvPr>
          <p:cNvSpPr txBox="1"/>
          <p:nvPr/>
        </p:nvSpPr>
        <p:spPr>
          <a:xfrm>
            <a:off x="11138868" y="3717209"/>
            <a:ext cx="1319431" cy="261610"/>
          </a:xfrm>
          <a:prstGeom prst="rect">
            <a:avLst/>
          </a:prstGeom>
          <a:noFill/>
        </p:spPr>
        <p:txBody>
          <a:bodyPr wrap="square" rtlCol="0">
            <a:spAutoFit/>
          </a:bodyPr>
          <a:lstStyle/>
          <a:p>
            <a:r>
              <a:rPr lang="en-IN" sz="1100" i="1" dirty="0">
                <a:latin typeface="Segoe UI" panose="020B0502040204020203" pitchFamily="34" charset="0"/>
                <a:ea typeface="Segoe UI" panose="020B0502040204020203" pitchFamily="34" charset="0"/>
                <a:cs typeface="Segoe UI" panose="020B0502040204020203" pitchFamily="34" charset="0"/>
              </a:rPr>
              <a:t>Revenue Leak</a:t>
            </a:r>
          </a:p>
        </p:txBody>
      </p:sp>
      <p:sp>
        <p:nvSpPr>
          <p:cNvPr id="92" name="Rectangle 91">
            <a:extLst>
              <a:ext uri="{FF2B5EF4-FFF2-40B4-BE49-F238E27FC236}">
                <a16:creationId xmlns:a16="http://schemas.microsoft.com/office/drawing/2014/main" id="{FC50E7FF-0CD2-4F9D-BC41-62BC9114E2F1}"/>
              </a:ext>
            </a:extLst>
          </p:cNvPr>
          <p:cNvSpPr/>
          <p:nvPr/>
        </p:nvSpPr>
        <p:spPr>
          <a:xfrm>
            <a:off x="11353543" y="5623068"/>
            <a:ext cx="764953" cy="261610"/>
          </a:xfrm>
          <a:prstGeom prst="rect">
            <a:avLst/>
          </a:prstGeom>
        </p:spPr>
        <p:txBody>
          <a:bodyPr wrap="none">
            <a:spAutoFit/>
          </a:bodyPr>
          <a:lstStyle/>
          <a:p>
            <a:r>
              <a:rPr lang="en-US" sz="1100" b="1" dirty="0">
                <a:latin typeface="Segoe UI" panose="020B0502040204020203" pitchFamily="34" charset="0"/>
                <a:ea typeface="Segoe UI" panose="020B0502040204020203" pitchFamily="34" charset="0"/>
                <a:cs typeface="Segoe UI" panose="020B0502040204020203" pitchFamily="34" charset="0"/>
              </a:rPr>
              <a:t>1.73 </a:t>
            </a:r>
            <a:r>
              <a:rPr lang="en-US" sz="1100" b="1" dirty="0" err="1">
                <a:latin typeface="Segoe UI" panose="020B0502040204020203" pitchFamily="34" charset="0"/>
                <a:ea typeface="Segoe UI" panose="020B0502040204020203" pitchFamily="34" charset="0"/>
                <a:cs typeface="Segoe UI" panose="020B0502040204020203" pitchFamily="34" charset="0"/>
              </a:rPr>
              <a:t>Mn</a:t>
            </a:r>
            <a:r>
              <a:rPr lang="en-US" sz="1100" b="1" dirty="0">
                <a:latin typeface="Segoe UI" panose="020B0502040204020203" pitchFamily="34" charset="0"/>
                <a:ea typeface="Segoe UI" panose="020B0502040204020203" pitchFamily="34" charset="0"/>
                <a:cs typeface="Segoe UI" panose="020B0502040204020203" pitchFamily="34" charset="0"/>
              </a:rPr>
              <a:t> </a:t>
            </a:r>
            <a:endParaRPr lang="en-IN" sz="1100" b="1"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68774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Amplifying profit by Optimizing Bid Rates for ‘First spots’</a:t>
            </a:r>
          </a:p>
        </p:txBody>
      </p:sp>
      <p:sp>
        <p:nvSpPr>
          <p:cNvPr id="46" name="Rectangle 45"/>
          <p:cNvSpPr/>
          <p:nvPr/>
        </p:nvSpPr>
        <p:spPr>
          <a:xfrm>
            <a:off x="0" y="97268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7" name="Rectangle 46"/>
          <p:cNvSpPr/>
          <p:nvPr/>
        </p:nvSpPr>
        <p:spPr>
          <a:xfrm>
            <a:off x="208121" y="1072970"/>
            <a:ext cx="11983879" cy="342784"/>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ea typeface="Segoe UI" panose="020B0502040204020203" pitchFamily="34" charset="0"/>
                <a:cs typeface="Segoe UI" panose="020B0502040204020203" pitchFamily="34" charset="0"/>
              </a:rPr>
              <a:t>The Problem:</a:t>
            </a:r>
            <a:r>
              <a:rPr lang="en-US" sz="1600" b="1" dirty="0">
                <a:solidFill>
                  <a:srgbClr val="44546A"/>
                </a:solidFill>
                <a:ea typeface="Segoe UI" panose="020B0502040204020203" pitchFamily="34" charset="0"/>
                <a:cs typeface="Segoe UI" panose="020B0502040204020203" pitchFamily="34" charset="0"/>
              </a:rPr>
              <a:t> </a:t>
            </a:r>
            <a:r>
              <a:rPr lang="en-US" sz="1600" dirty="0">
                <a:solidFill>
                  <a:srgbClr val="44546A"/>
                </a:solidFill>
                <a:ea typeface="Segoe UI" panose="020B0502040204020203" pitchFamily="34" charset="0"/>
                <a:cs typeface="Segoe UI" panose="020B0502040204020203" pitchFamily="34" charset="0"/>
              </a:rPr>
              <a:t>In the OTA industry,  securing first spots on travel aggregator sites at optimal rates has big impact on overall profitability</a:t>
            </a:r>
          </a:p>
        </p:txBody>
      </p:sp>
      <p:grpSp>
        <p:nvGrpSpPr>
          <p:cNvPr id="48" name="Group 47"/>
          <p:cNvGrpSpPr/>
          <p:nvPr/>
        </p:nvGrpSpPr>
        <p:grpSpPr>
          <a:xfrm>
            <a:off x="251807" y="1442400"/>
            <a:ext cx="11688387" cy="1550933"/>
            <a:chOff x="260343" y="1811911"/>
            <a:chExt cx="11688387" cy="1550933"/>
          </a:xfrm>
        </p:grpSpPr>
        <p:sp>
          <p:nvSpPr>
            <p:cNvPr id="49" name="Rectangle 48"/>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93" name="Rectangle 92"/>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4" name="Rectangle 93"/>
            <p:cNvSpPr/>
            <p:nvPr/>
          </p:nvSpPr>
          <p:spPr>
            <a:xfrm>
              <a:off x="270586" y="2208918"/>
              <a:ext cx="3499537" cy="350865"/>
            </a:xfrm>
            <a:prstGeom prst="rect">
              <a:avLst/>
            </a:prstGeom>
          </p:spPr>
          <p:txBody>
            <a:bodyPr wrap="square">
              <a:spAutoFit/>
            </a:bodyPr>
            <a:lstStyle/>
            <a:p>
              <a:pPr>
                <a:lnSpc>
                  <a:spcPct val="120000"/>
                </a:lnSpc>
              </a:pPr>
              <a:endParaRPr lang="en-US" sz="14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95" name="Rectangle 94"/>
            <p:cNvSpPr/>
            <p:nvPr/>
          </p:nvSpPr>
          <p:spPr>
            <a:xfrm>
              <a:off x="260343" y="1842298"/>
              <a:ext cx="2534636"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The “Before” State</a:t>
              </a:r>
            </a:p>
          </p:txBody>
        </p:sp>
        <p:sp>
          <p:nvSpPr>
            <p:cNvPr id="96" name="Rectangle 95"/>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97" name="Rectangle 96"/>
            <p:cNvSpPr/>
            <p:nvPr/>
          </p:nvSpPr>
          <p:spPr>
            <a:xfrm>
              <a:off x="8297111" y="2208918"/>
              <a:ext cx="3651619" cy="350865"/>
            </a:xfrm>
            <a:prstGeom prst="rect">
              <a:avLst/>
            </a:prstGeom>
          </p:spPr>
          <p:txBody>
            <a:bodyPr wrap="square">
              <a:spAutoFit/>
            </a:bodyPr>
            <a:lstStyle/>
            <a:p>
              <a:pPr>
                <a:lnSpc>
                  <a:spcPct val="120000"/>
                </a:lnSpc>
              </a:pPr>
              <a:endParaRPr lang="en-US" sz="14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98" name="Rectangle 97"/>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99" name="Rectangle 98"/>
            <p:cNvSpPr/>
            <p:nvPr/>
          </p:nvSpPr>
          <p:spPr>
            <a:xfrm>
              <a:off x="4280863" y="1854084"/>
              <a:ext cx="3750717"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0" name="Rectangle 99"/>
            <p:cNvSpPr/>
            <p:nvPr/>
          </p:nvSpPr>
          <p:spPr>
            <a:xfrm>
              <a:off x="4222422" y="2026034"/>
              <a:ext cx="3569219" cy="350865"/>
            </a:xfrm>
            <a:prstGeom prst="rect">
              <a:avLst/>
            </a:prstGeom>
          </p:spPr>
          <p:txBody>
            <a:bodyPr wrap="square">
              <a:spAutoFit/>
            </a:bodyPr>
            <a:lstStyle/>
            <a:p>
              <a:pPr>
                <a:lnSpc>
                  <a:spcPct val="120000"/>
                </a:lnSpc>
              </a:pPr>
              <a:endParaRPr lang="en-US" sz="14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101" name="Rectangle 100"/>
            <p:cNvSpPr/>
            <p:nvPr/>
          </p:nvSpPr>
          <p:spPr>
            <a:xfrm>
              <a:off x="4267215" y="1811911"/>
              <a:ext cx="2131840"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LatentView Solution</a:t>
              </a:r>
            </a:p>
          </p:txBody>
        </p:sp>
        <p:sp>
          <p:nvSpPr>
            <p:cNvPr id="102" name="Rectangle 101"/>
            <p:cNvSpPr/>
            <p:nvPr/>
          </p:nvSpPr>
          <p:spPr>
            <a:xfrm>
              <a:off x="8297111" y="1842298"/>
              <a:ext cx="2534636"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The “After” State</a:t>
              </a:r>
            </a:p>
          </p:txBody>
        </p:sp>
      </p:grpSp>
      <p:sp>
        <p:nvSpPr>
          <p:cNvPr id="103" name="Rectangle 102"/>
          <p:cNvSpPr/>
          <p:nvPr/>
        </p:nvSpPr>
        <p:spPr>
          <a:xfrm>
            <a:off x="219218" y="47119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latin typeface="Segoe UI" panose="020B0502040204020203" pitchFamily="34" charset="0"/>
                <a:ea typeface="Segoe UI" panose="020B0502040204020203" pitchFamily="34" charset="0"/>
                <a:cs typeface="Segoe UI" panose="020B0502040204020203" pitchFamily="34" charset="0"/>
              </a:rPr>
              <a:t>Leading Travel Website</a:t>
            </a:r>
          </a:p>
        </p:txBody>
      </p:sp>
      <p:sp>
        <p:nvSpPr>
          <p:cNvPr id="104" name="TextBox 103"/>
          <p:cNvSpPr txBox="1"/>
          <p:nvPr/>
        </p:nvSpPr>
        <p:spPr>
          <a:xfrm>
            <a:off x="270248" y="1712646"/>
            <a:ext cx="3574205" cy="1384995"/>
          </a:xfrm>
          <a:prstGeom prst="rect">
            <a:avLst/>
          </a:prstGeom>
          <a:noFill/>
        </p:spPr>
        <p:txBody>
          <a:bodyPr wrap="square" rtlCol="0">
            <a:spAutoFit/>
          </a:bodyPr>
          <a:lstStyle/>
          <a:p>
            <a:pPr>
              <a:lnSpc>
                <a:spcPct val="120000"/>
              </a:lnSpc>
            </a:pPr>
            <a:r>
              <a:rPr lang="en-US" sz="1400" dirty="0">
                <a:ea typeface="Segoe UI" panose="020B0502040204020203" pitchFamily="34" charset="0"/>
                <a:cs typeface="Segoe UI" panose="020B0502040204020203" pitchFamily="34" charset="0"/>
              </a:rPr>
              <a:t>Bidding rates set manually based on intuitions &amp; experience led to either expensive over-bidding or underbidding which reduced transaction volumes by 50% in half of the major markets upon drop in bid spot</a:t>
            </a:r>
          </a:p>
        </p:txBody>
      </p:sp>
      <p:sp>
        <p:nvSpPr>
          <p:cNvPr id="105" name="TextBox 104"/>
          <p:cNvSpPr txBox="1"/>
          <p:nvPr/>
        </p:nvSpPr>
        <p:spPr>
          <a:xfrm>
            <a:off x="4277902" y="1681774"/>
            <a:ext cx="3825230" cy="1384995"/>
          </a:xfrm>
          <a:prstGeom prst="rect">
            <a:avLst/>
          </a:prstGeom>
          <a:noFill/>
        </p:spPr>
        <p:txBody>
          <a:bodyPr wrap="square" rtlCol="0">
            <a:spAutoFit/>
          </a:bodyPr>
          <a:lstStyle/>
          <a:p>
            <a:pPr>
              <a:lnSpc>
                <a:spcPct val="120000"/>
              </a:lnSpc>
            </a:pPr>
            <a:r>
              <a:rPr lang="en-US" sz="1400" dirty="0">
                <a:ea typeface="Segoe UI" panose="020B0502040204020203" pitchFamily="34" charset="0"/>
                <a:cs typeface="Segoe UI" panose="020B0502040204020203" pitchFamily="34" charset="0"/>
              </a:rPr>
              <a:t>Developed a tool which analyzed the number of quoters, transactions and purchase rates at days to arrival level for each city to forecast the most optimized bids for ‘first spots’ on travel aggregator websites</a:t>
            </a:r>
          </a:p>
        </p:txBody>
      </p:sp>
      <p:sp>
        <p:nvSpPr>
          <p:cNvPr id="106" name="TextBox 105"/>
          <p:cNvSpPr txBox="1"/>
          <p:nvPr/>
        </p:nvSpPr>
        <p:spPr>
          <a:xfrm>
            <a:off x="8288575" y="1928307"/>
            <a:ext cx="3482715" cy="369332"/>
          </a:xfrm>
          <a:prstGeom prst="rect">
            <a:avLst/>
          </a:prstGeom>
          <a:noFill/>
        </p:spPr>
        <p:txBody>
          <a:bodyPr wrap="square" rtlCol="0">
            <a:spAutoFit/>
          </a:bodyPr>
          <a:lstStyle/>
          <a:p>
            <a:endParaRPr lang="en-US" dirty="0">
              <a:latin typeface="Segoe UI" panose="020B0502040204020203" pitchFamily="34" charset="0"/>
              <a:ea typeface="Segoe UI" panose="020B0502040204020203" pitchFamily="34" charset="0"/>
              <a:cs typeface="Segoe UI" panose="020B0502040204020203" pitchFamily="34" charset="0"/>
            </a:endParaRPr>
          </a:p>
        </p:txBody>
      </p:sp>
      <p:grpSp>
        <p:nvGrpSpPr>
          <p:cNvPr id="107" name="Group 106"/>
          <p:cNvGrpSpPr/>
          <p:nvPr/>
        </p:nvGrpSpPr>
        <p:grpSpPr>
          <a:xfrm>
            <a:off x="1707460" y="4024510"/>
            <a:ext cx="2290598" cy="1303275"/>
            <a:chOff x="4452749" y="4028197"/>
            <a:chExt cx="2333467" cy="1866774"/>
          </a:xfrm>
        </p:grpSpPr>
        <p:grpSp>
          <p:nvGrpSpPr>
            <p:cNvPr id="108" name="Group 107"/>
            <p:cNvGrpSpPr/>
            <p:nvPr/>
          </p:nvGrpSpPr>
          <p:grpSpPr>
            <a:xfrm>
              <a:off x="4732285" y="4174546"/>
              <a:ext cx="750043" cy="750043"/>
              <a:chOff x="1260101" y="163016"/>
              <a:chExt cx="750043" cy="750043"/>
            </a:xfrm>
          </p:grpSpPr>
          <p:sp>
            <p:nvSpPr>
              <p:cNvPr id="116" name="Oval 115"/>
              <p:cNvSpPr/>
              <p:nvPr/>
            </p:nvSpPr>
            <p:spPr>
              <a:xfrm>
                <a:off x="1260101" y="163016"/>
                <a:ext cx="750043" cy="750043"/>
              </a:xfrm>
              <a:prstGeom prst="ellipse">
                <a:avLst/>
              </a:pr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7" name="Oval 4"/>
              <p:cNvSpPr/>
              <p:nvPr/>
            </p:nvSpPr>
            <p:spPr>
              <a:xfrm>
                <a:off x="1369942" y="272855"/>
                <a:ext cx="530361" cy="5303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Past</a:t>
                </a:r>
              </a:p>
              <a:p>
                <a:pPr lvl="0" algn="ctr" defTabSz="466725">
                  <a:lnSpc>
                    <a:spcPct val="90000"/>
                  </a:lnSpc>
                  <a:spcBef>
                    <a:spcPct val="0"/>
                  </a:spcBef>
                  <a:spcAft>
                    <a:spcPct val="35000"/>
                  </a:spcAft>
                </a:pPr>
                <a:r>
                  <a:rPr lang="en-US" sz="105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Quoters</a:t>
                </a:r>
              </a:p>
            </p:txBody>
          </p:sp>
        </p:grpSp>
        <p:grpSp>
          <p:nvGrpSpPr>
            <p:cNvPr id="109" name="Group 108"/>
            <p:cNvGrpSpPr/>
            <p:nvPr/>
          </p:nvGrpSpPr>
          <p:grpSpPr>
            <a:xfrm>
              <a:off x="5567377" y="4174882"/>
              <a:ext cx="750043" cy="750043"/>
              <a:chOff x="2095193" y="163352"/>
              <a:chExt cx="750043" cy="750043"/>
            </a:xfrm>
          </p:grpSpPr>
          <p:sp>
            <p:nvSpPr>
              <p:cNvPr id="114" name="Oval 113"/>
              <p:cNvSpPr/>
              <p:nvPr/>
            </p:nvSpPr>
            <p:spPr>
              <a:xfrm>
                <a:off x="2095193" y="163352"/>
                <a:ext cx="750043" cy="750043"/>
              </a:xfrm>
              <a:prstGeom prst="ellipse">
                <a:avLst/>
              </a:pr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5" name="Oval 6"/>
              <p:cNvSpPr/>
              <p:nvPr/>
            </p:nvSpPr>
            <p:spPr>
              <a:xfrm>
                <a:off x="2257739" y="247349"/>
                <a:ext cx="530361" cy="5303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Past Txns</a:t>
                </a:r>
              </a:p>
            </p:txBody>
          </p:sp>
        </p:grpSp>
        <p:sp>
          <p:nvSpPr>
            <p:cNvPr id="110" name="Shape 109"/>
            <p:cNvSpPr/>
            <p:nvPr/>
          </p:nvSpPr>
          <p:spPr>
            <a:xfrm>
              <a:off x="4452749" y="4028197"/>
              <a:ext cx="2333467" cy="1866774"/>
            </a:xfrm>
            <a:prstGeom prst="funnel">
              <a:avLst/>
            </a:prstGeom>
            <a:solidFill>
              <a:schemeClr val="tx2">
                <a:alpha val="4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grpSp>
          <p:nvGrpSpPr>
            <p:cNvPr id="111" name="Group 110"/>
            <p:cNvGrpSpPr/>
            <p:nvPr/>
          </p:nvGrpSpPr>
          <p:grpSpPr>
            <a:xfrm>
              <a:off x="5084548" y="4924589"/>
              <a:ext cx="1085077" cy="681857"/>
              <a:chOff x="1859211" y="103837"/>
              <a:chExt cx="1085077" cy="681857"/>
            </a:xfrm>
          </p:grpSpPr>
          <p:sp>
            <p:nvSpPr>
              <p:cNvPr id="112" name="Oval 111"/>
              <p:cNvSpPr/>
              <p:nvPr/>
            </p:nvSpPr>
            <p:spPr>
              <a:xfrm>
                <a:off x="1859211" y="103837"/>
                <a:ext cx="1085077" cy="681857"/>
              </a:xfrm>
              <a:prstGeom prst="ellipse">
                <a:avLst/>
              </a:pr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3" name="Oval 6"/>
              <p:cNvSpPr/>
              <p:nvPr/>
            </p:nvSpPr>
            <p:spPr>
              <a:xfrm>
                <a:off x="2006272" y="218364"/>
                <a:ext cx="848269" cy="519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Past Purchase </a:t>
                </a:r>
              </a:p>
              <a:p>
                <a:pPr lvl="0" algn="ctr" defTabSz="466725">
                  <a:lnSpc>
                    <a:spcPct val="90000"/>
                  </a:lnSpc>
                  <a:spcBef>
                    <a:spcPct val="0"/>
                  </a:spcBef>
                  <a:spcAft>
                    <a:spcPct val="35000"/>
                  </a:spcAft>
                </a:pPr>
                <a:r>
                  <a:rPr lang="en-US" sz="10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Rate</a:t>
                </a:r>
              </a:p>
            </p:txBody>
          </p:sp>
        </p:grpSp>
      </p:grpSp>
      <p:sp>
        <p:nvSpPr>
          <p:cNvPr id="118" name="TextBox 117"/>
          <p:cNvSpPr txBox="1"/>
          <p:nvPr/>
        </p:nvSpPr>
        <p:spPr>
          <a:xfrm>
            <a:off x="1149009" y="3425528"/>
            <a:ext cx="1955861" cy="261610"/>
          </a:xfrm>
          <a:prstGeom prst="rect">
            <a:avLst/>
          </a:prstGeom>
          <a:solidFill>
            <a:srgbClr val="48B296"/>
          </a:solidFill>
        </p:spPr>
        <p:txBody>
          <a:bodyPr wrap="square" rtlCol="0">
            <a:spAutoFit/>
          </a:bodyPr>
          <a:lstStyle/>
          <a:p>
            <a:pPr algn="ctr"/>
            <a:r>
              <a:rPr lang="en-US" sz="1100" b="1" dirty="0">
                <a:latin typeface="Segoe UI" panose="020B0502040204020203" pitchFamily="34" charset="0"/>
                <a:ea typeface="Segoe UI" panose="020B0502040204020203" pitchFamily="34" charset="0"/>
                <a:cs typeface="Segoe UI" panose="020B0502040204020203" pitchFamily="34" charset="0"/>
              </a:rPr>
              <a:t>Automated Forecasting</a:t>
            </a:r>
          </a:p>
        </p:txBody>
      </p:sp>
      <p:sp>
        <p:nvSpPr>
          <p:cNvPr id="119" name="Down Arrow 118"/>
          <p:cNvSpPr/>
          <p:nvPr/>
        </p:nvSpPr>
        <p:spPr>
          <a:xfrm>
            <a:off x="2713308" y="5446319"/>
            <a:ext cx="416691" cy="364570"/>
          </a:xfrm>
          <a:prstGeom prst="downArrow">
            <a:avLst/>
          </a:prstGeom>
          <a:solidFill>
            <a:schemeClr val="accent1">
              <a:lumMod val="75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20" name="Oval 119"/>
          <p:cNvSpPr/>
          <p:nvPr/>
        </p:nvSpPr>
        <p:spPr>
          <a:xfrm>
            <a:off x="1893709" y="5875512"/>
            <a:ext cx="2113772" cy="6083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121" name="TextBox 120"/>
          <p:cNvSpPr txBox="1"/>
          <p:nvPr/>
        </p:nvSpPr>
        <p:spPr>
          <a:xfrm>
            <a:off x="8288574" y="1777501"/>
            <a:ext cx="3651619" cy="1126462"/>
          </a:xfrm>
          <a:prstGeom prst="rect">
            <a:avLst/>
          </a:prstGeom>
          <a:noFill/>
        </p:spPr>
        <p:txBody>
          <a:bodyPr wrap="square" rtlCol="0">
            <a:spAutoFit/>
          </a:bodyPr>
          <a:lstStyle/>
          <a:p>
            <a:pPr>
              <a:lnSpc>
                <a:spcPct val="120000"/>
              </a:lnSpc>
            </a:pPr>
            <a:r>
              <a:rPr lang="en-US" sz="1400" dirty="0">
                <a:ea typeface="Segoe UI" panose="020B0502040204020203" pitchFamily="34" charset="0"/>
                <a:cs typeface="Segoe UI" panose="020B0502040204020203" pitchFamily="34" charset="0"/>
              </a:rPr>
              <a:t>Net annual financial impact of $532k with the aid of cost reduction (optimized bids) of $204k and increase in transactions (higher first spot ad placements) of $328k</a:t>
            </a:r>
          </a:p>
        </p:txBody>
      </p:sp>
      <p:graphicFrame>
        <p:nvGraphicFramePr>
          <p:cNvPr id="122" name="Diagram 121"/>
          <p:cNvGraphicFramePr/>
          <p:nvPr>
            <p:extLst>
              <p:ext uri="{D42A27DB-BD31-4B8C-83A1-F6EECF244321}">
                <p14:modId xmlns:p14="http://schemas.microsoft.com/office/powerpoint/2010/main" val="1174631763"/>
              </p:ext>
            </p:extLst>
          </p:nvPr>
        </p:nvGraphicFramePr>
        <p:xfrm>
          <a:off x="164272" y="4376032"/>
          <a:ext cx="1801130" cy="2112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3" name="TextBox 122"/>
          <p:cNvSpPr txBox="1"/>
          <p:nvPr/>
        </p:nvSpPr>
        <p:spPr>
          <a:xfrm>
            <a:off x="2221207" y="5964527"/>
            <a:ext cx="1458777" cy="553998"/>
          </a:xfrm>
          <a:prstGeom prst="rect">
            <a:avLst/>
          </a:prstGeom>
          <a:noFill/>
        </p:spPr>
        <p:txBody>
          <a:bodyPr wrap="square" rtlCol="0">
            <a:spAutoFit/>
          </a:bodyPr>
          <a:lstStyle/>
          <a:p>
            <a:pPr algn="ctr"/>
            <a:r>
              <a:rPr lang="en-US" sz="900" b="1" i="1" dirty="0">
                <a:solidFill>
                  <a:schemeClr val="bg1"/>
                </a:solidFill>
                <a:latin typeface="Segoe UI" panose="020B0502040204020203" pitchFamily="34" charset="0"/>
                <a:ea typeface="Segoe UI" panose="020B0502040204020203" pitchFamily="34" charset="0"/>
                <a:cs typeface="Segoe UI" panose="020B0502040204020203" pitchFamily="34" charset="0"/>
              </a:rPr>
              <a:t>Forecasted Quoters, Transactions, </a:t>
            </a:r>
          </a:p>
          <a:p>
            <a:pPr algn="ctr"/>
            <a:r>
              <a:rPr lang="en-US" sz="900" b="1" i="1" dirty="0">
                <a:solidFill>
                  <a:schemeClr val="bg1"/>
                </a:solidFill>
                <a:latin typeface="Segoe UI" panose="020B0502040204020203" pitchFamily="34" charset="0"/>
                <a:ea typeface="Segoe UI" panose="020B0502040204020203" pitchFamily="34" charset="0"/>
                <a:cs typeface="Segoe UI" panose="020B0502040204020203" pitchFamily="34" charset="0"/>
              </a:rPr>
              <a:t>Purchase Rate</a:t>
            </a:r>
            <a:r>
              <a:rPr lang="en-US" sz="1200" b="1" i="1" dirty="0">
                <a:solidFill>
                  <a:schemeClr val="bg1"/>
                </a:solidFill>
                <a:latin typeface="Segoe UI" panose="020B0502040204020203" pitchFamily="34" charset="0"/>
                <a:ea typeface="Segoe UI" panose="020B0502040204020203" pitchFamily="34" charset="0"/>
                <a:cs typeface="Segoe UI" panose="020B0502040204020203" pitchFamily="34" charset="0"/>
              </a:rPr>
              <a:t> </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4" name="TextBox 123"/>
          <p:cNvSpPr txBox="1"/>
          <p:nvPr/>
        </p:nvSpPr>
        <p:spPr>
          <a:xfrm>
            <a:off x="5005367" y="3424042"/>
            <a:ext cx="2155868" cy="261610"/>
          </a:xfrm>
          <a:prstGeom prst="rect">
            <a:avLst/>
          </a:prstGeom>
          <a:solidFill>
            <a:srgbClr val="48B296"/>
          </a:solidFill>
        </p:spPr>
        <p:txBody>
          <a:bodyPr wrap="square" rtlCol="0">
            <a:spAutoFit/>
          </a:bodyPr>
          <a:lstStyle/>
          <a:p>
            <a:pPr algn="ctr"/>
            <a:r>
              <a:rPr lang="en-US" sz="1100" b="1" dirty="0">
                <a:latin typeface="Segoe UI" panose="020B0502040204020203" pitchFamily="34" charset="0"/>
                <a:ea typeface="Segoe UI" panose="020B0502040204020203" pitchFamily="34" charset="0"/>
                <a:cs typeface="Segoe UI" panose="020B0502040204020203" pitchFamily="34" charset="0"/>
              </a:rPr>
              <a:t>Revised Bids for Top Markets</a:t>
            </a:r>
          </a:p>
        </p:txBody>
      </p:sp>
      <p:sp>
        <p:nvSpPr>
          <p:cNvPr id="125" name="TextBox 124"/>
          <p:cNvSpPr txBox="1"/>
          <p:nvPr/>
        </p:nvSpPr>
        <p:spPr>
          <a:xfrm>
            <a:off x="8539575" y="3819220"/>
            <a:ext cx="3390652" cy="253916"/>
          </a:xfrm>
          <a:prstGeom prst="rect">
            <a:avLst/>
          </a:prstGeom>
          <a:noFill/>
        </p:spPr>
        <p:txBody>
          <a:bodyPr wrap="square" rtlCol="0">
            <a:spAutoFit/>
          </a:bodyPr>
          <a:lstStyle/>
          <a:p>
            <a:r>
              <a:rPr lang="en-US" sz="1050" b="1" i="1" dirty="0">
                <a:latin typeface="Segoe UI" panose="020B0502040204020203" pitchFamily="34" charset="0"/>
                <a:ea typeface="Segoe UI" panose="020B0502040204020203" pitchFamily="34" charset="0"/>
                <a:cs typeface="Segoe UI" panose="020B0502040204020203" pitchFamily="34" charset="0"/>
              </a:rPr>
              <a:t>X: Average CPC; Y: First Spot Bid; Z: Breakeven CPC</a:t>
            </a:r>
          </a:p>
        </p:txBody>
      </p:sp>
      <p:grpSp>
        <p:nvGrpSpPr>
          <p:cNvPr id="126" name="Group 125"/>
          <p:cNvGrpSpPr/>
          <p:nvPr/>
        </p:nvGrpSpPr>
        <p:grpSpPr>
          <a:xfrm>
            <a:off x="8399902" y="3686911"/>
            <a:ext cx="3448049" cy="969496"/>
            <a:chOff x="4832273" y="900881"/>
            <a:chExt cx="3448049" cy="1290396"/>
          </a:xfrm>
        </p:grpSpPr>
        <p:grpSp>
          <p:nvGrpSpPr>
            <p:cNvPr id="127" name="Group 126"/>
            <p:cNvGrpSpPr/>
            <p:nvPr/>
          </p:nvGrpSpPr>
          <p:grpSpPr>
            <a:xfrm>
              <a:off x="4832273" y="900881"/>
              <a:ext cx="3448049" cy="1290396"/>
              <a:chOff x="4832273" y="900881"/>
              <a:chExt cx="3448049" cy="1290396"/>
            </a:xfrm>
          </p:grpSpPr>
          <p:sp>
            <p:nvSpPr>
              <p:cNvPr id="129" name="Rectangle 128"/>
              <p:cNvSpPr/>
              <p:nvPr/>
            </p:nvSpPr>
            <p:spPr>
              <a:xfrm>
                <a:off x="4832273" y="1171933"/>
                <a:ext cx="3448049" cy="879267"/>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130" name="TextBox 129"/>
              <p:cNvSpPr txBox="1"/>
              <p:nvPr/>
            </p:nvSpPr>
            <p:spPr>
              <a:xfrm>
                <a:off x="4890336" y="900881"/>
                <a:ext cx="3302219" cy="1290396"/>
              </a:xfrm>
              <a:prstGeom prst="rect">
                <a:avLst/>
              </a:prstGeom>
              <a:noFill/>
            </p:spPr>
            <p:txBody>
              <a:bodyPr wrap="square" rtlCol="0">
                <a:spAutoFit/>
              </a:bodyPr>
              <a:lstStyle/>
              <a:p>
                <a:endParaRPr lang="en-US" sz="1000" i="1" dirty="0">
                  <a:latin typeface="Segoe UI" panose="020B0502040204020203" pitchFamily="34" charset="0"/>
                  <a:ea typeface="Segoe UI" panose="020B0502040204020203" pitchFamily="34" charset="0"/>
                  <a:cs typeface="Segoe UI" panose="020B0502040204020203" pitchFamily="34" charset="0"/>
                </a:endParaRPr>
              </a:p>
              <a:p>
                <a:endParaRPr lang="en-US" sz="1000" dirty="0">
                  <a:latin typeface="Segoe UI" panose="020B0502040204020203" pitchFamily="34" charset="0"/>
                  <a:ea typeface="Segoe UI" panose="020B0502040204020203" pitchFamily="34" charset="0"/>
                  <a:cs typeface="Segoe UI" panose="020B0502040204020203" pitchFamily="34" charset="0"/>
                </a:endParaRPr>
              </a:p>
              <a:p>
                <a:r>
                  <a:rPr lang="en-US" sz="900" dirty="0">
                    <a:latin typeface="Segoe UI" panose="020B0502040204020203" pitchFamily="34" charset="0"/>
                    <a:ea typeface="Segoe UI" panose="020B0502040204020203" pitchFamily="34" charset="0"/>
                    <a:cs typeface="Segoe UI" panose="020B0502040204020203" pitchFamily="34" charset="0"/>
                  </a:rPr>
                  <a:t>Z: 0.54   &lt;   X: 1.2   &lt;    Y: 2.09    </a:t>
                </a:r>
                <a:r>
                  <a:rPr lang="en-US" sz="900"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Revised Bid = 2.09</a:t>
                </a:r>
                <a:endParaRPr lang="en-US" sz="900" dirty="0">
                  <a:latin typeface="Segoe UI" panose="020B0502040204020203" pitchFamily="34" charset="0"/>
                  <a:ea typeface="Segoe UI" panose="020B0502040204020203" pitchFamily="34" charset="0"/>
                  <a:cs typeface="Segoe UI" panose="020B0502040204020203" pitchFamily="34" charset="0"/>
                </a:endParaRPr>
              </a:p>
              <a:p>
                <a:endParaRPr lang="en-US" sz="900" dirty="0">
                  <a:latin typeface="Segoe UI" panose="020B0502040204020203" pitchFamily="34" charset="0"/>
                  <a:ea typeface="Segoe UI" panose="020B0502040204020203" pitchFamily="34" charset="0"/>
                  <a:cs typeface="Segoe UI" panose="020B0502040204020203" pitchFamily="34" charset="0"/>
                </a:endParaRPr>
              </a:p>
              <a:p>
                <a:r>
                  <a:rPr lang="en-US" sz="900" dirty="0">
                    <a:latin typeface="Segoe UI" panose="020B0502040204020203" pitchFamily="34" charset="0"/>
                    <a:ea typeface="Segoe UI" panose="020B0502040204020203" pitchFamily="34" charset="0"/>
                    <a:cs typeface="Segoe UI" panose="020B0502040204020203" pitchFamily="34" charset="0"/>
                  </a:rPr>
                  <a:t>Z: 2.73   &lt;   X: 5.27   =   Y: 5.27    </a:t>
                </a:r>
                <a:r>
                  <a:rPr lang="en-US" sz="900"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Revised Bid = 2.73</a:t>
                </a:r>
              </a:p>
              <a:p>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grpSp>
        <p:sp>
          <p:nvSpPr>
            <p:cNvPr id="128" name="Rectangle 127"/>
            <p:cNvSpPr/>
            <p:nvPr/>
          </p:nvSpPr>
          <p:spPr>
            <a:xfrm>
              <a:off x="4906044" y="1038740"/>
              <a:ext cx="1306402" cy="259496"/>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latin typeface="Segoe UI" panose="020B0502040204020203" pitchFamily="34" charset="0"/>
                  <a:ea typeface="Segoe UI" panose="020B0502040204020203" pitchFamily="34" charset="0"/>
                  <a:cs typeface="Segoe UI" panose="020B0502040204020203" pitchFamily="34" charset="0"/>
                </a:rPr>
                <a:t>SAMPLE USE CASE</a:t>
              </a:r>
            </a:p>
          </p:txBody>
        </p:sp>
      </p:grpSp>
      <p:sp>
        <p:nvSpPr>
          <p:cNvPr id="131" name="Rectangle 130"/>
          <p:cNvSpPr/>
          <p:nvPr/>
        </p:nvSpPr>
        <p:spPr>
          <a:xfrm>
            <a:off x="10139187" y="3890363"/>
            <a:ext cx="1046349" cy="663706"/>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Segoe UI" panose="020B0502040204020203" pitchFamily="34" charset="0"/>
              <a:ea typeface="Segoe UI" panose="020B0502040204020203" pitchFamily="34" charset="0"/>
              <a:cs typeface="Segoe UI" panose="020B0502040204020203" pitchFamily="34" charset="0"/>
            </a:endParaRPr>
          </a:p>
        </p:txBody>
      </p:sp>
      <p:sp>
        <p:nvSpPr>
          <p:cNvPr id="132" name="TextBox 131"/>
          <p:cNvSpPr txBox="1"/>
          <p:nvPr/>
        </p:nvSpPr>
        <p:spPr>
          <a:xfrm>
            <a:off x="10260137" y="3434988"/>
            <a:ext cx="2089316" cy="584775"/>
          </a:xfrm>
          <a:prstGeom prst="rect">
            <a:avLst/>
          </a:prstGeom>
          <a:noFill/>
        </p:spPr>
        <p:txBody>
          <a:bodyPr wrap="square" rtlCol="0">
            <a:spAutoFit/>
          </a:bodyPr>
          <a:lstStyle/>
          <a:p>
            <a:r>
              <a:rPr lang="en-US" sz="800" b="1" dirty="0">
                <a:latin typeface="Segoe UI" panose="020B0502040204020203" pitchFamily="34" charset="0"/>
                <a:ea typeface="Segoe UI" panose="020B0502040204020203" pitchFamily="34" charset="0"/>
                <a:cs typeface="Segoe UI" panose="020B0502040204020203" pitchFamily="34" charset="0"/>
              </a:rPr>
              <a:t>X: Average of Historical Bids</a:t>
            </a:r>
            <a:br>
              <a:rPr lang="en-US" sz="800" b="1" dirty="0">
                <a:latin typeface="Segoe UI" panose="020B0502040204020203" pitchFamily="34" charset="0"/>
                <a:ea typeface="Segoe UI" panose="020B0502040204020203" pitchFamily="34" charset="0"/>
                <a:cs typeface="Segoe UI" panose="020B0502040204020203" pitchFamily="34" charset="0"/>
              </a:rPr>
            </a:br>
            <a:r>
              <a:rPr lang="en-US" sz="800" b="1" dirty="0">
                <a:latin typeface="Segoe UI" panose="020B0502040204020203" pitchFamily="34" charset="0"/>
                <a:ea typeface="Segoe UI" panose="020B0502040204020203" pitchFamily="34" charset="0"/>
                <a:cs typeface="Segoe UI" panose="020B0502040204020203" pitchFamily="34" charset="0"/>
              </a:rPr>
              <a:t>Y: Actual First Spot Bid </a:t>
            </a:r>
            <a:br>
              <a:rPr lang="en-US" sz="800" b="1" dirty="0">
                <a:latin typeface="Segoe UI" panose="020B0502040204020203" pitchFamily="34" charset="0"/>
                <a:ea typeface="Segoe UI" panose="020B0502040204020203" pitchFamily="34" charset="0"/>
                <a:cs typeface="Segoe UI" panose="020B0502040204020203" pitchFamily="34" charset="0"/>
              </a:rPr>
            </a:br>
            <a:r>
              <a:rPr lang="en-US" sz="800" b="1" dirty="0">
                <a:latin typeface="Segoe UI" panose="020B0502040204020203" pitchFamily="34" charset="0"/>
                <a:ea typeface="Segoe UI" panose="020B0502040204020203" pitchFamily="34" charset="0"/>
                <a:cs typeface="Segoe UI" panose="020B0502040204020203" pitchFamily="34" charset="0"/>
              </a:rPr>
              <a:t>Z: Forecasted Bid </a:t>
            </a:r>
          </a:p>
          <a:p>
            <a:endParaRPr lang="en-US" sz="800" dirty="0">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133" name="Chart 132">
            <a:extLst>
              <a:ext uri="{FF2B5EF4-FFF2-40B4-BE49-F238E27FC236}">
                <a16:creationId xmlns:a16="http://schemas.microsoft.com/office/drawing/2014/main" id="{4FF301E7-DC37-4892-A0D4-026DC0084093}"/>
              </a:ext>
            </a:extLst>
          </p:cNvPr>
          <p:cNvGraphicFramePr>
            <a:graphicFrameLocks/>
          </p:cNvGraphicFramePr>
          <p:nvPr>
            <p:extLst>
              <p:ext uri="{D42A27DB-BD31-4B8C-83A1-F6EECF244321}">
                <p14:modId xmlns:p14="http://schemas.microsoft.com/office/powerpoint/2010/main" val="218873870"/>
              </p:ext>
            </p:extLst>
          </p:nvPr>
        </p:nvGraphicFramePr>
        <p:xfrm>
          <a:off x="4106803" y="3771788"/>
          <a:ext cx="4092686" cy="2743200"/>
        </p:xfrm>
        <a:graphic>
          <a:graphicData uri="http://schemas.openxmlformats.org/drawingml/2006/chart">
            <c:chart xmlns:c="http://schemas.openxmlformats.org/drawingml/2006/chart" xmlns:r="http://schemas.openxmlformats.org/officeDocument/2006/relationships" r:id="rId8"/>
          </a:graphicData>
        </a:graphic>
      </p:graphicFrame>
      <p:grpSp>
        <p:nvGrpSpPr>
          <p:cNvPr id="134" name="Group 133">
            <a:extLst>
              <a:ext uri="{FF2B5EF4-FFF2-40B4-BE49-F238E27FC236}">
                <a16:creationId xmlns:a16="http://schemas.microsoft.com/office/drawing/2014/main" id="{B9E2D977-9334-418C-B19A-033B8E3D65CA}"/>
              </a:ext>
            </a:extLst>
          </p:cNvPr>
          <p:cNvGrpSpPr>
            <a:grpSpLocks noChangeAspect="1"/>
          </p:cNvGrpSpPr>
          <p:nvPr/>
        </p:nvGrpSpPr>
        <p:grpSpPr>
          <a:xfrm>
            <a:off x="8900270" y="4531300"/>
            <a:ext cx="1000240" cy="864287"/>
            <a:chOff x="4320082" y="2891254"/>
            <a:chExt cx="1000240" cy="864287"/>
          </a:xfrm>
        </p:grpSpPr>
        <p:sp>
          <p:nvSpPr>
            <p:cNvPr id="135" name="Trapezoid 134">
              <a:extLst>
                <a:ext uri="{FF2B5EF4-FFF2-40B4-BE49-F238E27FC236}">
                  <a16:creationId xmlns:a16="http://schemas.microsoft.com/office/drawing/2014/main" id="{E59BA027-EDF8-4FDF-B398-0587E972D45A}"/>
                </a:ext>
              </a:extLst>
            </p:cNvPr>
            <p:cNvSpPr/>
            <p:nvPr/>
          </p:nvSpPr>
          <p:spPr>
            <a:xfrm rot="3740719">
              <a:off x="4347778" y="3239024"/>
              <a:ext cx="609514" cy="239606"/>
            </a:xfrm>
            <a:prstGeom prst="trapezoid">
              <a:avLst>
                <a:gd name="adj" fmla="val 509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ectangle: Rounded Corners 62">
              <a:extLst>
                <a:ext uri="{FF2B5EF4-FFF2-40B4-BE49-F238E27FC236}">
                  <a16:creationId xmlns:a16="http://schemas.microsoft.com/office/drawing/2014/main" id="{9FF01C9F-765A-478F-BE27-7444E0737609}"/>
                </a:ext>
              </a:extLst>
            </p:cNvPr>
            <p:cNvSpPr/>
            <p:nvPr/>
          </p:nvSpPr>
          <p:spPr>
            <a:xfrm rot="3740719">
              <a:off x="4271413" y="3171391"/>
              <a:ext cx="274320" cy="176981"/>
            </a:xfrm>
            <a:prstGeom prst="roundRect">
              <a:avLst>
                <a:gd name="adj" fmla="val 2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ectangle: Rounded Corners 64">
              <a:extLst>
                <a:ext uri="{FF2B5EF4-FFF2-40B4-BE49-F238E27FC236}">
                  <a16:creationId xmlns:a16="http://schemas.microsoft.com/office/drawing/2014/main" id="{76A068A3-9C8C-4744-8531-832FCFDBFF0F}"/>
                </a:ext>
              </a:extLst>
            </p:cNvPr>
            <p:cNvSpPr/>
            <p:nvPr/>
          </p:nvSpPr>
          <p:spPr>
            <a:xfrm rot="3740719">
              <a:off x="4454739" y="3529890"/>
              <a:ext cx="274320" cy="176981"/>
            </a:xfrm>
            <a:prstGeom prst="roundRect">
              <a:avLst>
                <a:gd name="adj" fmla="val 2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ectangle: Rounded Corners 65">
              <a:extLst>
                <a:ext uri="{FF2B5EF4-FFF2-40B4-BE49-F238E27FC236}">
                  <a16:creationId xmlns:a16="http://schemas.microsoft.com/office/drawing/2014/main" id="{D2EF42FC-6433-44DF-B060-51BDB360C43F}"/>
                </a:ext>
              </a:extLst>
            </p:cNvPr>
            <p:cNvSpPr/>
            <p:nvPr/>
          </p:nvSpPr>
          <p:spPr>
            <a:xfrm rot="3740719">
              <a:off x="4349308" y="3240099"/>
              <a:ext cx="402631" cy="30529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9" name="Picture 138">
              <a:extLst>
                <a:ext uri="{FF2B5EF4-FFF2-40B4-BE49-F238E27FC236}">
                  <a16:creationId xmlns:a16="http://schemas.microsoft.com/office/drawing/2014/main" id="{2E2D30CE-447D-4448-915D-7D15F3676DCC}"/>
                </a:ext>
              </a:extLst>
            </p:cNvPr>
            <p:cNvPicPr>
              <a:picLocks noChangeAspect="1"/>
            </p:cNvPicPr>
            <p:nvPr/>
          </p:nvPicPr>
          <p:blipFill>
            <a:blip r:embed="rId9"/>
            <a:stretch>
              <a:fillRect/>
            </a:stretch>
          </p:blipFill>
          <p:spPr>
            <a:xfrm rot="3740719">
              <a:off x="4454432" y="2774164"/>
              <a:ext cx="748800" cy="982980"/>
            </a:xfrm>
            <a:prstGeom prst="rect">
              <a:avLst/>
            </a:prstGeom>
            <a:ln>
              <a:noFill/>
            </a:ln>
          </p:spPr>
        </p:pic>
      </p:grpSp>
      <p:grpSp>
        <p:nvGrpSpPr>
          <p:cNvPr id="140" name="Group 139">
            <a:extLst>
              <a:ext uri="{FF2B5EF4-FFF2-40B4-BE49-F238E27FC236}">
                <a16:creationId xmlns:a16="http://schemas.microsoft.com/office/drawing/2014/main" id="{7BAEC36C-09C5-4710-AB30-E078B3B29854}"/>
              </a:ext>
            </a:extLst>
          </p:cNvPr>
          <p:cNvGrpSpPr>
            <a:grpSpLocks noChangeAspect="1"/>
          </p:cNvGrpSpPr>
          <p:nvPr/>
        </p:nvGrpSpPr>
        <p:grpSpPr>
          <a:xfrm rot="13800000">
            <a:off x="10297962" y="4403456"/>
            <a:ext cx="1000240" cy="864287"/>
            <a:chOff x="4320082" y="2891254"/>
            <a:chExt cx="1000240" cy="864287"/>
          </a:xfrm>
        </p:grpSpPr>
        <p:sp>
          <p:nvSpPr>
            <p:cNvPr id="141" name="Trapezoid 140">
              <a:extLst>
                <a:ext uri="{FF2B5EF4-FFF2-40B4-BE49-F238E27FC236}">
                  <a16:creationId xmlns:a16="http://schemas.microsoft.com/office/drawing/2014/main" id="{8DEAA7DD-0AFF-4F25-AAE0-73EC7E3472C2}"/>
                </a:ext>
              </a:extLst>
            </p:cNvPr>
            <p:cNvSpPr/>
            <p:nvPr/>
          </p:nvSpPr>
          <p:spPr>
            <a:xfrm rot="3740719">
              <a:off x="4383466" y="3180033"/>
              <a:ext cx="609514" cy="320188"/>
            </a:xfrm>
            <a:prstGeom prst="trapezoid">
              <a:avLst>
                <a:gd name="adj" fmla="val 509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69">
              <a:extLst>
                <a:ext uri="{FF2B5EF4-FFF2-40B4-BE49-F238E27FC236}">
                  <a16:creationId xmlns:a16="http://schemas.microsoft.com/office/drawing/2014/main" id="{4C4654BC-A5A2-4D01-B553-C072A7BF2551}"/>
                </a:ext>
              </a:extLst>
            </p:cNvPr>
            <p:cNvSpPr/>
            <p:nvPr/>
          </p:nvSpPr>
          <p:spPr>
            <a:xfrm rot="3740719">
              <a:off x="4271413" y="3171391"/>
              <a:ext cx="274320" cy="176981"/>
            </a:xfrm>
            <a:prstGeom prst="roundRect">
              <a:avLst>
                <a:gd name="adj" fmla="val 2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70">
              <a:extLst>
                <a:ext uri="{FF2B5EF4-FFF2-40B4-BE49-F238E27FC236}">
                  <a16:creationId xmlns:a16="http://schemas.microsoft.com/office/drawing/2014/main" id="{865B2481-2F14-4E5A-B877-9306FED2B91E}"/>
                </a:ext>
              </a:extLst>
            </p:cNvPr>
            <p:cNvSpPr/>
            <p:nvPr/>
          </p:nvSpPr>
          <p:spPr>
            <a:xfrm rot="3740719">
              <a:off x="4454739" y="3529890"/>
              <a:ext cx="274320" cy="176981"/>
            </a:xfrm>
            <a:prstGeom prst="roundRect">
              <a:avLst>
                <a:gd name="adj" fmla="val 2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71">
              <a:extLst>
                <a:ext uri="{FF2B5EF4-FFF2-40B4-BE49-F238E27FC236}">
                  <a16:creationId xmlns:a16="http://schemas.microsoft.com/office/drawing/2014/main" id="{A7BCB024-F7E7-4B45-888B-610F7828F79D}"/>
                </a:ext>
              </a:extLst>
            </p:cNvPr>
            <p:cNvSpPr/>
            <p:nvPr/>
          </p:nvSpPr>
          <p:spPr>
            <a:xfrm rot="3740719">
              <a:off x="4349308" y="3240099"/>
              <a:ext cx="402631" cy="30529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5" name="Picture 144">
              <a:extLst>
                <a:ext uri="{FF2B5EF4-FFF2-40B4-BE49-F238E27FC236}">
                  <a16:creationId xmlns:a16="http://schemas.microsoft.com/office/drawing/2014/main" id="{4D7DDB8E-1F10-485F-9F97-FA78091AB8D1}"/>
                </a:ext>
              </a:extLst>
            </p:cNvPr>
            <p:cNvPicPr>
              <a:picLocks noChangeAspect="1"/>
            </p:cNvPicPr>
            <p:nvPr/>
          </p:nvPicPr>
          <p:blipFill>
            <a:blip r:embed="rId9"/>
            <a:stretch>
              <a:fillRect/>
            </a:stretch>
          </p:blipFill>
          <p:spPr>
            <a:xfrm rot="3740719">
              <a:off x="4454432" y="2774164"/>
              <a:ext cx="748800" cy="982980"/>
            </a:xfrm>
            <a:prstGeom prst="rect">
              <a:avLst/>
            </a:prstGeom>
            <a:ln>
              <a:noFill/>
            </a:ln>
          </p:spPr>
        </p:pic>
      </p:grpSp>
      <p:grpSp>
        <p:nvGrpSpPr>
          <p:cNvPr id="146" name="Group 145">
            <a:extLst>
              <a:ext uri="{FF2B5EF4-FFF2-40B4-BE49-F238E27FC236}">
                <a16:creationId xmlns:a16="http://schemas.microsoft.com/office/drawing/2014/main" id="{7C1F3820-148D-4375-9A8C-4D1C5818C278}"/>
              </a:ext>
            </a:extLst>
          </p:cNvPr>
          <p:cNvGrpSpPr/>
          <p:nvPr/>
        </p:nvGrpSpPr>
        <p:grpSpPr>
          <a:xfrm>
            <a:off x="9542810" y="4896115"/>
            <a:ext cx="1219848" cy="1618873"/>
            <a:chOff x="4889889" y="3184524"/>
            <a:chExt cx="1219848" cy="1764845"/>
          </a:xfrm>
        </p:grpSpPr>
        <p:sp>
          <p:nvSpPr>
            <p:cNvPr id="147" name="Rectangle: Rounded Corners 74">
              <a:extLst>
                <a:ext uri="{FF2B5EF4-FFF2-40B4-BE49-F238E27FC236}">
                  <a16:creationId xmlns:a16="http://schemas.microsoft.com/office/drawing/2014/main" id="{4F17C522-366E-4083-90A1-5D9566A8DA95}"/>
                </a:ext>
              </a:extLst>
            </p:cNvPr>
            <p:cNvSpPr/>
            <p:nvPr/>
          </p:nvSpPr>
          <p:spPr>
            <a:xfrm>
              <a:off x="4913953" y="4241323"/>
              <a:ext cx="1157393" cy="66268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Rectangle 147">
              <a:extLst>
                <a:ext uri="{FF2B5EF4-FFF2-40B4-BE49-F238E27FC236}">
                  <a16:creationId xmlns:a16="http://schemas.microsoft.com/office/drawing/2014/main" id="{BB4FB1F6-23F6-452B-8C61-0803553FD449}"/>
                </a:ext>
              </a:extLst>
            </p:cNvPr>
            <p:cNvSpPr/>
            <p:nvPr/>
          </p:nvSpPr>
          <p:spPr>
            <a:xfrm>
              <a:off x="5339729" y="3652954"/>
              <a:ext cx="313957" cy="660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Rectangle: Rounded Corners 76">
              <a:extLst>
                <a:ext uri="{FF2B5EF4-FFF2-40B4-BE49-F238E27FC236}">
                  <a16:creationId xmlns:a16="http://schemas.microsoft.com/office/drawing/2014/main" id="{33A82B1C-735E-4AC5-AD28-A8E9AD6F4E2E}"/>
                </a:ext>
              </a:extLst>
            </p:cNvPr>
            <p:cNvSpPr/>
            <p:nvPr/>
          </p:nvSpPr>
          <p:spPr>
            <a:xfrm>
              <a:off x="5170100" y="4183468"/>
              <a:ext cx="653185" cy="30654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0" name="Picture 149">
              <a:extLst>
                <a:ext uri="{FF2B5EF4-FFF2-40B4-BE49-F238E27FC236}">
                  <a16:creationId xmlns:a16="http://schemas.microsoft.com/office/drawing/2014/main" id="{0839C18E-037D-48BA-BE18-65D4D8BB7399}"/>
                </a:ext>
              </a:extLst>
            </p:cNvPr>
            <p:cNvPicPr>
              <a:picLocks noChangeAspect="1"/>
            </p:cNvPicPr>
            <p:nvPr/>
          </p:nvPicPr>
          <p:blipFill>
            <a:blip r:embed="rId10"/>
            <a:stretch>
              <a:fillRect/>
            </a:stretch>
          </p:blipFill>
          <p:spPr>
            <a:xfrm>
              <a:off x="4889889" y="3184524"/>
              <a:ext cx="1219848" cy="1764845"/>
            </a:xfrm>
            <a:prstGeom prst="rect">
              <a:avLst/>
            </a:prstGeom>
          </p:spPr>
        </p:pic>
      </p:grpSp>
      <p:sp>
        <p:nvSpPr>
          <p:cNvPr id="151" name="TextBox 150">
            <a:extLst>
              <a:ext uri="{FF2B5EF4-FFF2-40B4-BE49-F238E27FC236}">
                <a16:creationId xmlns:a16="http://schemas.microsoft.com/office/drawing/2014/main" id="{B8C2B31C-1FB8-4C99-8389-AE0396457D62}"/>
              </a:ext>
            </a:extLst>
          </p:cNvPr>
          <p:cNvSpPr txBox="1"/>
          <p:nvPr/>
        </p:nvSpPr>
        <p:spPr>
          <a:xfrm>
            <a:off x="9673271" y="6028190"/>
            <a:ext cx="974947" cy="369332"/>
          </a:xfrm>
          <a:prstGeom prst="rect">
            <a:avLst/>
          </a:prstGeom>
          <a:noFill/>
        </p:spPr>
        <p:txBody>
          <a:bodyPr wrap="none" rtlCol="0">
            <a:spAutoFit/>
          </a:bodyPr>
          <a:lstStyle/>
          <a:p>
            <a:r>
              <a:rPr lang="en-IN" b="1" dirty="0">
                <a:latin typeface="Segoe UI" panose="020B0502040204020203" pitchFamily="34" charset="0"/>
                <a:ea typeface="Segoe UI" panose="020B0502040204020203" pitchFamily="34" charset="0"/>
                <a:cs typeface="Segoe UI" panose="020B0502040204020203" pitchFamily="34" charset="0"/>
              </a:rPr>
              <a:t>$ 532 k</a:t>
            </a:r>
          </a:p>
        </p:txBody>
      </p:sp>
      <p:sp>
        <p:nvSpPr>
          <p:cNvPr id="152" name="Rectangle 151">
            <a:extLst>
              <a:ext uri="{FF2B5EF4-FFF2-40B4-BE49-F238E27FC236}">
                <a16:creationId xmlns:a16="http://schemas.microsoft.com/office/drawing/2014/main" id="{EBC9BD71-4C67-496C-9D28-F68C0C954F93}"/>
              </a:ext>
            </a:extLst>
          </p:cNvPr>
          <p:cNvSpPr/>
          <p:nvPr/>
        </p:nvSpPr>
        <p:spPr>
          <a:xfrm rot="17728782">
            <a:off x="10689050" y="4866729"/>
            <a:ext cx="667170" cy="261610"/>
          </a:xfrm>
          <a:prstGeom prst="rect">
            <a:avLst/>
          </a:prstGeom>
        </p:spPr>
        <p:txBody>
          <a:bodyPr wrap="none">
            <a:spAutoFit/>
          </a:bodyPr>
          <a:lstStyle/>
          <a:p>
            <a:r>
              <a:rPr lang="en-US" sz="1100" b="1" dirty="0">
                <a:latin typeface="Segoe UI" panose="020B0502040204020203" pitchFamily="34" charset="0"/>
                <a:ea typeface="Segoe UI" panose="020B0502040204020203" pitchFamily="34" charset="0"/>
                <a:cs typeface="Segoe UI" panose="020B0502040204020203" pitchFamily="34" charset="0"/>
              </a:rPr>
              <a:t>$ 328 k</a:t>
            </a:r>
            <a:endParaRPr lang="en-IN" sz="1100" b="1" dirty="0"/>
          </a:p>
        </p:txBody>
      </p:sp>
      <p:sp>
        <p:nvSpPr>
          <p:cNvPr id="153" name="Rectangle 152">
            <a:extLst>
              <a:ext uri="{FF2B5EF4-FFF2-40B4-BE49-F238E27FC236}">
                <a16:creationId xmlns:a16="http://schemas.microsoft.com/office/drawing/2014/main" id="{96C92455-D831-4187-A2D0-860921ED1E61}"/>
              </a:ext>
            </a:extLst>
          </p:cNvPr>
          <p:cNvSpPr/>
          <p:nvPr/>
        </p:nvSpPr>
        <p:spPr>
          <a:xfrm rot="3678993">
            <a:off x="8783140" y="4925998"/>
            <a:ext cx="667170" cy="261610"/>
          </a:xfrm>
          <a:prstGeom prst="rect">
            <a:avLst/>
          </a:prstGeom>
        </p:spPr>
        <p:txBody>
          <a:bodyPr wrap="none">
            <a:spAutoFit/>
          </a:bodyPr>
          <a:lstStyle/>
          <a:p>
            <a:r>
              <a:rPr lang="en-US" sz="1100" b="1" dirty="0">
                <a:latin typeface="Segoe UI" panose="020B0502040204020203" pitchFamily="34" charset="0"/>
                <a:ea typeface="Segoe UI" panose="020B0502040204020203" pitchFamily="34" charset="0"/>
                <a:cs typeface="Segoe UI" panose="020B0502040204020203" pitchFamily="34" charset="0"/>
              </a:rPr>
              <a:t>$ 204 k</a:t>
            </a:r>
            <a:endParaRPr lang="en-IN" sz="1100" b="1" dirty="0"/>
          </a:p>
        </p:txBody>
      </p:sp>
      <p:sp>
        <p:nvSpPr>
          <p:cNvPr id="154" name="TextBox 153">
            <a:extLst>
              <a:ext uri="{FF2B5EF4-FFF2-40B4-BE49-F238E27FC236}">
                <a16:creationId xmlns:a16="http://schemas.microsoft.com/office/drawing/2014/main" id="{DB2E8BA2-11AC-4BC9-8B7C-E17376558172}"/>
              </a:ext>
            </a:extLst>
          </p:cNvPr>
          <p:cNvSpPr txBox="1"/>
          <p:nvPr/>
        </p:nvSpPr>
        <p:spPr>
          <a:xfrm>
            <a:off x="8511433" y="5388272"/>
            <a:ext cx="1299556" cy="461665"/>
          </a:xfrm>
          <a:prstGeom prst="rect">
            <a:avLst/>
          </a:prstGeom>
          <a:noFill/>
        </p:spPr>
        <p:txBody>
          <a:bodyPr wrap="square" rtlCol="0">
            <a:spAutoFit/>
          </a:bodyPr>
          <a:lstStyle/>
          <a:p>
            <a:pPr algn="ctr"/>
            <a:r>
              <a:rPr lang="en-IN" sz="1200" i="1" dirty="0">
                <a:latin typeface="Segoe UI" panose="020B0502040204020203" pitchFamily="34" charset="0"/>
                <a:ea typeface="Segoe UI" panose="020B0502040204020203" pitchFamily="34" charset="0"/>
                <a:cs typeface="Segoe UI" panose="020B0502040204020203" pitchFamily="34" charset="0"/>
              </a:rPr>
              <a:t>Cost Savings (Optimized Bids)</a:t>
            </a:r>
          </a:p>
        </p:txBody>
      </p:sp>
      <p:sp>
        <p:nvSpPr>
          <p:cNvPr id="155" name="TextBox 154">
            <a:extLst>
              <a:ext uri="{FF2B5EF4-FFF2-40B4-BE49-F238E27FC236}">
                <a16:creationId xmlns:a16="http://schemas.microsoft.com/office/drawing/2014/main" id="{F55EF9B7-EBD6-44E2-89EB-C4D53D880A3D}"/>
              </a:ext>
            </a:extLst>
          </p:cNvPr>
          <p:cNvSpPr txBox="1"/>
          <p:nvPr/>
        </p:nvSpPr>
        <p:spPr>
          <a:xfrm>
            <a:off x="10372857" y="5419501"/>
            <a:ext cx="1595264" cy="461665"/>
          </a:xfrm>
          <a:prstGeom prst="rect">
            <a:avLst/>
          </a:prstGeom>
          <a:noFill/>
        </p:spPr>
        <p:txBody>
          <a:bodyPr wrap="square" rtlCol="0">
            <a:spAutoFit/>
          </a:bodyPr>
          <a:lstStyle/>
          <a:p>
            <a:pPr algn="ctr"/>
            <a:r>
              <a:rPr lang="en-IN" sz="1200" i="1" dirty="0">
                <a:latin typeface="Segoe UI" panose="020B0502040204020203" pitchFamily="34" charset="0"/>
                <a:ea typeface="Segoe UI" panose="020B0502040204020203" pitchFamily="34" charset="0"/>
                <a:cs typeface="Segoe UI" panose="020B0502040204020203" pitchFamily="34" charset="0"/>
              </a:rPr>
              <a:t>Incremental Revenue (Better Ad Spots)</a:t>
            </a:r>
          </a:p>
        </p:txBody>
      </p:sp>
      <p:sp>
        <p:nvSpPr>
          <p:cNvPr id="156" name="TextBox 155">
            <a:extLst>
              <a:ext uri="{FF2B5EF4-FFF2-40B4-BE49-F238E27FC236}">
                <a16:creationId xmlns:a16="http://schemas.microsoft.com/office/drawing/2014/main" id="{2715EEF2-2D6D-4FCF-A1A4-56B3D8788B8C}"/>
              </a:ext>
            </a:extLst>
          </p:cNvPr>
          <p:cNvSpPr txBox="1"/>
          <p:nvPr/>
        </p:nvSpPr>
        <p:spPr>
          <a:xfrm>
            <a:off x="9385035" y="6470356"/>
            <a:ext cx="1595264" cy="276999"/>
          </a:xfrm>
          <a:prstGeom prst="rect">
            <a:avLst/>
          </a:prstGeom>
          <a:noFill/>
        </p:spPr>
        <p:txBody>
          <a:bodyPr wrap="square" rtlCol="0">
            <a:spAutoFit/>
          </a:bodyPr>
          <a:lstStyle/>
          <a:p>
            <a:pPr algn="ctr"/>
            <a:r>
              <a:rPr lang="en-IN" sz="1200" i="1" dirty="0">
                <a:latin typeface="Segoe UI" panose="020B0502040204020203" pitchFamily="34" charset="0"/>
                <a:ea typeface="Segoe UI" panose="020B0502040204020203" pitchFamily="34" charset="0"/>
                <a:cs typeface="Segoe UI" panose="020B0502040204020203" pitchFamily="34" charset="0"/>
              </a:rPr>
              <a:t>Total Savings</a:t>
            </a:r>
          </a:p>
        </p:txBody>
      </p:sp>
    </p:spTree>
    <p:extLst>
      <p:ext uri="{BB962C8B-B14F-4D97-AF65-F5344CB8AC3E}">
        <p14:creationId xmlns:p14="http://schemas.microsoft.com/office/powerpoint/2010/main" val="1658907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427809" y="42517"/>
            <a:ext cx="11375291"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Driving Customer Loyalty through Net Promoter Score (NPS</a:t>
            </a:r>
            <a:r>
              <a:rPr lang="en-US">
                <a:solidFill>
                  <a:schemeClr val="lt1"/>
                </a:solidFill>
                <a:latin typeface="Arial"/>
                <a:ea typeface="Arial"/>
                <a:cs typeface="Arial"/>
                <a:sym typeface="Arial"/>
              </a:rPr>
              <a:t>) Analysis</a:t>
            </a:r>
            <a:endParaRPr lang="en-US" dirty="0">
              <a:solidFill>
                <a:schemeClr val="lt1"/>
              </a:solidFill>
              <a:latin typeface="Arial"/>
              <a:ea typeface="Arial"/>
              <a:cs typeface="Arial"/>
              <a:sym typeface="Arial"/>
            </a:endParaRPr>
          </a:p>
        </p:txBody>
      </p:sp>
      <p:sp>
        <p:nvSpPr>
          <p:cNvPr id="71" name="Rectangle 70"/>
          <p:cNvSpPr/>
          <p:nvPr/>
        </p:nvSpPr>
        <p:spPr>
          <a:xfrm>
            <a:off x="12198" y="898153"/>
            <a:ext cx="12192003" cy="22247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2" name="Rectangle 71"/>
          <p:cNvSpPr/>
          <p:nvPr/>
        </p:nvSpPr>
        <p:spPr>
          <a:xfrm>
            <a:off x="187484" y="876500"/>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a:t>
            </a:r>
            <a:endParaRPr lang="en-US" sz="1600" dirty="0">
              <a:solidFill>
                <a:srgbClr val="44546A"/>
              </a:solidFill>
            </a:endParaRPr>
          </a:p>
        </p:txBody>
      </p:sp>
      <p:grpSp>
        <p:nvGrpSpPr>
          <p:cNvPr id="73" name="Group 72"/>
          <p:cNvGrpSpPr/>
          <p:nvPr/>
        </p:nvGrpSpPr>
        <p:grpSpPr>
          <a:xfrm>
            <a:off x="301489" y="1491935"/>
            <a:ext cx="11688387" cy="1523936"/>
            <a:chOff x="260343" y="1790782"/>
            <a:chExt cx="11688387" cy="1523936"/>
          </a:xfrm>
        </p:grpSpPr>
        <p:sp>
          <p:nvSpPr>
            <p:cNvPr id="74" name="Rectangle 73"/>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75" name="Rectangle 74"/>
            <p:cNvSpPr/>
            <p:nvPr/>
          </p:nvSpPr>
          <p:spPr>
            <a:xfrm>
              <a:off x="260343" y="1805958"/>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Rectangle 75"/>
            <p:cNvSpPr/>
            <p:nvPr/>
          </p:nvSpPr>
          <p:spPr>
            <a:xfrm>
              <a:off x="270586" y="2208918"/>
              <a:ext cx="3499537"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77" name="Rectangle 76"/>
            <p:cNvSpPr/>
            <p:nvPr/>
          </p:nvSpPr>
          <p:spPr>
            <a:xfrm>
              <a:off x="270586" y="1790782"/>
              <a:ext cx="2534636"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The “Before” State</a:t>
              </a:r>
            </a:p>
          </p:txBody>
        </p:sp>
        <p:sp>
          <p:nvSpPr>
            <p:cNvPr id="78" name="Rectangle 77"/>
            <p:cNvSpPr/>
            <p:nvPr/>
          </p:nvSpPr>
          <p:spPr>
            <a:xfrm>
              <a:off x="8301385" y="1805958"/>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79" name="Rectangle 78"/>
            <p:cNvSpPr/>
            <p:nvPr/>
          </p:nvSpPr>
          <p:spPr>
            <a:xfrm>
              <a:off x="8297111" y="2208918"/>
              <a:ext cx="3651619"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80" name="Rectangle 79"/>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81" name="Rectangle 80"/>
            <p:cNvSpPr/>
            <p:nvPr/>
          </p:nvSpPr>
          <p:spPr>
            <a:xfrm>
              <a:off x="4280864" y="1805958"/>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2" name="Rectangle 81"/>
            <p:cNvSpPr/>
            <p:nvPr/>
          </p:nvSpPr>
          <p:spPr>
            <a:xfrm>
              <a:off x="4292762" y="2208918"/>
              <a:ext cx="3569219"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83" name="Rectangle 82"/>
            <p:cNvSpPr/>
            <p:nvPr/>
          </p:nvSpPr>
          <p:spPr>
            <a:xfrm>
              <a:off x="4292762" y="1790782"/>
              <a:ext cx="2131840"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LatentView Solution</a:t>
              </a:r>
            </a:p>
          </p:txBody>
        </p:sp>
        <p:sp>
          <p:nvSpPr>
            <p:cNvPr id="84" name="Rectangle 83"/>
            <p:cNvSpPr/>
            <p:nvPr/>
          </p:nvSpPr>
          <p:spPr>
            <a:xfrm>
              <a:off x="8297111" y="1790782"/>
              <a:ext cx="2534636"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The “After” State</a:t>
              </a:r>
            </a:p>
          </p:txBody>
        </p:sp>
      </p:grpSp>
      <p:sp>
        <p:nvSpPr>
          <p:cNvPr id="85" name="Rectangle 84"/>
          <p:cNvSpPr/>
          <p:nvPr/>
        </p:nvSpPr>
        <p:spPr>
          <a:xfrm>
            <a:off x="162301" y="397030"/>
            <a:ext cx="3914109"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ea typeface="Segoe UI" panose="020B0502040204020203" pitchFamily="34" charset="0"/>
                <a:cs typeface="Segoe UI" panose="020B0502040204020203" pitchFamily="34" charset="0"/>
              </a:rPr>
              <a:t>US-based Leading Travel Website</a:t>
            </a:r>
          </a:p>
        </p:txBody>
      </p:sp>
      <p:sp>
        <p:nvSpPr>
          <p:cNvPr id="86" name="TextBox 85"/>
          <p:cNvSpPr txBox="1"/>
          <p:nvPr/>
        </p:nvSpPr>
        <p:spPr>
          <a:xfrm>
            <a:off x="316852" y="1776316"/>
            <a:ext cx="3588575" cy="307777"/>
          </a:xfrm>
          <a:prstGeom prst="rect">
            <a:avLst/>
          </a:prstGeom>
          <a:noFill/>
        </p:spPr>
        <p:txBody>
          <a:bodyPr wrap="square" rtlCol="0">
            <a:spAutoFit/>
          </a:bodyPr>
          <a:lstStyle/>
          <a:p>
            <a:endParaRPr lang="en-US" sz="1400" dirty="0"/>
          </a:p>
        </p:txBody>
      </p:sp>
      <p:sp>
        <p:nvSpPr>
          <p:cNvPr id="87" name="TextBox 86"/>
          <p:cNvSpPr txBox="1"/>
          <p:nvPr/>
        </p:nvSpPr>
        <p:spPr>
          <a:xfrm>
            <a:off x="4319394" y="1730347"/>
            <a:ext cx="3569219" cy="1371658"/>
          </a:xfrm>
          <a:prstGeom prst="rect">
            <a:avLst/>
          </a:prstGeom>
          <a:noFill/>
        </p:spPr>
        <p:txBody>
          <a:bodyPr wrap="square" rtlCol="0">
            <a:spAutoFit/>
          </a:bodyPr>
          <a:lstStyle/>
          <a:p>
            <a:pPr>
              <a:lnSpc>
                <a:spcPct val="130000"/>
              </a:lnSpc>
            </a:pPr>
            <a:r>
              <a:rPr lang="en-US" sz="1300" dirty="0">
                <a:ea typeface="Segoe UI" panose="020B0502040204020203" pitchFamily="34" charset="0"/>
                <a:cs typeface="Segoe UI" panose="020B0502040204020203" pitchFamily="34" charset="0"/>
              </a:rPr>
              <a:t>Identified the drivers of NPS by performing text mining on </a:t>
            </a:r>
            <a:r>
              <a:rPr lang="en-IN" sz="1300" dirty="0">
                <a:ea typeface="Segoe UI" panose="020B0502040204020203" pitchFamily="34" charset="0"/>
                <a:cs typeface="Segoe UI" panose="020B0502040204020203" pitchFamily="34" charset="0"/>
              </a:rPr>
              <a:t>post purchase surveys</a:t>
            </a:r>
            <a:r>
              <a:rPr lang="en-US" sz="1300" dirty="0">
                <a:ea typeface="Segoe UI" panose="020B0502040204020203" pitchFamily="34" charset="0"/>
                <a:cs typeface="Segoe UI" panose="020B0502040204020203" pitchFamily="34" charset="0"/>
              </a:rPr>
              <a:t> and </a:t>
            </a:r>
            <a:r>
              <a:rPr lang="en-IN" sz="1300" dirty="0">
                <a:ea typeface="Segoe UI" panose="020B0502040204020203" pitchFamily="34" charset="0"/>
                <a:cs typeface="Segoe UI" panose="020B0502040204020203" pitchFamily="34" charset="0"/>
              </a:rPr>
              <a:t>quantified the influence</a:t>
            </a:r>
            <a:r>
              <a:rPr lang="en-US" sz="1300" dirty="0">
                <a:ea typeface="Segoe UI" panose="020B0502040204020203" pitchFamily="34" charset="0"/>
                <a:cs typeface="Segoe UI" panose="020B0502040204020203" pitchFamily="34" charset="0"/>
              </a:rPr>
              <a:t> NPS drivers on customer loyalty using regression approach</a:t>
            </a:r>
          </a:p>
          <a:p>
            <a:pPr>
              <a:lnSpc>
                <a:spcPct val="130000"/>
              </a:lnSpc>
            </a:pPr>
            <a:endParaRPr lang="en-US" sz="1300" dirty="0">
              <a:ea typeface="Segoe UI" panose="020B0502040204020203" pitchFamily="34" charset="0"/>
              <a:cs typeface="Segoe UI" panose="020B0502040204020203" pitchFamily="34" charset="0"/>
            </a:endParaRPr>
          </a:p>
        </p:txBody>
      </p:sp>
      <p:sp>
        <p:nvSpPr>
          <p:cNvPr id="88" name="TextBox 87"/>
          <p:cNvSpPr txBox="1"/>
          <p:nvPr/>
        </p:nvSpPr>
        <p:spPr>
          <a:xfrm>
            <a:off x="311732" y="1757643"/>
            <a:ext cx="3593695" cy="872547"/>
          </a:xfrm>
          <a:prstGeom prst="rect">
            <a:avLst/>
          </a:prstGeom>
          <a:noFill/>
        </p:spPr>
        <p:txBody>
          <a:bodyPr wrap="square" rtlCol="0">
            <a:spAutoFit/>
          </a:bodyPr>
          <a:lstStyle/>
          <a:p>
            <a:pPr>
              <a:lnSpc>
                <a:spcPct val="130000"/>
              </a:lnSpc>
            </a:pPr>
            <a:r>
              <a:rPr lang="en-US" sz="1300" dirty="0">
                <a:ea typeface="Segoe UI" panose="020B0502040204020203" pitchFamily="34" charset="0"/>
                <a:cs typeface="Segoe UI" panose="020B0502040204020203" pitchFamily="34" charset="0"/>
              </a:rPr>
              <a:t>Insights in to extent of customer loyalty in the OTA space was limited and the levers available to move customer loyalty were not known</a:t>
            </a:r>
          </a:p>
        </p:txBody>
      </p:sp>
      <p:sp>
        <p:nvSpPr>
          <p:cNvPr id="89" name="TextBox 88"/>
          <p:cNvSpPr txBox="1"/>
          <p:nvPr/>
        </p:nvSpPr>
        <p:spPr>
          <a:xfrm>
            <a:off x="8330795" y="1717647"/>
            <a:ext cx="3612423" cy="1371658"/>
          </a:xfrm>
          <a:prstGeom prst="rect">
            <a:avLst/>
          </a:prstGeom>
          <a:noFill/>
        </p:spPr>
        <p:txBody>
          <a:bodyPr wrap="square" rtlCol="0">
            <a:spAutoFit/>
          </a:bodyPr>
          <a:lstStyle/>
          <a:p>
            <a:pPr>
              <a:lnSpc>
                <a:spcPct val="130000"/>
              </a:lnSpc>
              <a:spcAft>
                <a:spcPts val="600"/>
              </a:spcAft>
            </a:pPr>
            <a:r>
              <a:rPr lang="en-US" sz="1300" dirty="0">
                <a:ea typeface="Segoe UI" panose="020B0502040204020203" pitchFamily="34" charset="0"/>
                <a:cs typeface="Segoe UI" panose="020B0502040204020203" pitchFamily="34" charset="0"/>
              </a:rPr>
              <a:t>Based on NPS drivers analysis, company revised hotel ratings, improved results sorting &amp; re-focused marketing promotions which resulted in 15% increase in repeat transactions from existing customers</a:t>
            </a:r>
          </a:p>
        </p:txBody>
      </p:sp>
      <p:grpSp>
        <p:nvGrpSpPr>
          <p:cNvPr id="90" name="Group 89"/>
          <p:cNvGrpSpPr/>
          <p:nvPr/>
        </p:nvGrpSpPr>
        <p:grpSpPr>
          <a:xfrm>
            <a:off x="8133796" y="3732051"/>
            <a:ext cx="3856080" cy="2700085"/>
            <a:chOff x="9472109" y="4242714"/>
            <a:chExt cx="2815903" cy="2231474"/>
          </a:xfrm>
        </p:grpSpPr>
        <p:grpSp>
          <p:nvGrpSpPr>
            <p:cNvPr id="91" name="Group 90"/>
            <p:cNvGrpSpPr/>
            <p:nvPr/>
          </p:nvGrpSpPr>
          <p:grpSpPr>
            <a:xfrm>
              <a:off x="9472109" y="4278361"/>
              <a:ext cx="2815903" cy="2195827"/>
              <a:chOff x="9472109" y="4278361"/>
              <a:chExt cx="2815903" cy="2195827"/>
            </a:xfrm>
          </p:grpSpPr>
          <p:sp>
            <p:nvSpPr>
              <p:cNvPr id="157" name="Freeform 156"/>
              <p:cNvSpPr/>
              <p:nvPr/>
            </p:nvSpPr>
            <p:spPr>
              <a:xfrm>
                <a:off x="9927914" y="4278361"/>
                <a:ext cx="2360098" cy="619387"/>
              </a:xfrm>
              <a:custGeom>
                <a:avLst/>
                <a:gdLst>
                  <a:gd name="connsiteX0" fmla="*/ 0 w 1982040"/>
                  <a:gd name="connsiteY0" fmla="*/ 0 h 619387"/>
                  <a:gd name="connsiteX1" fmla="*/ 1982040 w 1982040"/>
                  <a:gd name="connsiteY1" fmla="*/ 0 h 619387"/>
                  <a:gd name="connsiteX2" fmla="*/ 1982040 w 1982040"/>
                  <a:gd name="connsiteY2" fmla="*/ 619387 h 619387"/>
                  <a:gd name="connsiteX3" fmla="*/ 0 w 1982040"/>
                  <a:gd name="connsiteY3" fmla="*/ 619387 h 619387"/>
                  <a:gd name="connsiteX4" fmla="*/ 0 w 1982040"/>
                  <a:gd name="connsiteY4" fmla="*/ 0 h 61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040" h="619387">
                    <a:moveTo>
                      <a:pt x="0" y="0"/>
                    </a:moveTo>
                    <a:lnTo>
                      <a:pt x="1982040" y="0"/>
                    </a:lnTo>
                    <a:lnTo>
                      <a:pt x="1982040" y="619387"/>
                    </a:lnTo>
                    <a:lnTo>
                      <a:pt x="0" y="619387"/>
                    </a:lnTo>
                    <a:lnTo>
                      <a:pt x="0" y="0"/>
                    </a:lnTo>
                    <a:close/>
                  </a:path>
                </a:pathLst>
              </a:custGeom>
              <a:ln>
                <a:noFill/>
              </a:ln>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19532" tIns="49530" rIns="49530" bIns="49530" numCol="1" spcCol="1270" anchor="ctr" anchorCtr="0">
                <a:noAutofit/>
              </a:bodyPr>
              <a:lstStyle/>
              <a:p>
                <a:pPr lvl="0" algn="l" defTabSz="577850">
                  <a:lnSpc>
                    <a:spcPct val="90000"/>
                  </a:lnSpc>
                  <a:spcBef>
                    <a:spcPct val="0"/>
                  </a:spcBef>
                  <a:spcAft>
                    <a:spcPct val="35000"/>
                  </a:spcAft>
                </a:pPr>
                <a:r>
                  <a:rPr lang="en-US" sz="1300" kern="1200" dirty="0">
                    <a:latin typeface="Segoe UI" panose="020B0502040204020203" pitchFamily="34" charset="0"/>
                    <a:ea typeface="Segoe UI" panose="020B0502040204020203" pitchFamily="34" charset="0"/>
                    <a:cs typeface="Segoe UI" panose="020B0502040204020203" pitchFamily="34" charset="0"/>
                  </a:rPr>
                  <a:t>10.6% - Avg. length of stay Inc. by 1 day</a:t>
                </a:r>
              </a:p>
            </p:txBody>
          </p:sp>
          <p:sp>
            <p:nvSpPr>
              <p:cNvPr id="158" name="Freeform 157"/>
              <p:cNvSpPr/>
              <p:nvPr/>
            </p:nvSpPr>
            <p:spPr>
              <a:xfrm>
                <a:off x="9994029" y="5045546"/>
                <a:ext cx="2283080" cy="619387"/>
              </a:xfrm>
              <a:custGeom>
                <a:avLst/>
                <a:gdLst>
                  <a:gd name="connsiteX0" fmla="*/ 0 w 1982040"/>
                  <a:gd name="connsiteY0" fmla="*/ 0 h 619387"/>
                  <a:gd name="connsiteX1" fmla="*/ 1982040 w 1982040"/>
                  <a:gd name="connsiteY1" fmla="*/ 0 h 619387"/>
                  <a:gd name="connsiteX2" fmla="*/ 1982040 w 1982040"/>
                  <a:gd name="connsiteY2" fmla="*/ 619387 h 619387"/>
                  <a:gd name="connsiteX3" fmla="*/ 0 w 1982040"/>
                  <a:gd name="connsiteY3" fmla="*/ 619387 h 619387"/>
                  <a:gd name="connsiteX4" fmla="*/ 0 w 1982040"/>
                  <a:gd name="connsiteY4" fmla="*/ 0 h 61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040" h="619387">
                    <a:moveTo>
                      <a:pt x="0" y="0"/>
                    </a:moveTo>
                    <a:lnTo>
                      <a:pt x="1982040" y="0"/>
                    </a:lnTo>
                    <a:lnTo>
                      <a:pt x="1982040" y="619387"/>
                    </a:lnTo>
                    <a:lnTo>
                      <a:pt x="0" y="619387"/>
                    </a:lnTo>
                    <a:lnTo>
                      <a:pt x="0" y="0"/>
                    </a:lnTo>
                    <a:close/>
                  </a:path>
                </a:pathLst>
              </a:custGeom>
              <a:ln>
                <a:noFill/>
              </a:ln>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19532" tIns="49530" rIns="49530" bIns="49530" numCol="1" spcCol="1270" anchor="ctr" anchorCtr="0">
                <a:noAutofit/>
              </a:bodyPr>
              <a:lstStyle/>
              <a:p>
                <a:pPr lvl="0" algn="l" defTabSz="577850">
                  <a:lnSpc>
                    <a:spcPct val="90000"/>
                  </a:lnSpc>
                  <a:spcBef>
                    <a:spcPct val="0"/>
                  </a:spcBef>
                  <a:spcAft>
                    <a:spcPct val="35000"/>
                  </a:spcAft>
                </a:pPr>
                <a:r>
                  <a:rPr lang="en-US" sz="1300" kern="1200" dirty="0">
                    <a:latin typeface="Segoe UI" panose="020B0502040204020203" pitchFamily="34" charset="0"/>
                    <a:ea typeface="Segoe UI" panose="020B0502040204020203" pitchFamily="34" charset="0"/>
                    <a:cs typeface="Segoe UI" panose="020B0502040204020203" pitchFamily="34" charset="0"/>
                  </a:rPr>
                  <a:t>4% - Stay includes a weekend</a:t>
                </a:r>
              </a:p>
            </p:txBody>
          </p:sp>
          <p:sp>
            <p:nvSpPr>
              <p:cNvPr id="159" name="Rectangle 158"/>
              <p:cNvSpPr/>
              <p:nvPr/>
            </p:nvSpPr>
            <p:spPr>
              <a:xfrm>
                <a:off x="9472109" y="5025801"/>
                <a:ext cx="702767" cy="650356"/>
              </a:xfrm>
              <a:prstGeom prst="rect">
                <a:avLst/>
              </a:prstGeom>
              <a:blipFill>
                <a:blip r:embed="rId3">
                  <a:extLst>
                    <a:ext uri="{28A0092B-C50C-407E-A947-70E740481C1C}">
                      <a14:useLocalDpi xmlns:a14="http://schemas.microsoft.com/office/drawing/2010/main" val="0"/>
                    </a:ext>
                  </a:extLst>
                </a:blip>
                <a:srcRect/>
                <a:stretch>
                  <a:fillRect l="-60000" r="-6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0" name="Freeform 159"/>
              <p:cNvSpPr/>
              <p:nvPr/>
            </p:nvSpPr>
            <p:spPr>
              <a:xfrm>
                <a:off x="9928585" y="5837841"/>
                <a:ext cx="2327632" cy="619387"/>
              </a:xfrm>
              <a:custGeom>
                <a:avLst/>
                <a:gdLst>
                  <a:gd name="connsiteX0" fmla="*/ 0 w 1982040"/>
                  <a:gd name="connsiteY0" fmla="*/ 0 h 619387"/>
                  <a:gd name="connsiteX1" fmla="*/ 1982040 w 1982040"/>
                  <a:gd name="connsiteY1" fmla="*/ 0 h 619387"/>
                  <a:gd name="connsiteX2" fmla="*/ 1982040 w 1982040"/>
                  <a:gd name="connsiteY2" fmla="*/ 619387 h 619387"/>
                  <a:gd name="connsiteX3" fmla="*/ 0 w 1982040"/>
                  <a:gd name="connsiteY3" fmla="*/ 619387 h 619387"/>
                  <a:gd name="connsiteX4" fmla="*/ 0 w 1982040"/>
                  <a:gd name="connsiteY4" fmla="*/ 0 h 61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040" h="619387">
                    <a:moveTo>
                      <a:pt x="0" y="0"/>
                    </a:moveTo>
                    <a:lnTo>
                      <a:pt x="1982040" y="0"/>
                    </a:lnTo>
                    <a:lnTo>
                      <a:pt x="1982040" y="619387"/>
                    </a:lnTo>
                    <a:lnTo>
                      <a:pt x="0" y="619387"/>
                    </a:lnTo>
                    <a:lnTo>
                      <a:pt x="0" y="0"/>
                    </a:lnTo>
                    <a:close/>
                  </a:path>
                </a:pathLst>
              </a:custGeom>
              <a:ln>
                <a:noFill/>
              </a:ln>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19532" tIns="49530" rIns="49530" bIns="49530" numCol="1" spcCol="1270" anchor="ctr" anchorCtr="0">
                <a:noAutofit/>
              </a:bodyPr>
              <a:lstStyle/>
              <a:p>
                <a:pPr lvl="0" algn="l" defTabSz="577850">
                  <a:lnSpc>
                    <a:spcPct val="90000"/>
                  </a:lnSpc>
                  <a:spcBef>
                    <a:spcPct val="0"/>
                  </a:spcBef>
                  <a:spcAft>
                    <a:spcPct val="35000"/>
                  </a:spcAft>
                </a:pPr>
                <a:r>
                  <a:rPr lang="en-US" sz="1300" kern="1200" dirty="0">
                    <a:latin typeface="Segoe UI" panose="020B0502040204020203" pitchFamily="34" charset="0"/>
                    <a:ea typeface="Segoe UI" panose="020B0502040204020203" pitchFamily="34" charset="0"/>
                    <a:cs typeface="Segoe UI" panose="020B0502040204020203" pitchFamily="34" charset="0"/>
                  </a:rPr>
                  <a:t>4.1% - No. of days-to-travel Inc. by 1 day</a:t>
                </a:r>
              </a:p>
            </p:txBody>
          </p:sp>
          <p:sp>
            <p:nvSpPr>
              <p:cNvPr id="161" name="Rectangle 160"/>
              <p:cNvSpPr/>
              <p:nvPr/>
            </p:nvSpPr>
            <p:spPr>
              <a:xfrm>
                <a:off x="9472109" y="5808798"/>
                <a:ext cx="707126" cy="665390"/>
              </a:xfrm>
              <a:prstGeom prst="rect">
                <a:avLst/>
              </a:prstGeom>
              <a:blipFill>
                <a:blip r:embed="rId4">
                  <a:extLst>
                    <a:ext uri="{28A0092B-C50C-407E-A947-70E740481C1C}">
                      <a14:useLocalDpi xmlns:a14="http://schemas.microsoft.com/office/drawing/2010/main" val="0"/>
                    </a:ext>
                  </a:extLst>
                </a:blip>
                <a:srcRect/>
                <a:stretch>
                  <a:fillRect l="-39000" r="-3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pic>
          <p:nvPicPr>
            <p:cNvPr id="92" name="Picture 91"/>
            <p:cNvPicPr>
              <a:picLocks noChangeAspect="1"/>
            </p:cNvPicPr>
            <p:nvPr/>
          </p:nvPicPr>
          <p:blipFill>
            <a:blip r:embed="rId5"/>
            <a:stretch>
              <a:fillRect/>
            </a:stretch>
          </p:blipFill>
          <p:spPr>
            <a:xfrm>
              <a:off x="9491980" y="4242714"/>
              <a:ext cx="691286" cy="668279"/>
            </a:xfrm>
            <a:prstGeom prst="rect">
              <a:avLst/>
            </a:prstGeom>
          </p:spPr>
        </p:pic>
      </p:grpSp>
      <p:sp>
        <p:nvSpPr>
          <p:cNvPr id="162" name="TextBox 161"/>
          <p:cNvSpPr txBox="1"/>
          <p:nvPr/>
        </p:nvSpPr>
        <p:spPr>
          <a:xfrm>
            <a:off x="9138952" y="3278281"/>
            <a:ext cx="2074001" cy="276999"/>
          </a:xfrm>
          <a:prstGeom prst="rect">
            <a:avLst/>
          </a:prstGeom>
          <a:solidFill>
            <a:srgbClr val="095879"/>
          </a:solidFill>
        </p:spPr>
        <p:txBody>
          <a:bodyPr wrap="square" rtlCol="0">
            <a:spAutoFit/>
          </a:bodyPr>
          <a:lstStyle/>
          <a:p>
            <a:pPr algn="ctr"/>
            <a:r>
              <a:rPr lang="en-US" sz="1200" b="1" dirty="0">
                <a:solidFill>
                  <a:schemeClr val="bg1"/>
                </a:solidFill>
                <a:cs typeface="Segoe UI" panose="020B0502040204020203" pitchFamily="34" charset="0"/>
              </a:rPr>
              <a:t>NPS Score increases by </a:t>
            </a:r>
          </a:p>
        </p:txBody>
      </p:sp>
      <p:pic>
        <p:nvPicPr>
          <p:cNvPr id="163" name="Picture 162"/>
          <p:cNvPicPr>
            <a:picLocks noChangeAspect="1"/>
          </p:cNvPicPr>
          <p:nvPr/>
        </p:nvPicPr>
        <p:blipFill>
          <a:blip r:embed="rId6"/>
          <a:stretch>
            <a:fillRect/>
          </a:stretch>
        </p:blipFill>
        <p:spPr>
          <a:xfrm>
            <a:off x="5046816" y="3624585"/>
            <a:ext cx="2896859" cy="2977235"/>
          </a:xfrm>
          <a:prstGeom prst="rect">
            <a:avLst/>
          </a:prstGeom>
        </p:spPr>
      </p:pic>
      <p:sp>
        <p:nvSpPr>
          <p:cNvPr id="164" name="TextBox 163"/>
          <p:cNvSpPr txBox="1"/>
          <p:nvPr/>
        </p:nvSpPr>
        <p:spPr>
          <a:xfrm>
            <a:off x="3536793" y="3240609"/>
            <a:ext cx="3268703" cy="300065"/>
          </a:xfrm>
          <a:prstGeom prst="rect">
            <a:avLst/>
          </a:prstGeom>
          <a:solidFill>
            <a:srgbClr val="095879"/>
          </a:solidFill>
        </p:spPr>
        <p:txBody>
          <a:bodyPr wrap="square" lIns="72000" tIns="72000" rIns="72000" bIns="72000" rtlCol="0" anchor="ctr">
            <a:spAutoFit/>
          </a:bodyPr>
          <a:lstStyle/>
          <a:p>
            <a:pPr algn="ctr"/>
            <a:r>
              <a:rPr lang="en-US" sz="1200" b="1" dirty="0">
                <a:solidFill>
                  <a:schemeClr val="bg1"/>
                </a:solidFill>
              </a:rPr>
              <a:t>Drivers that enhance and detract NPS score</a:t>
            </a:r>
          </a:p>
        </p:txBody>
      </p:sp>
      <p:grpSp>
        <p:nvGrpSpPr>
          <p:cNvPr id="165" name="Group 164"/>
          <p:cNvGrpSpPr/>
          <p:nvPr/>
        </p:nvGrpSpPr>
        <p:grpSpPr>
          <a:xfrm>
            <a:off x="6090412" y="4697798"/>
            <a:ext cx="956255" cy="834832"/>
            <a:chOff x="6058338" y="4941099"/>
            <a:chExt cx="956255" cy="834832"/>
          </a:xfrm>
        </p:grpSpPr>
        <p:sp>
          <p:nvSpPr>
            <p:cNvPr id="166" name="TextBox 165"/>
            <p:cNvSpPr txBox="1"/>
            <p:nvPr/>
          </p:nvSpPr>
          <p:spPr>
            <a:xfrm>
              <a:off x="6058338" y="4941099"/>
              <a:ext cx="956255" cy="307777"/>
            </a:xfrm>
            <a:prstGeom prst="rect">
              <a:avLst/>
            </a:prstGeom>
            <a:noFill/>
          </p:spPr>
          <p:txBody>
            <a:bodyPr wrap="square" rtlCol="0">
              <a:spAutoFit/>
            </a:bodyPr>
            <a:lstStyle/>
            <a:p>
              <a:r>
                <a:rPr lang="en-US" sz="1400" b="1" dirty="0"/>
                <a:t>Detractors</a:t>
              </a:r>
              <a:endParaRPr lang="en-US" sz="1200" b="1" dirty="0"/>
            </a:p>
          </p:txBody>
        </p:sp>
        <p:pic>
          <p:nvPicPr>
            <p:cNvPr id="167" name="Picture 1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3734" y="5122771"/>
              <a:ext cx="653160" cy="653160"/>
            </a:xfrm>
            <a:prstGeom prst="rect">
              <a:avLst/>
            </a:prstGeom>
          </p:spPr>
        </p:pic>
      </p:grpSp>
      <p:grpSp>
        <p:nvGrpSpPr>
          <p:cNvPr id="168" name="Group 167"/>
          <p:cNvGrpSpPr/>
          <p:nvPr/>
        </p:nvGrpSpPr>
        <p:grpSpPr>
          <a:xfrm>
            <a:off x="2178916" y="3637464"/>
            <a:ext cx="2755165" cy="2940529"/>
            <a:chOff x="2146842" y="3880765"/>
            <a:chExt cx="2755165" cy="2940529"/>
          </a:xfrm>
        </p:grpSpPr>
        <p:pic>
          <p:nvPicPr>
            <p:cNvPr id="169" name="Picture 168"/>
            <p:cNvPicPr>
              <a:picLocks noChangeAspect="1"/>
            </p:cNvPicPr>
            <p:nvPr/>
          </p:nvPicPr>
          <p:blipFill>
            <a:blip r:embed="rId8"/>
            <a:stretch>
              <a:fillRect/>
            </a:stretch>
          </p:blipFill>
          <p:spPr>
            <a:xfrm>
              <a:off x="2146842" y="3880765"/>
              <a:ext cx="2755165" cy="2940529"/>
            </a:xfrm>
            <a:prstGeom prst="rect">
              <a:avLst/>
            </a:prstGeom>
          </p:spPr>
        </p:pic>
        <p:sp>
          <p:nvSpPr>
            <p:cNvPr id="170" name="TextBox 169"/>
            <p:cNvSpPr txBox="1"/>
            <p:nvPr/>
          </p:nvSpPr>
          <p:spPr>
            <a:xfrm>
              <a:off x="3088081" y="4943619"/>
              <a:ext cx="956255" cy="307777"/>
            </a:xfrm>
            <a:prstGeom prst="rect">
              <a:avLst/>
            </a:prstGeom>
            <a:noFill/>
          </p:spPr>
          <p:txBody>
            <a:bodyPr wrap="square" rtlCol="0">
              <a:spAutoFit/>
            </a:bodyPr>
            <a:lstStyle/>
            <a:p>
              <a:r>
                <a:rPr lang="en-US" sz="1400" b="1" dirty="0"/>
                <a:t>Promoters</a:t>
              </a:r>
              <a:endParaRPr lang="en-US" sz="1200" b="1" dirty="0"/>
            </a:p>
          </p:txBody>
        </p:sp>
        <p:pic>
          <p:nvPicPr>
            <p:cNvPr id="171" name="Picture 17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5707" y="5162902"/>
              <a:ext cx="653160" cy="653160"/>
            </a:xfrm>
            <a:prstGeom prst="rect">
              <a:avLst/>
            </a:prstGeom>
          </p:spPr>
        </p:pic>
      </p:grpSp>
      <p:sp>
        <p:nvSpPr>
          <p:cNvPr id="172" name="TextBox 171"/>
          <p:cNvSpPr txBox="1"/>
          <p:nvPr/>
        </p:nvSpPr>
        <p:spPr>
          <a:xfrm>
            <a:off x="1624617" y="891830"/>
            <a:ext cx="10251022" cy="584775"/>
          </a:xfrm>
          <a:prstGeom prst="rect">
            <a:avLst/>
          </a:prstGeom>
          <a:noFill/>
        </p:spPr>
        <p:txBody>
          <a:bodyPr wrap="square" rtlCol="0">
            <a:spAutoFit/>
          </a:bodyPr>
          <a:lstStyle/>
          <a:p>
            <a:r>
              <a:rPr lang="en-US" sz="1600" dirty="0">
                <a:solidFill>
                  <a:schemeClr val="tx2"/>
                </a:solidFill>
                <a:ea typeface="Segoe UI" panose="020B0502040204020203" pitchFamily="34" charset="0"/>
                <a:cs typeface="Segoe UI" panose="020B0502040204020203" pitchFamily="34" charset="0"/>
              </a:rPr>
              <a:t>Given the high customer acquisition cost in the highly competitive online travel industry, establishing &amp; nurturing customer loyalty can lead to higher profits</a:t>
            </a:r>
          </a:p>
        </p:txBody>
      </p:sp>
      <p:sp>
        <p:nvSpPr>
          <p:cNvPr id="173" name="TextBox 172"/>
          <p:cNvSpPr txBox="1"/>
          <p:nvPr/>
        </p:nvSpPr>
        <p:spPr>
          <a:xfrm>
            <a:off x="211973" y="3340029"/>
            <a:ext cx="2338013" cy="276999"/>
          </a:xfrm>
          <a:prstGeom prst="rect">
            <a:avLst/>
          </a:prstGeom>
          <a:solidFill>
            <a:srgbClr val="095879"/>
          </a:solidFill>
        </p:spPr>
        <p:txBody>
          <a:bodyPr wrap="square" rtlCol="0" anchor="ctr">
            <a:spAutoFit/>
          </a:bodyPr>
          <a:lstStyle/>
          <a:p>
            <a:pPr algn="ctr"/>
            <a:r>
              <a:rPr lang="en-US" sz="1200" b="1" dirty="0">
                <a:solidFill>
                  <a:schemeClr val="bg1"/>
                </a:solidFill>
              </a:rPr>
              <a:t>Customer Loyalty by NPS</a:t>
            </a:r>
          </a:p>
        </p:txBody>
      </p:sp>
      <p:sp>
        <p:nvSpPr>
          <p:cNvPr id="174" name="TextBox 173"/>
          <p:cNvSpPr txBox="1"/>
          <p:nvPr/>
        </p:nvSpPr>
        <p:spPr>
          <a:xfrm>
            <a:off x="333563" y="4181230"/>
            <a:ext cx="1633081" cy="261610"/>
          </a:xfrm>
          <a:prstGeom prst="rect">
            <a:avLst/>
          </a:prstGeom>
          <a:noFill/>
        </p:spPr>
        <p:txBody>
          <a:bodyPr wrap="square" rtlCol="0">
            <a:spAutoFit/>
          </a:bodyPr>
          <a:lstStyle/>
          <a:p>
            <a:pPr algn="ctr"/>
            <a:r>
              <a:rPr lang="en-US" sz="1050" b="1" dirty="0">
                <a:latin typeface="Segoe UI" panose="020B0502040204020203" pitchFamily="34" charset="0"/>
                <a:ea typeface="Segoe UI" panose="020B0502040204020203" pitchFamily="34" charset="0"/>
                <a:cs typeface="Segoe UI" panose="020B0502040204020203" pitchFamily="34" charset="0"/>
              </a:rPr>
              <a:t>Identify Drivers of NPS</a:t>
            </a:r>
          </a:p>
        </p:txBody>
      </p:sp>
      <p:sp>
        <p:nvSpPr>
          <p:cNvPr id="175" name="TextBox 174"/>
          <p:cNvSpPr txBox="1"/>
          <p:nvPr/>
        </p:nvSpPr>
        <p:spPr>
          <a:xfrm>
            <a:off x="345416" y="5343407"/>
            <a:ext cx="1635878" cy="246221"/>
          </a:xfrm>
          <a:prstGeom prst="rect">
            <a:avLst/>
          </a:prstGeom>
          <a:noFill/>
        </p:spPr>
        <p:txBody>
          <a:bodyPr wrap="square" rtlCol="0">
            <a:spAutoFit/>
          </a:bodyPr>
          <a:lstStyle/>
          <a:p>
            <a:pPr algn="ctr"/>
            <a:r>
              <a:rPr lang="en-US" sz="1000" b="1" dirty="0">
                <a:latin typeface="Segoe UI" panose="020B0502040204020203" pitchFamily="34" charset="0"/>
                <a:ea typeface="Segoe UI" panose="020B0502040204020203" pitchFamily="34" charset="0"/>
                <a:cs typeface="Segoe UI" panose="020B0502040204020203" pitchFamily="34" charset="0"/>
              </a:rPr>
              <a:t>How can we move NPS?</a:t>
            </a:r>
          </a:p>
        </p:txBody>
      </p:sp>
      <p:pic>
        <p:nvPicPr>
          <p:cNvPr id="176" name="Picture 1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8329" y="4470472"/>
            <a:ext cx="550052" cy="550052"/>
          </a:xfrm>
          <a:prstGeom prst="rect">
            <a:avLst/>
          </a:prstGeom>
        </p:spPr>
      </p:pic>
      <p:pic>
        <p:nvPicPr>
          <p:cNvPr id="177" name="Picture 176"/>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62704" y="5627014"/>
            <a:ext cx="574797" cy="574797"/>
          </a:xfrm>
          <a:prstGeom prst="rect">
            <a:avLst/>
          </a:prstGeom>
        </p:spPr>
      </p:pic>
    </p:spTree>
    <p:extLst>
      <p:ext uri="{BB962C8B-B14F-4D97-AF65-F5344CB8AC3E}">
        <p14:creationId xmlns:p14="http://schemas.microsoft.com/office/powerpoint/2010/main" val="2121129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1270000" y="42517"/>
            <a:ext cx="9664700"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Process Mining to Improve </a:t>
            </a:r>
            <a:r>
              <a:rPr lang="en-US">
                <a:solidFill>
                  <a:schemeClr val="lt1"/>
                </a:solidFill>
                <a:latin typeface="Arial"/>
                <a:ea typeface="Arial"/>
                <a:cs typeface="Arial"/>
                <a:sym typeface="Arial"/>
              </a:rPr>
              <a:t>Manufacturing Throughput</a:t>
            </a:r>
            <a:endParaRPr lang="en-US" dirty="0">
              <a:solidFill>
                <a:schemeClr val="lt1"/>
              </a:solidFill>
              <a:latin typeface="Arial"/>
              <a:ea typeface="Arial"/>
              <a:cs typeface="Arial"/>
              <a:sym typeface="Arial"/>
            </a:endParaRPr>
          </a:p>
        </p:txBody>
      </p:sp>
      <p:sp>
        <p:nvSpPr>
          <p:cNvPr id="46" name="TextBox 45"/>
          <p:cNvSpPr txBox="1"/>
          <p:nvPr/>
        </p:nvSpPr>
        <p:spPr>
          <a:xfrm>
            <a:off x="1160947" y="646807"/>
            <a:ext cx="8989827" cy="532133"/>
          </a:xfrm>
          <a:prstGeom prst="rect">
            <a:avLst/>
          </a:prstGeom>
          <a:noFill/>
        </p:spPr>
        <p:txBody>
          <a:bodyPr wrap="square" rtlCol="0">
            <a:spAutoFit/>
          </a:bodyPr>
          <a:lstStyle/>
          <a:p>
            <a:r>
              <a:rPr lang="en-IN" sz="2858" kern="0" spc="286" dirty="0">
                <a:solidFill>
                  <a:srgbClr val="FFFFFF"/>
                </a:solidFill>
                <a:latin typeface="Segoe UI" panose="020B0502040204020203" pitchFamily="34" charset="0"/>
                <a:ea typeface="Segoe UI" panose="020B0502040204020203" pitchFamily="34" charset="0"/>
                <a:cs typeface="Segoe UI" panose="020B0502040204020203" pitchFamily="34" charset="0"/>
                <a:sym typeface="Arial"/>
                <a:rtl val="0"/>
              </a:rPr>
              <a:t>Key Digital Trends in the Auto Industry</a:t>
            </a:r>
          </a:p>
        </p:txBody>
      </p:sp>
      <p:sp>
        <p:nvSpPr>
          <p:cNvPr id="47" name="Rectangle 46">
            <a:extLst>
              <a:ext uri="{FF2B5EF4-FFF2-40B4-BE49-F238E27FC236}">
                <a16:creationId xmlns:a16="http://schemas.microsoft.com/office/drawing/2014/main" id="{1AC82FD6-03E9-4661-9807-487970E471AE}"/>
              </a:ext>
            </a:extLst>
          </p:cNvPr>
          <p:cNvSpPr/>
          <p:nvPr/>
        </p:nvSpPr>
        <p:spPr>
          <a:xfrm>
            <a:off x="-10060" y="924433"/>
            <a:ext cx="12192003" cy="22360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23047168-E437-4D08-9421-962BAC891581}"/>
              </a:ext>
            </a:extLst>
          </p:cNvPr>
          <p:cNvSpPr/>
          <p:nvPr/>
        </p:nvSpPr>
        <p:spPr>
          <a:xfrm>
            <a:off x="169775" y="1431739"/>
            <a:ext cx="3588326" cy="157387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060AC79C-76A1-4259-AABC-D9308FC42225}"/>
              </a:ext>
            </a:extLst>
          </p:cNvPr>
          <p:cNvSpPr/>
          <p:nvPr/>
        </p:nvSpPr>
        <p:spPr>
          <a:xfrm>
            <a:off x="181992" y="1673520"/>
            <a:ext cx="3569434" cy="1126462"/>
          </a:xfrm>
          <a:prstGeom prst="rect">
            <a:avLst/>
          </a:prstGeom>
          <a:noFill/>
        </p:spPr>
        <p:txBody>
          <a:bodyPr wrap="square" rtlCol="0">
            <a:spAutoFit/>
          </a:bodyPr>
          <a:lstStyle/>
          <a:p>
            <a:pPr>
              <a:lnSpc>
                <a:spcPct val="120000"/>
              </a:lnSpc>
            </a:pPr>
            <a:r>
              <a:rPr lang="en-IN" sz="1400" dirty="0"/>
              <a:t>Cases processed per hour were at a very low value of ~400 / hr as against the expected target of 800 / hr and the root cause of the problem was not known.</a:t>
            </a:r>
          </a:p>
        </p:txBody>
      </p:sp>
      <p:sp>
        <p:nvSpPr>
          <p:cNvPr id="50" name="Rectangle 49">
            <a:extLst>
              <a:ext uri="{FF2B5EF4-FFF2-40B4-BE49-F238E27FC236}">
                <a16:creationId xmlns:a16="http://schemas.microsoft.com/office/drawing/2014/main" id="{221AD1B0-0710-4193-893D-28779C16D6D2}"/>
              </a:ext>
            </a:extLst>
          </p:cNvPr>
          <p:cNvSpPr/>
          <p:nvPr/>
        </p:nvSpPr>
        <p:spPr>
          <a:xfrm>
            <a:off x="181992" y="1406566"/>
            <a:ext cx="2534636" cy="338554"/>
          </a:xfrm>
          <a:prstGeom prst="rect">
            <a:avLst/>
          </a:prstGeom>
        </p:spPr>
        <p:txBody>
          <a:bodyPr wrap="square">
            <a:spAutoFit/>
          </a:bodyPr>
          <a:lstStyle/>
          <a:p>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51" name="Rectangle 50">
            <a:extLst>
              <a:ext uri="{FF2B5EF4-FFF2-40B4-BE49-F238E27FC236}">
                <a16:creationId xmlns:a16="http://schemas.microsoft.com/office/drawing/2014/main" id="{A315DEEB-C69A-43D1-8C0B-2AEC07C65076}"/>
              </a:ext>
            </a:extLst>
          </p:cNvPr>
          <p:cNvSpPr/>
          <p:nvPr/>
        </p:nvSpPr>
        <p:spPr>
          <a:xfrm>
            <a:off x="8210817" y="1431739"/>
            <a:ext cx="3592151" cy="157387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B6EDBB88-E19C-462F-83F8-53283C98CDBF}"/>
              </a:ext>
            </a:extLst>
          </p:cNvPr>
          <p:cNvSpPr/>
          <p:nvPr/>
        </p:nvSpPr>
        <p:spPr>
          <a:xfrm>
            <a:off x="153486" y="878479"/>
            <a:ext cx="12078912" cy="589715"/>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ea typeface="Segoe UI" panose="020B0502040204020203" pitchFamily="34" charset="0"/>
                <a:cs typeface="Segoe UI" panose="020B0502040204020203" pitchFamily="34" charset="0"/>
              </a:rPr>
              <a:t>The Problem: </a:t>
            </a:r>
            <a:r>
              <a:rPr lang="en-US" sz="1600" dirty="0">
                <a:solidFill>
                  <a:srgbClr val="44546A"/>
                </a:solidFill>
                <a:ea typeface="Segoe UI" panose="020B0502040204020203" pitchFamily="34" charset="0"/>
                <a:cs typeface="Segoe UI" panose="020B0502040204020203" pitchFamily="34" charset="0"/>
              </a:rPr>
              <a:t>Difficulty in identifying bottlenecks in high throughput assembly lines as the process is non-linear in nature.</a:t>
            </a:r>
          </a:p>
        </p:txBody>
      </p:sp>
      <p:sp>
        <p:nvSpPr>
          <p:cNvPr id="53" name="Rectangle 52">
            <a:extLst>
              <a:ext uri="{FF2B5EF4-FFF2-40B4-BE49-F238E27FC236}">
                <a16:creationId xmlns:a16="http://schemas.microsoft.com/office/drawing/2014/main" id="{C68337A0-3A4B-41E7-B1D7-20DBF21DB355}"/>
              </a:ext>
            </a:extLst>
          </p:cNvPr>
          <p:cNvSpPr/>
          <p:nvPr/>
        </p:nvSpPr>
        <p:spPr>
          <a:xfrm>
            <a:off x="4149254" y="1430941"/>
            <a:ext cx="3838704" cy="157557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344E5221-1BF3-4BEC-8894-3BDA40DCE96A}"/>
              </a:ext>
            </a:extLst>
          </p:cNvPr>
          <p:cNvSpPr/>
          <p:nvPr/>
        </p:nvSpPr>
        <p:spPr>
          <a:xfrm>
            <a:off x="4173071" y="1620622"/>
            <a:ext cx="3887014" cy="1384995"/>
          </a:xfrm>
          <a:prstGeom prst="rect">
            <a:avLst/>
          </a:prstGeom>
          <a:noFill/>
        </p:spPr>
        <p:txBody>
          <a:bodyPr wrap="square" rtlCol="0">
            <a:spAutoFit/>
          </a:bodyPr>
          <a:lstStyle/>
          <a:p>
            <a:pPr>
              <a:lnSpc>
                <a:spcPct val="120000"/>
              </a:lnSpc>
            </a:pPr>
            <a:r>
              <a:rPr lang="en-US" sz="1400" noProof="1"/>
              <a:t>Utilized Process Mining to identify bottlenecks like:</a:t>
            </a:r>
          </a:p>
          <a:p>
            <a:pPr marL="285750" indent="-285750">
              <a:lnSpc>
                <a:spcPct val="120000"/>
              </a:lnSpc>
              <a:buFont typeface="Arial" panose="020B0604020202020204" pitchFamily="34" charset="0"/>
              <a:buChar char="•"/>
            </a:pPr>
            <a:r>
              <a:rPr lang="en-US" sz="1400" dirty="0"/>
              <a:t>18% of cases stuck at carton sorted area</a:t>
            </a:r>
          </a:p>
          <a:p>
            <a:pPr marL="285750" indent="-285750">
              <a:lnSpc>
                <a:spcPct val="120000"/>
              </a:lnSpc>
              <a:buFont typeface="Arial" panose="020B0604020202020204" pitchFamily="34" charset="0"/>
              <a:buChar char="•"/>
            </a:pPr>
            <a:r>
              <a:rPr lang="en-US" sz="1400" noProof="1"/>
              <a:t>20% of cases </a:t>
            </a:r>
            <a:r>
              <a:rPr lang="en-US" sz="1400" dirty="0"/>
              <a:t>diverted back to carton sorted area from the aisle lift pickup as they arrived at wrong aisle</a:t>
            </a:r>
            <a:endParaRPr lang="en-US" sz="1400" noProof="1"/>
          </a:p>
        </p:txBody>
      </p:sp>
      <p:sp>
        <p:nvSpPr>
          <p:cNvPr id="55" name="Rectangle 54">
            <a:extLst>
              <a:ext uri="{FF2B5EF4-FFF2-40B4-BE49-F238E27FC236}">
                <a16:creationId xmlns:a16="http://schemas.microsoft.com/office/drawing/2014/main" id="{9E5A94FA-69C9-4E98-B8F1-3510022F5336}"/>
              </a:ext>
            </a:extLst>
          </p:cNvPr>
          <p:cNvSpPr/>
          <p:nvPr/>
        </p:nvSpPr>
        <p:spPr>
          <a:xfrm>
            <a:off x="4149254" y="1378403"/>
            <a:ext cx="2131840" cy="338554"/>
          </a:xfrm>
          <a:prstGeom prst="rect">
            <a:avLst/>
          </a:prstGeom>
        </p:spPr>
        <p:txBody>
          <a:bodyPr wrap="square">
            <a:spAutoFit/>
          </a:bodyPr>
          <a:lstStyle/>
          <a:p>
            <a:r>
              <a:rPr lang="en-US" sz="1600" b="1" dirty="0" err="1">
                <a:solidFill>
                  <a:srgbClr val="44546A"/>
                </a:solidFill>
                <a:latin typeface="Segoe UI" panose="020B0502040204020203" pitchFamily="34" charset="0"/>
                <a:ea typeface="Segoe UI" panose="020B0502040204020203" pitchFamily="34" charset="0"/>
                <a:cs typeface="Segoe UI" panose="020B0502040204020203" pitchFamily="34" charset="0"/>
              </a:rPr>
              <a:t>LatentView</a:t>
            </a: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 Solution</a:t>
            </a:r>
          </a:p>
        </p:txBody>
      </p:sp>
      <p:sp>
        <p:nvSpPr>
          <p:cNvPr id="56" name="Rectangle 55">
            <a:extLst>
              <a:ext uri="{FF2B5EF4-FFF2-40B4-BE49-F238E27FC236}">
                <a16:creationId xmlns:a16="http://schemas.microsoft.com/office/drawing/2014/main" id="{72E4C7C2-8B72-4906-B854-0297A9B95EFD}"/>
              </a:ext>
            </a:extLst>
          </p:cNvPr>
          <p:cNvSpPr/>
          <p:nvPr/>
        </p:nvSpPr>
        <p:spPr>
          <a:xfrm>
            <a:off x="8209614" y="1406566"/>
            <a:ext cx="2534636" cy="338554"/>
          </a:xfrm>
          <a:prstGeom prst="rect">
            <a:avLst/>
          </a:prstGeom>
        </p:spPr>
        <p:txBody>
          <a:bodyPr wrap="square">
            <a:spAutoFit/>
          </a:bodyPr>
          <a:lstStyle/>
          <a:p>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sp>
        <p:nvSpPr>
          <p:cNvPr id="57" name="Rectangle 56">
            <a:extLst>
              <a:ext uri="{FF2B5EF4-FFF2-40B4-BE49-F238E27FC236}">
                <a16:creationId xmlns:a16="http://schemas.microsoft.com/office/drawing/2014/main" id="{96DD251A-56C3-43CD-AA16-D8B4A91CF92A}"/>
              </a:ext>
            </a:extLst>
          </p:cNvPr>
          <p:cNvSpPr/>
          <p:nvPr/>
        </p:nvSpPr>
        <p:spPr>
          <a:xfrm>
            <a:off x="8209614" y="1663459"/>
            <a:ext cx="3569219" cy="1113125"/>
          </a:xfrm>
          <a:prstGeom prst="rect">
            <a:avLst/>
          </a:prstGeom>
          <a:noFill/>
        </p:spPr>
        <p:txBody>
          <a:bodyPr wrap="square" rtlCol="0">
            <a:spAutoFit/>
          </a:bodyPr>
          <a:lstStyle/>
          <a:p>
            <a:pPr marL="114300" lvl="0" indent="-114300">
              <a:lnSpc>
                <a:spcPct val="150000"/>
              </a:lnSpc>
              <a:spcAft>
                <a:spcPts val="200"/>
              </a:spcAft>
              <a:buFont typeface="Arial" pitchFamily="34" charset="0"/>
              <a:buChar char="•"/>
              <a:defRPr/>
            </a:pPr>
            <a:r>
              <a:rPr lang="en-IN" sz="1400" dirty="0">
                <a:solidFill>
                  <a:srgbClr val="000000"/>
                </a:solidFill>
              </a:rPr>
              <a:t>Cases processed increased to 680/hr./ door</a:t>
            </a:r>
          </a:p>
          <a:p>
            <a:pPr marL="114300" lvl="0" indent="-114300">
              <a:lnSpc>
                <a:spcPct val="150000"/>
              </a:lnSpc>
              <a:spcAft>
                <a:spcPts val="200"/>
              </a:spcAft>
              <a:buFont typeface="Arial" pitchFamily="34" charset="0"/>
              <a:buChar char="•"/>
              <a:defRPr/>
            </a:pPr>
            <a:r>
              <a:rPr lang="en-US" sz="1400" dirty="0">
                <a:solidFill>
                  <a:srgbClr val="000000"/>
                </a:solidFill>
              </a:rPr>
              <a:t> Inventory levels reduced from 48 to 45 days</a:t>
            </a:r>
          </a:p>
          <a:p>
            <a:pPr marL="114300" lvl="0" indent="-114300">
              <a:lnSpc>
                <a:spcPct val="150000"/>
              </a:lnSpc>
              <a:spcAft>
                <a:spcPts val="200"/>
              </a:spcAft>
              <a:buFont typeface="Arial" pitchFamily="34" charset="0"/>
              <a:buChar char="•"/>
              <a:defRPr/>
            </a:pPr>
            <a:r>
              <a:rPr lang="en-IN" sz="1400" dirty="0">
                <a:solidFill>
                  <a:srgbClr val="000000"/>
                </a:solidFill>
              </a:rPr>
              <a:t> Savings of $1 MN per packaging line</a:t>
            </a:r>
            <a:endParaRPr lang="en-US" sz="1400" dirty="0">
              <a:solidFill>
                <a:srgbClr val="000000"/>
              </a:solidFill>
            </a:endParaRPr>
          </a:p>
        </p:txBody>
      </p:sp>
      <p:sp>
        <p:nvSpPr>
          <p:cNvPr id="58" name="Rectangle 57"/>
          <p:cNvSpPr/>
          <p:nvPr/>
        </p:nvSpPr>
        <p:spPr>
          <a:xfrm>
            <a:off x="-237278" y="3179985"/>
            <a:ext cx="4035287" cy="313547"/>
          </a:xfrm>
          <a:prstGeom prst="rect">
            <a:avLst/>
          </a:prstGeom>
        </p:spPr>
        <p:txBody>
          <a:bodyPr wrap="square">
            <a:spAutoFit/>
          </a:bodyPr>
          <a:lstStyle/>
          <a:p>
            <a:pPr marL="457200">
              <a:lnSpc>
                <a:spcPct val="115000"/>
              </a:lnSpc>
              <a:spcAft>
                <a:spcPts val="1000"/>
              </a:spcAft>
            </a:pPr>
            <a:r>
              <a:rPr lang="en-US" sz="1250" b="1" dirty="0">
                <a:solidFill>
                  <a:srgbClr val="000000"/>
                </a:solidFill>
                <a:cs typeface="Segoe UI" pitchFamily="34" charset="0"/>
              </a:rPr>
              <a:t>KPIs for LPA, </a:t>
            </a:r>
            <a:r>
              <a:rPr lang="en-US" sz="1250" b="1" dirty="0" err="1">
                <a:solidFill>
                  <a:srgbClr val="000000"/>
                </a:solidFill>
                <a:cs typeface="Segoe UI" pitchFamily="34" charset="0"/>
              </a:rPr>
              <a:t>PickBelt</a:t>
            </a:r>
            <a:r>
              <a:rPr lang="en-US" sz="1250" b="1" dirty="0">
                <a:solidFill>
                  <a:srgbClr val="000000"/>
                </a:solidFill>
                <a:cs typeface="Segoe UI" pitchFamily="34" charset="0"/>
              </a:rPr>
              <a:t>, </a:t>
            </a:r>
            <a:r>
              <a:rPr lang="en-US" sz="1250" b="1" dirty="0" err="1">
                <a:solidFill>
                  <a:srgbClr val="000000"/>
                </a:solidFill>
                <a:cs typeface="Segoe UI" pitchFamily="34" charset="0"/>
              </a:rPr>
              <a:t>PickAcc</a:t>
            </a:r>
            <a:r>
              <a:rPr lang="en-US" sz="1250" b="1" dirty="0">
                <a:solidFill>
                  <a:srgbClr val="000000"/>
                </a:solidFill>
                <a:cs typeface="Segoe UI" pitchFamily="34" charset="0"/>
              </a:rPr>
              <a:t> &amp; </a:t>
            </a:r>
            <a:r>
              <a:rPr lang="en-US" sz="1250" b="1" dirty="0" err="1">
                <a:solidFill>
                  <a:srgbClr val="000000"/>
                </a:solidFill>
                <a:cs typeface="Segoe UI" pitchFamily="34" charset="0"/>
              </a:rPr>
              <a:t>Distmerge</a:t>
            </a:r>
            <a:r>
              <a:rPr lang="en-US" sz="1250" b="1" dirty="0">
                <a:solidFill>
                  <a:srgbClr val="000000"/>
                </a:solidFill>
                <a:cs typeface="Segoe UI" pitchFamily="34" charset="0"/>
              </a:rPr>
              <a:t>:</a:t>
            </a:r>
            <a:endParaRPr lang="en-IN" sz="1250" b="1" dirty="0">
              <a:solidFill>
                <a:srgbClr val="000000"/>
              </a:solidFill>
              <a:cs typeface="Segoe UI" pitchFamily="34" charset="0"/>
            </a:endParaRPr>
          </a:p>
        </p:txBody>
      </p:sp>
      <p:pic>
        <p:nvPicPr>
          <p:cNvPr id="59" name="Picture 58"/>
          <p:cNvPicPr>
            <a:picLocks noChangeAspect="1"/>
          </p:cNvPicPr>
          <p:nvPr/>
        </p:nvPicPr>
        <p:blipFill>
          <a:blip r:embed="rId3"/>
          <a:stretch>
            <a:fillRect/>
          </a:stretch>
        </p:blipFill>
        <p:spPr>
          <a:xfrm>
            <a:off x="272560" y="3581495"/>
            <a:ext cx="5623273" cy="2508818"/>
          </a:xfrm>
          <a:prstGeom prst="rect">
            <a:avLst/>
          </a:prstGeom>
        </p:spPr>
      </p:pic>
      <p:pic>
        <p:nvPicPr>
          <p:cNvPr id="60" name="Picture 59"/>
          <p:cNvPicPr>
            <a:picLocks noChangeAspect="1"/>
          </p:cNvPicPr>
          <p:nvPr/>
        </p:nvPicPr>
        <p:blipFill>
          <a:blip r:embed="rId4"/>
          <a:stretch>
            <a:fillRect/>
          </a:stretch>
        </p:blipFill>
        <p:spPr>
          <a:xfrm>
            <a:off x="6124703" y="3581495"/>
            <a:ext cx="5678265" cy="2508818"/>
          </a:xfrm>
          <a:prstGeom prst="rect">
            <a:avLst/>
          </a:prstGeom>
        </p:spPr>
      </p:pic>
      <p:sp>
        <p:nvSpPr>
          <p:cNvPr id="61" name="Rectangle 60"/>
          <p:cNvSpPr/>
          <p:nvPr/>
        </p:nvSpPr>
        <p:spPr>
          <a:xfrm>
            <a:off x="5655860" y="3250151"/>
            <a:ext cx="4035287" cy="300595"/>
          </a:xfrm>
          <a:prstGeom prst="rect">
            <a:avLst/>
          </a:prstGeom>
        </p:spPr>
        <p:txBody>
          <a:bodyPr wrap="square">
            <a:spAutoFit/>
          </a:bodyPr>
          <a:lstStyle/>
          <a:p>
            <a:pPr marL="457200">
              <a:lnSpc>
                <a:spcPct val="115000"/>
              </a:lnSpc>
              <a:spcAft>
                <a:spcPts val="1000"/>
              </a:spcAft>
            </a:pPr>
            <a:r>
              <a:rPr lang="en-US" sz="1250" b="1" dirty="0">
                <a:solidFill>
                  <a:srgbClr val="000000"/>
                </a:solidFill>
                <a:cs typeface="Segoe UI" pitchFamily="34" charset="0"/>
              </a:rPr>
              <a:t>No. of cases processed on a hourly basis:</a:t>
            </a:r>
            <a:endParaRPr lang="en-IN" sz="1250" b="1" dirty="0">
              <a:solidFill>
                <a:srgbClr val="000000"/>
              </a:solidFill>
              <a:cs typeface="Segoe UI" pitchFamily="34" charset="0"/>
            </a:endParaRPr>
          </a:p>
        </p:txBody>
      </p:sp>
      <p:sp>
        <p:nvSpPr>
          <p:cNvPr id="62" name="Rectangle 61"/>
          <p:cNvSpPr/>
          <p:nvPr/>
        </p:nvSpPr>
        <p:spPr>
          <a:xfrm>
            <a:off x="143892" y="410312"/>
            <a:ext cx="4456614"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ea typeface="Segoe UI" panose="020B0502040204020203" pitchFamily="34" charset="0"/>
                <a:cs typeface="Segoe UI" panose="020B0502040204020203" pitchFamily="34" charset="0"/>
              </a:rPr>
              <a:t>Leading Snacks &amp; </a:t>
            </a:r>
            <a:r>
              <a:rPr lang="en-US" b="1">
                <a:solidFill>
                  <a:srgbClr val="44546A"/>
                </a:solidFill>
                <a:ea typeface="Segoe UI" panose="020B0502040204020203" pitchFamily="34" charset="0"/>
                <a:cs typeface="Segoe UI" panose="020B0502040204020203" pitchFamily="34" charset="0"/>
              </a:rPr>
              <a:t>Beverage Manufacturer</a:t>
            </a:r>
            <a:endParaRPr lang="en-US" b="1" dirty="0">
              <a:solidFill>
                <a:srgbClr val="44546A"/>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50829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1247906" y="41546"/>
            <a:ext cx="10109200"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Events Analysis using Social Listening for </a:t>
            </a:r>
            <a:r>
              <a:rPr lang="en-US">
                <a:solidFill>
                  <a:schemeClr val="lt1"/>
                </a:solidFill>
                <a:latin typeface="Arial"/>
                <a:ea typeface="Arial"/>
                <a:cs typeface="Arial"/>
                <a:sym typeface="Arial"/>
              </a:rPr>
              <a:t>Marketing Activation</a:t>
            </a:r>
            <a:endParaRPr lang="en-US" dirty="0">
              <a:solidFill>
                <a:schemeClr val="lt1"/>
              </a:solidFill>
              <a:latin typeface="Arial"/>
              <a:ea typeface="Arial"/>
              <a:cs typeface="Arial"/>
              <a:sym typeface="Arial"/>
            </a:endParaRPr>
          </a:p>
        </p:txBody>
      </p:sp>
      <p:sp>
        <p:nvSpPr>
          <p:cNvPr id="46" name="TextBox 45"/>
          <p:cNvSpPr txBox="1"/>
          <p:nvPr/>
        </p:nvSpPr>
        <p:spPr>
          <a:xfrm>
            <a:off x="1160947" y="646807"/>
            <a:ext cx="8989827" cy="532133"/>
          </a:xfrm>
          <a:prstGeom prst="rect">
            <a:avLst/>
          </a:prstGeom>
          <a:noFill/>
        </p:spPr>
        <p:txBody>
          <a:bodyPr wrap="square" rtlCol="0">
            <a:spAutoFit/>
          </a:bodyPr>
          <a:lstStyle/>
          <a:p>
            <a:r>
              <a:rPr lang="en-IN" sz="2858" kern="0" spc="286" dirty="0">
                <a:solidFill>
                  <a:srgbClr val="FFFFFF"/>
                </a:solidFill>
                <a:latin typeface="Segoe UI" panose="020B0502040204020203" pitchFamily="34" charset="0"/>
                <a:ea typeface="Segoe UI" panose="020B0502040204020203" pitchFamily="34" charset="0"/>
                <a:cs typeface="Segoe UI" panose="020B0502040204020203" pitchFamily="34" charset="0"/>
                <a:sym typeface="Arial"/>
                <a:rtl val="0"/>
              </a:rPr>
              <a:t>Key Digital Trends in the Auto Industry</a:t>
            </a:r>
          </a:p>
        </p:txBody>
      </p:sp>
      <p:sp>
        <p:nvSpPr>
          <p:cNvPr id="62" name="Rectangle 61"/>
          <p:cNvSpPr/>
          <p:nvPr/>
        </p:nvSpPr>
        <p:spPr>
          <a:xfrm>
            <a:off x="153486" y="371763"/>
            <a:ext cx="4456614"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ea typeface="Segoe UI" panose="020B0502040204020203" pitchFamily="34" charset="0"/>
                <a:cs typeface="Segoe UI" panose="020B0502040204020203" pitchFamily="34" charset="0"/>
              </a:rPr>
              <a:t>Leading Snacks &amp; </a:t>
            </a:r>
            <a:r>
              <a:rPr lang="en-US" b="1">
                <a:solidFill>
                  <a:srgbClr val="44546A"/>
                </a:solidFill>
                <a:ea typeface="Segoe UI" panose="020B0502040204020203" pitchFamily="34" charset="0"/>
                <a:cs typeface="Segoe UI" panose="020B0502040204020203" pitchFamily="34" charset="0"/>
              </a:rPr>
              <a:t>Beverage Manufacturer</a:t>
            </a:r>
            <a:endParaRPr lang="en-US" b="1" dirty="0">
              <a:solidFill>
                <a:srgbClr val="44546A"/>
              </a:solidFill>
              <a:ea typeface="Segoe UI" panose="020B0502040204020203"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D4392BC2-013D-4ECC-82F4-CE684E8094A4}"/>
              </a:ext>
            </a:extLst>
          </p:cNvPr>
          <p:cNvSpPr/>
          <p:nvPr/>
        </p:nvSpPr>
        <p:spPr>
          <a:xfrm>
            <a:off x="-3" y="841452"/>
            <a:ext cx="12192003" cy="22182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B229DBCA-440C-4567-BC20-4B715EFC9B07}"/>
              </a:ext>
            </a:extLst>
          </p:cNvPr>
          <p:cNvSpPr/>
          <p:nvPr/>
        </p:nvSpPr>
        <p:spPr>
          <a:xfrm>
            <a:off x="260339" y="155166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0764C3E4-2F54-4678-B106-1F4C7B2C31C7}"/>
              </a:ext>
            </a:extLst>
          </p:cNvPr>
          <p:cNvSpPr/>
          <p:nvPr/>
        </p:nvSpPr>
        <p:spPr>
          <a:xfrm>
            <a:off x="260339" y="1462450"/>
            <a:ext cx="3588326" cy="148336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B4746F55-5718-4CC0-AC18-B1E353CFF809}"/>
              </a:ext>
            </a:extLst>
          </p:cNvPr>
          <p:cNvSpPr/>
          <p:nvPr/>
        </p:nvSpPr>
        <p:spPr>
          <a:xfrm>
            <a:off x="268892" y="1628900"/>
            <a:ext cx="3581796" cy="1392689"/>
          </a:xfrm>
          <a:prstGeom prst="rect">
            <a:avLst/>
          </a:prstGeom>
        </p:spPr>
        <p:txBody>
          <a:bodyPr wrap="square">
            <a:spAutoFit/>
          </a:bodyPr>
          <a:lstStyle/>
          <a:p>
            <a:pPr>
              <a:lnSpc>
                <a:spcPct val="130000"/>
              </a:lnSpc>
            </a:pPr>
            <a:r>
              <a:rPr lang="en-US" sz="1300" dirty="0">
                <a:solidFill>
                  <a:prstClr val="black"/>
                </a:solidFill>
                <a:ea typeface="Segoe UI" panose="020B0502040204020203" pitchFamily="34" charset="0"/>
                <a:cs typeface="Segoe UI" panose="020B0502040204020203" pitchFamily="34" charset="0"/>
              </a:rPr>
              <a:t>Customer wanted to have an in-depth  understanding of beverage demand moments around specific events during the year so that the right marketing activation can be carried out in both digital and offline channels</a:t>
            </a:r>
          </a:p>
        </p:txBody>
      </p:sp>
      <p:sp>
        <p:nvSpPr>
          <p:cNvPr id="24" name="Rectangle 23">
            <a:extLst>
              <a:ext uri="{FF2B5EF4-FFF2-40B4-BE49-F238E27FC236}">
                <a16:creationId xmlns:a16="http://schemas.microsoft.com/office/drawing/2014/main" id="{4ADB0AEB-B7BE-497C-A1EA-F18F7A2B34D7}"/>
              </a:ext>
            </a:extLst>
          </p:cNvPr>
          <p:cNvSpPr/>
          <p:nvPr/>
        </p:nvSpPr>
        <p:spPr>
          <a:xfrm>
            <a:off x="256514" y="1428735"/>
            <a:ext cx="2534636" cy="307777"/>
          </a:xfrm>
          <a:prstGeom prst="rect">
            <a:avLst/>
          </a:prstGeom>
        </p:spPr>
        <p:txBody>
          <a:bodyPr wrap="square">
            <a:spAutoFit/>
          </a:bodyPr>
          <a:lstStyle/>
          <a:p>
            <a:r>
              <a:rPr lang="en-US" sz="14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25" name="Rectangle 24">
            <a:extLst>
              <a:ext uri="{FF2B5EF4-FFF2-40B4-BE49-F238E27FC236}">
                <a16:creationId xmlns:a16="http://schemas.microsoft.com/office/drawing/2014/main" id="{42E7B085-7831-46B9-A5A4-95621A3FE4E3}"/>
              </a:ext>
            </a:extLst>
          </p:cNvPr>
          <p:cNvSpPr/>
          <p:nvPr/>
        </p:nvSpPr>
        <p:spPr>
          <a:xfrm>
            <a:off x="8301381" y="1448005"/>
            <a:ext cx="3702595" cy="14767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A5C0B1DB-59B8-4CEA-BEC2-5E912EEDDFD7}"/>
              </a:ext>
            </a:extLst>
          </p:cNvPr>
          <p:cNvSpPr/>
          <p:nvPr/>
        </p:nvSpPr>
        <p:spPr>
          <a:xfrm>
            <a:off x="8286251" y="1644368"/>
            <a:ext cx="3717726" cy="1392689"/>
          </a:xfrm>
          <a:prstGeom prst="rect">
            <a:avLst/>
          </a:prstGeom>
        </p:spPr>
        <p:txBody>
          <a:bodyPr wrap="square">
            <a:spAutoFit/>
          </a:bodyPr>
          <a:lstStyle/>
          <a:p>
            <a:pPr>
              <a:lnSpc>
                <a:spcPct val="130000"/>
              </a:lnSpc>
            </a:pPr>
            <a:r>
              <a:rPr lang="en-US" sz="1300" dirty="0">
                <a:solidFill>
                  <a:prstClr val="black"/>
                </a:solidFill>
                <a:ea typeface="Segoe UI" panose="020B0502040204020203" pitchFamily="34" charset="0"/>
                <a:cs typeface="Segoe UI" panose="020B0502040204020203" pitchFamily="34" charset="0"/>
              </a:rPr>
              <a:t>Based on insights delivered, the company improved on dollar share across key events with the highlight being a significant $ increase during a period of 8 weeks after Thanksgiving which was a $158 MM opportunity</a:t>
            </a:r>
          </a:p>
        </p:txBody>
      </p:sp>
      <p:sp>
        <p:nvSpPr>
          <p:cNvPr id="27" name="Rectangle 26">
            <a:extLst>
              <a:ext uri="{FF2B5EF4-FFF2-40B4-BE49-F238E27FC236}">
                <a16:creationId xmlns:a16="http://schemas.microsoft.com/office/drawing/2014/main" id="{B5DB48B9-E8BC-4BAD-9E7D-31ECDDE34420}"/>
              </a:ext>
            </a:extLst>
          </p:cNvPr>
          <p:cNvSpPr/>
          <p:nvPr/>
        </p:nvSpPr>
        <p:spPr>
          <a:xfrm>
            <a:off x="208117" y="841452"/>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600" b="1" dirty="0">
                <a:solidFill>
                  <a:srgbClr val="44546A"/>
                </a:solidFill>
                <a:ea typeface="Segoe UI" panose="020B0502040204020203" pitchFamily="34" charset="0"/>
                <a:cs typeface="Segoe UI" panose="020B0502040204020203" pitchFamily="34" charset="0"/>
              </a:rPr>
              <a:t>The Problem: </a:t>
            </a:r>
            <a:r>
              <a:rPr lang="en-US" sz="1600" dirty="0">
                <a:solidFill>
                  <a:srgbClr val="44546A"/>
                </a:solidFill>
                <a:ea typeface="Segoe UI" panose="020B0502040204020203" pitchFamily="34" charset="0"/>
                <a:cs typeface="Segoe UI" panose="020B0502040204020203" pitchFamily="34" charset="0"/>
              </a:rPr>
              <a:t>For food &amp; beverage companies, specific events present a great opportunity to increase brand awareness &amp; consumption but 	     </a:t>
            </a:r>
            <a:r>
              <a:rPr lang="en-IN" sz="1600" dirty="0">
                <a:solidFill>
                  <a:srgbClr val="44546A"/>
                </a:solidFill>
                <a:ea typeface="Segoe UI" panose="020B0502040204020203" pitchFamily="34" charset="0"/>
                <a:cs typeface="Segoe UI" panose="020B0502040204020203" pitchFamily="34" charset="0"/>
              </a:rPr>
              <a:t>marketing efforts needs to be precisely targeted during that short available time window</a:t>
            </a:r>
            <a:endParaRPr lang="en-US" sz="1600" dirty="0">
              <a:solidFill>
                <a:srgbClr val="44546A"/>
              </a:solidFill>
              <a:ea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7A6F11D8-B571-4054-961D-DE9B24593FC9}"/>
              </a:ext>
            </a:extLst>
          </p:cNvPr>
          <p:cNvSpPr/>
          <p:nvPr/>
        </p:nvSpPr>
        <p:spPr>
          <a:xfrm>
            <a:off x="4255286" y="155166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7EA5A8D3-E1D0-4A6A-AABD-D9A9B507F203}"/>
              </a:ext>
            </a:extLst>
          </p:cNvPr>
          <p:cNvSpPr/>
          <p:nvPr/>
        </p:nvSpPr>
        <p:spPr>
          <a:xfrm>
            <a:off x="4296079" y="1462450"/>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4748F062-EC3C-49F2-8050-E0D958E373CC}"/>
              </a:ext>
            </a:extLst>
          </p:cNvPr>
          <p:cNvSpPr/>
          <p:nvPr/>
        </p:nvSpPr>
        <p:spPr>
          <a:xfrm>
            <a:off x="4296079" y="1699998"/>
            <a:ext cx="3588326" cy="1132618"/>
          </a:xfrm>
          <a:prstGeom prst="rect">
            <a:avLst/>
          </a:prstGeom>
        </p:spPr>
        <p:txBody>
          <a:bodyPr wrap="square">
            <a:spAutoFit/>
          </a:bodyPr>
          <a:lstStyle/>
          <a:p>
            <a:pPr>
              <a:lnSpc>
                <a:spcPct val="130000"/>
              </a:lnSpc>
            </a:pPr>
            <a:r>
              <a:rPr lang="en-US" sz="1300" dirty="0">
                <a:solidFill>
                  <a:prstClr val="black"/>
                </a:solidFill>
                <a:ea typeface="Segoe UI" panose="020B0502040204020203" pitchFamily="34" charset="0"/>
                <a:cs typeface="Segoe UI" panose="020B0502040204020203" pitchFamily="34" charset="0"/>
              </a:rPr>
              <a:t>10 Events were picked for social analysis which included comprehensive text mining (NLP) to understand emotional, functional, technical and contextual drivers around these events</a:t>
            </a:r>
          </a:p>
        </p:txBody>
      </p:sp>
      <p:sp>
        <p:nvSpPr>
          <p:cNvPr id="31" name="Rectangle 30">
            <a:extLst>
              <a:ext uri="{FF2B5EF4-FFF2-40B4-BE49-F238E27FC236}">
                <a16:creationId xmlns:a16="http://schemas.microsoft.com/office/drawing/2014/main" id="{33929A54-BDF3-4C26-BBB7-175305F6E7F7}"/>
              </a:ext>
            </a:extLst>
          </p:cNvPr>
          <p:cNvSpPr/>
          <p:nvPr/>
        </p:nvSpPr>
        <p:spPr>
          <a:xfrm>
            <a:off x="4296075" y="1442476"/>
            <a:ext cx="2131840" cy="307777"/>
          </a:xfrm>
          <a:prstGeom prst="rect">
            <a:avLst/>
          </a:prstGeom>
        </p:spPr>
        <p:txBody>
          <a:bodyPr wrap="square">
            <a:spAutoFit/>
          </a:bodyPr>
          <a:lstStyle/>
          <a:p>
            <a:r>
              <a:rPr lang="en-US" sz="1400" b="1" dirty="0" err="1">
                <a:solidFill>
                  <a:srgbClr val="44546A"/>
                </a:solidFill>
                <a:latin typeface="Segoe UI" panose="020B0502040204020203" pitchFamily="34" charset="0"/>
                <a:ea typeface="Segoe UI" panose="020B0502040204020203" pitchFamily="34" charset="0"/>
                <a:cs typeface="Segoe UI" panose="020B0502040204020203" pitchFamily="34" charset="0"/>
              </a:rPr>
              <a:t>LatentView</a:t>
            </a:r>
            <a:r>
              <a:rPr lang="en-US" sz="1400" b="1" dirty="0">
                <a:solidFill>
                  <a:srgbClr val="44546A"/>
                </a:solidFill>
                <a:latin typeface="Segoe UI" panose="020B0502040204020203" pitchFamily="34" charset="0"/>
                <a:ea typeface="Segoe UI" panose="020B0502040204020203" pitchFamily="34" charset="0"/>
                <a:cs typeface="Segoe UI" panose="020B0502040204020203" pitchFamily="34" charset="0"/>
              </a:rPr>
              <a:t> Solution</a:t>
            </a:r>
          </a:p>
        </p:txBody>
      </p:sp>
      <p:sp>
        <p:nvSpPr>
          <p:cNvPr id="32" name="Rectangle 31">
            <a:extLst>
              <a:ext uri="{FF2B5EF4-FFF2-40B4-BE49-F238E27FC236}">
                <a16:creationId xmlns:a16="http://schemas.microsoft.com/office/drawing/2014/main" id="{DBE29C45-F085-4891-AE9C-07F35865082A}"/>
              </a:ext>
            </a:extLst>
          </p:cNvPr>
          <p:cNvSpPr/>
          <p:nvPr/>
        </p:nvSpPr>
        <p:spPr>
          <a:xfrm>
            <a:off x="8286250" y="1455381"/>
            <a:ext cx="2534636" cy="307777"/>
          </a:xfrm>
          <a:prstGeom prst="rect">
            <a:avLst/>
          </a:prstGeom>
        </p:spPr>
        <p:txBody>
          <a:bodyPr wrap="square">
            <a:spAutoFit/>
          </a:bodyPr>
          <a:lstStyle/>
          <a:p>
            <a:r>
              <a:rPr lang="en-US" sz="14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grpSp>
        <p:nvGrpSpPr>
          <p:cNvPr id="33" name="Group 32"/>
          <p:cNvGrpSpPr/>
          <p:nvPr/>
        </p:nvGrpSpPr>
        <p:grpSpPr>
          <a:xfrm>
            <a:off x="1731188" y="3128084"/>
            <a:ext cx="4142657" cy="1605052"/>
            <a:chOff x="213597" y="1317313"/>
            <a:chExt cx="11688002" cy="4701350"/>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74" y="1343071"/>
              <a:ext cx="10951025" cy="4675592"/>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597" y="1329423"/>
              <a:ext cx="2483893" cy="4095068"/>
            </a:xfrm>
            <a:prstGeom prst="rect">
              <a:avLst/>
            </a:prstGeom>
          </p:spPr>
        </p:pic>
        <p:sp>
          <p:nvSpPr>
            <p:cNvPr id="36" name="Rectangle 35"/>
            <p:cNvSpPr/>
            <p:nvPr/>
          </p:nvSpPr>
          <p:spPr>
            <a:xfrm>
              <a:off x="1317437" y="1317313"/>
              <a:ext cx="665909" cy="2023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7" name="Group 36"/>
          <p:cNvGrpSpPr/>
          <p:nvPr/>
        </p:nvGrpSpPr>
        <p:grpSpPr>
          <a:xfrm>
            <a:off x="6198253" y="3184507"/>
            <a:ext cx="5573185" cy="1433856"/>
            <a:chOff x="1169160" y="919169"/>
            <a:chExt cx="5695279" cy="1661034"/>
          </a:xfrm>
        </p:grpSpPr>
        <p:sp>
          <p:nvSpPr>
            <p:cNvPr id="38" name="Rectangle 37"/>
            <p:cNvSpPr/>
            <p:nvPr/>
          </p:nvSpPr>
          <p:spPr>
            <a:xfrm>
              <a:off x="5125826" y="927594"/>
              <a:ext cx="1738613" cy="1652609"/>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TextBox 38"/>
            <p:cNvSpPr txBox="1"/>
            <p:nvPr/>
          </p:nvSpPr>
          <p:spPr>
            <a:xfrm>
              <a:off x="5506484" y="1032103"/>
              <a:ext cx="1054721" cy="185328"/>
            </a:xfrm>
            <a:prstGeom prst="rect">
              <a:avLst/>
            </a:prstGeom>
            <a:solidFill>
              <a:schemeClr val="accent1">
                <a:lumMod val="50000"/>
              </a:schemeClr>
            </a:solidFill>
          </p:spPr>
          <p:txBody>
            <a:bodyPr wrap="square" rtlCol="0">
              <a:spAutoFit/>
            </a:bodyPr>
            <a:lstStyle/>
            <a:p>
              <a:pPr algn="ctr"/>
              <a:r>
                <a:rPr lang="en-IN" sz="600" dirty="0">
                  <a:solidFill>
                    <a:prstClr val="white"/>
                  </a:solidFill>
                  <a:latin typeface="Segoe UI" panose="020B0502040204020203" pitchFamily="34" charset="0"/>
                  <a:ea typeface="Segoe UI" panose="020B0502040204020203" pitchFamily="34" charset="0"/>
                  <a:cs typeface="Segoe UI" panose="020B0502040204020203" pitchFamily="34" charset="0"/>
                </a:rPr>
                <a:t>Technical Drivers</a:t>
              </a:r>
            </a:p>
          </p:txBody>
        </p:sp>
        <p:sp>
          <p:nvSpPr>
            <p:cNvPr id="40" name="Rectangle 39"/>
            <p:cNvSpPr/>
            <p:nvPr/>
          </p:nvSpPr>
          <p:spPr>
            <a:xfrm>
              <a:off x="5214177" y="1304221"/>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Hot – 48%</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p:cNvSpPr/>
            <p:nvPr/>
          </p:nvSpPr>
          <p:spPr>
            <a:xfrm>
              <a:off x="5214177" y="1544866"/>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Cold - 17%</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Rectangle 41"/>
            <p:cNvSpPr/>
            <p:nvPr/>
          </p:nvSpPr>
          <p:spPr>
            <a:xfrm>
              <a:off x="5214177" y="1785512"/>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Filled - 11%</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3" name="Rectangle 42"/>
            <p:cNvSpPr/>
            <p:nvPr/>
          </p:nvSpPr>
          <p:spPr>
            <a:xfrm>
              <a:off x="5214177" y="2034443"/>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Sparkling - 7%</a:t>
              </a:r>
            </a:p>
          </p:txBody>
        </p:sp>
        <p:sp>
          <p:nvSpPr>
            <p:cNvPr id="44" name="Rectangle 43"/>
            <p:cNvSpPr/>
            <p:nvPr/>
          </p:nvSpPr>
          <p:spPr>
            <a:xfrm>
              <a:off x="5214177" y="2275089"/>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Frozen - 6%</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Rectangle 44"/>
            <p:cNvSpPr/>
            <p:nvPr/>
          </p:nvSpPr>
          <p:spPr>
            <a:xfrm>
              <a:off x="3153559" y="927594"/>
              <a:ext cx="1738613" cy="1652609"/>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63" name="TextBox 62"/>
            <p:cNvSpPr txBox="1"/>
            <p:nvPr/>
          </p:nvSpPr>
          <p:spPr>
            <a:xfrm>
              <a:off x="3536824" y="1032103"/>
              <a:ext cx="1054721" cy="185328"/>
            </a:xfrm>
            <a:prstGeom prst="rect">
              <a:avLst/>
            </a:prstGeom>
            <a:solidFill>
              <a:schemeClr val="accent1">
                <a:lumMod val="50000"/>
              </a:schemeClr>
            </a:solidFill>
          </p:spPr>
          <p:txBody>
            <a:bodyPr wrap="square" rtlCol="0">
              <a:spAutoFit/>
            </a:bodyPr>
            <a:lstStyle/>
            <a:p>
              <a:pPr algn="ctr"/>
              <a:r>
                <a:rPr lang="en-IN" sz="600" dirty="0">
                  <a:solidFill>
                    <a:prstClr val="white"/>
                  </a:solidFill>
                  <a:latin typeface="Segoe UI" panose="020B0502040204020203" pitchFamily="34" charset="0"/>
                  <a:ea typeface="Segoe UI" panose="020B0502040204020203" pitchFamily="34" charset="0"/>
                  <a:cs typeface="Segoe UI" panose="020B0502040204020203" pitchFamily="34" charset="0"/>
                </a:rPr>
                <a:t>Emotional Drivers</a:t>
              </a:r>
            </a:p>
          </p:txBody>
        </p:sp>
        <p:sp>
          <p:nvSpPr>
            <p:cNvPr id="64" name="Rectangle 63"/>
            <p:cNvSpPr/>
            <p:nvPr/>
          </p:nvSpPr>
          <p:spPr>
            <a:xfrm>
              <a:off x="3248607" y="1306322"/>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Happiness - 42% </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65" name="Rectangle 64"/>
            <p:cNvSpPr/>
            <p:nvPr/>
          </p:nvSpPr>
          <p:spPr>
            <a:xfrm>
              <a:off x="3248607" y="1546441"/>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Love - 10%</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65"/>
            <p:cNvSpPr/>
            <p:nvPr/>
          </p:nvSpPr>
          <p:spPr>
            <a:xfrm>
              <a:off x="3248607" y="1786561"/>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rPr>
                <a:t>Favorite – 10%</a:t>
              </a:r>
            </a:p>
          </p:txBody>
        </p:sp>
        <p:sp>
          <p:nvSpPr>
            <p:cNvPr id="67" name="Rectangle 66"/>
            <p:cNvSpPr/>
            <p:nvPr/>
          </p:nvSpPr>
          <p:spPr>
            <a:xfrm>
              <a:off x="3248607" y="2034966"/>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Good - 8%</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68" name="Rectangle 67"/>
            <p:cNvSpPr/>
            <p:nvPr/>
          </p:nvSpPr>
          <p:spPr>
            <a:xfrm>
              <a:off x="3248607" y="2275089"/>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Great - 7%</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69" name="Rectangle 68"/>
            <p:cNvSpPr/>
            <p:nvPr/>
          </p:nvSpPr>
          <p:spPr>
            <a:xfrm>
              <a:off x="1169160" y="927595"/>
              <a:ext cx="1738613" cy="1647748"/>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TextBox 69"/>
            <p:cNvSpPr txBox="1"/>
            <p:nvPr/>
          </p:nvSpPr>
          <p:spPr>
            <a:xfrm>
              <a:off x="1556990" y="1032433"/>
              <a:ext cx="1025312" cy="184666"/>
            </a:xfrm>
            <a:prstGeom prst="rect">
              <a:avLst/>
            </a:prstGeom>
            <a:solidFill>
              <a:schemeClr val="accent1">
                <a:lumMod val="50000"/>
              </a:schemeClr>
            </a:solidFill>
          </p:spPr>
          <p:txBody>
            <a:bodyPr wrap="square" rtlCol="0" anchor="ctr">
              <a:spAutoFit/>
            </a:bodyPr>
            <a:lstStyle/>
            <a:p>
              <a:pPr algn="ctr"/>
              <a:r>
                <a:rPr lang="en-IN" sz="600" dirty="0">
                  <a:solidFill>
                    <a:prstClr val="white"/>
                  </a:solidFill>
                  <a:latin typeface="Segoe UI" panose="020B0502040204020203" pitchFamily="34" charset="0"/>
                  <a:ea typeface="Segoe UI" panose="020B0502040204020203" pitchFamily="34" charset="0"/>
                  <a:cs typeface="Segoe UI" panose="020B0502040204020203" pitchFamily="34" charset="0"/>
                </a:rPr>
                <a:t>Functional Drivers</a:t>
              </a:r>
            </a:p>
          </p:txBody>
        </p:sp>
        <p:sp>
          <p:nvSpPr>
            <p:cNvPr id="71" name="Rectangle 70"/>
            <p:cNvSpPr/>
            <p:nvPr/>
          </p:nvSpPr>
          <p:spPr>
            <a:xfrm>
              <a:off x="1275697" y="1306322"/>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Yum - 49%</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2" name="Rectangle 71"/>
            <p:cNvSpPr/>
            <p:nvPr/>
          </p:nvSpPr>
          <p:spPr>
            <a:xfrm>
              <a:off x="1275697" y="1553046"/>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Smell - 23%</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3" name="Rectangle 72"/>
            <p:cNvSpPr/>
            <p:nvPr/>
          </p:nvSpPr>
          <p:spPr>
            <a:xfrm>
              <a:off x="1275697" y="1799771"/>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Thirsty - 13%</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4" name="Rectangle 73"/>
            <p:cNvSpPr/>
            <p:nvPr/>
          </p:nvSpPr>
          <p:spPr>
            <a:xfrm>
              <a:off x="1275697" y="2054781"/>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Restored - 2%</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5" name="Rectangle 74"/>
            <p:cNvSpPr/>
            <p:nvPr/>
          </p:nvSpPr>
          <p:spPr>
            <a:xfrm>
              <a:off x="1275697" y="2301506"/>
              <a:ext cx="1528168" cy="208453"/>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Taste - 1%</a:t>
              </a:r>
              <a:endParaRPr lang="en-US" sz="6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b="12353"/>
            <a:stretch/>
          </p:blipFill>
          <p:spPr>
            <a:xfrm>
              <a:off x="1196487" y="919169"/>
              <a:ext cx="331873" cy="319380"/>
            </a:xfrm>
            <a:prstGeom prst="rect">
              <a:avLst/>
            </a:prstGeom>
          </p:spPr>
        </p:pic>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l="15229" t="11176" r="12811" b="19020"/>
            <a:stretch/>
          </p:blipFill>
          <p:spPr>
            <a:xfrm>
              <a:off x="3182189" y="927594"/>
              <a:ext cx="326006" cy="347222"/>
            </a:xfrm>
            <a:prstGeom prst="rect">
              <a:avLst/>
            </a:prstGeom>
          </p:spPr>
        </p:pic>
        <p:pic>
          <p:nvPicPr>
            <p:cNvPr id="78" name="Picture 77"/>
            <p:cNvPicPr>
              <a:picLocks noChangeAspect="1"/>
            </p:cNvPicPr>
            <p:nvPr/>
          </p:nvPicPr>
          <p:blipFill rotWithShape="1">
            <a:blip r:embed="rId7" cstate="print">
              <a:extLst>
                <a:ext uri="{28A0092B-C50C-407E-A947-70E740481C1C}">
                  <a14:useLocalDpi xmlns:a14="http://schemas.microsoft.com/office/drawing/2010/main" val="0"/>
                </a:ext>
              </a:extLst>
            </a:blip>
            <a:srcRect l="3856" b="13137"/>
            <a:stretch/>
          </p:blipFill>
          <p:spPr>
            <a:xfrm>
              <a:off x="5153460" y="921916"/>
              <a:ext cx="316416" cy="313885"/>
            </a:xfrm>
            <a:prstGeom prst="rect">
              <a:avLst/>
            </a:prstGeom>
          </p:spPr>
        </p:pic>
      </p:grpSp>
      <p:pic>
        <p:nvPicPr>
          <p:cNvPr id="79" name="Picture 78"/>
          <p:cNvPicPr>
            <a:picLocks noChangeAspect="1"/>
          </p:cNvPicPr>
          <p:nvPr/>
        </p:nvPicPr>
        <p:blipFill rotWithShape="1">
          <a:blip r:embed="rId8">
            <a:extLst>
              <a:ext uri="{28A0092B-C50C-407E-A947-70E740481C1C}">
                <a14:useLocalDpi xmlns:a14="http://schemas.microsoft.com/office/drawing/2010/main" val="0"/>
              </a:ext>
            </a:extLst>
          </a:blip>
          <a:srcRect l="5558" r="2871" b="10146"/>
          <a:stretch/>
        </p:blipFill>
        <p:spPr>
          <a:xfrm>
            <a:off x="1530490" y="4867032"/>
            <a:ext cx="4377116" cy="1332407"/>
          </a:xfrm>
          <a:prstGeom prst="rect">
            <a:avLst/>
          </a:prstGeom>
        </p:spPr>
      </p:pic>
      <p:grpSp>
        <p:nvGrpSpPr>
          <p:cNvPr id="80" name="Group 79"/>
          <p:cNvGrpSpPr/>
          <p:nvPr/>
        </p:nvGrpSpPr>
        <p:grpSpPr>
          <a:xfrm>
            <a:off x="6157023" y="4791639"/>
            <a:ext cx="5695279" cy="1395169"/>
            <a:chOff x="1160354" y="3859876"/>
            <a:chExt cx="9719631" cy="2656837"/>
          </a:xfrm>
        </p:grpSpPr>
        <p:sp>
          <p:nvSpPr>
            <p:cNvPr id="81" name="Rectangle 80"/>
            <p:cNvSpPr/>
            <p:nvPr/>
          </p:nvSpPr>
          <p:spPr>
            <a:xfrm>
              <a:off x="7912847" y="3892259"/>
              <a:ext cx="2967138" cy="2624454"/>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TextBox 81"/>
            <p:cNvSpPr txBox="1"/>
            <p:nvPr/>
          </p:nvSpPr>
          <p:spPr>
            <a:xfrm>
              <a:off x="8562483" y="4054699"/>
              <a:ext cx="1799999" cy="351662"/>
            </a:xfrm>
            <a:prstGeom prst="rect">
              <a:avLst/>
            </a:prstGeom>
            <a:solidFill>
              <a:schemeClr val="accent1">
                <a:lumMod val="50000"/>
              </a:schemeClr>
            </a:solidFill>
          </p:spPr>
          <p:txBody>
            <a:bodyPr wrap="square" rtlCol="0">
              <a:spAutoFit/>
            </a:bodyPr>
            <a:lstStyle/>
            <a:p>
              <a:pPr algn="ctr"/>
              <a:r>
                <a:rPr lang="en-IN" sz="600" dirty="0">
                  <a:solidFill>
                    <a:prstClr val="white"/>
                  </a:solidFill>
                  <a:latin typeface="Segoe UI" panose="020B0502040204020203" pitchFamily="34" charset="0"/>
                  <a:ea typeface="Segoe UI" panose="020B0502040204020203" pitchFamily="34" charset="0"/>
                  <a:cs typeface="Segoe UI" panose="020B0502040204020203" pitchFamily="34" charset="0"/>
                </a:rPr>
                <a:t>Top Activities</a:t>
              </a:r>
            </a:p>
          </p:txBody>
        </p:sp>
        <p:sp>
          <p:nvSpPr>
            <p:cNvPr id="83" name="Rectangle 82"/>
            <p:cNvSpPr/>
            <p:nvPr/>
          </p:nvSpPr>
          <p:spPr>
            <a:xfrm>
              <a:off x="8063628" y="4477653"/>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Watching Movie - 45%</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4" name="Rectangle 83"/>
            <p:cNvSpPr/>
            <p:nvPr/>
          </p:nvSpPr>
          <p:spPr>
            <a:xfrm>
              <a:off x="8063628" y="4851689"/>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Playing - 21%</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5" name="Rectangle 84"/>
            <p:cNvSpPr/>
            <p:nvPr/>
          </p:nvSpPr>
          <p:spPr>
            <a:xfrm>
              <a:off x="8063628" y="5225725"/>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Partying- 12%</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6" name="Rectangle 85"/>
            <p:cNvSpPr/>
            <p:nvPr/>
          </p:nvSpPr>
          <p:spPr>
            <a:xfrm>
              <a:off x="8063628" y="5612640"/>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Music - 11%</a:t>
              </a:r>
            </a:p>
          </p:txBody>
        </p:sp>
        <p:sp>
          <p:nvSpPr>
            <p:cNvPr id="87" name="Rectangle 86"/>
            <p:cNvSpPr/>
            <p:nvPr/>
          </p:nvSpPr>
          <p:spPr>
            <a:xfrm>
              <a:off x="8063628" y="5986678"/>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Drinking - 4%</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8" name="Rectangle 87"/>
            <p:cNvSpPr/>
            <p:nvPr/>
          </p:nvSpPr>
          <p:spPr>
            <a:xfrm>
              <a:off x="4546953" y="3892259"/>
              <a:ext cx="2967138" cy="2624454"/>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89" name="TextBox 88"/>
            <p:cNvSpPr txBox="1"/>
            <p:nvPr/>
          </p:nvSpPr>
          <p:spPr>
            <a:xfrm>
              <a:off x="5201038" y="4054699"/>
              <a:ext cx="1799999" cy="351662"/>
            </a:xfrm>
            <a:prstGeom prst="rect">
              <a:avLst/>
            </a:prstGeom>
            <a:solidFill>
              <a:schemeClr val="accent1">
                <a:lumMod val="50000"/>
              </a:schemeClr>
            </a:solidFill>
          </p:spPr>
          <p:txBody>
            <a:bodyPr wrap="square" rtlCol="0">
              <a:spAutoFit/>
            </a:bodyPr>
            <a:lstStyle/>
            <a:p>
              <a:pPr algn="ctr"/>
              <a:r>
                <a:rPr lang="en-IN" sz="600" dirty="0">
                  <a:solidFill>
                    <a:prstClr val="white"/>
                  </a:solidFill>
                  <a:latin typeface="Segoe UI" panose="020B0502040204020203" pitchFamily="34" charset="0"/>
                  <a:ea typeface="Segoe UI" panose="020B0502040204020203" pitchFamily="34" charset="0"/>
                  <a:cs typeface="Segoe UI" panose="020B0502040204020203" pitchFamily="34" charset="0"/>
                </a:rPr>
                <a:t>Top Beverages</a:t>
              </a:r>
            </a:p>
          </p:txBody>
        </p:sp>
        <p:sp>
          <p:nvSpPr>
            <p:cNvPr id="90" name="Rectangle 89"/>
            <p:cNvSpPr/>
            <p:nvPr/>
          </p:nvSpPr>
          <p:spPr>
            <a:xfrm>
              <a:off x="4709163" y="4480918"/>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Tea - 65%</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91" name="Rectangle 90"/>
            <p:cNvSpPr/>
            <p:nvPr/>
          </p:nvSpPr>
          <p:spPr>
            <a:xfrm>
              <a:off x="4709163" y="4854137"/>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Coffee - 13% </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92" name="Rectangle 91"/>
            <p:cNvSpPr/>
            <p:nvPr/>
          </p:nvSpPr>
          <p:spPr>
            <a:xfrm>
              <a:off x="4709163" y="5227356"/>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Water- 7%</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93" name="Rectangle 92"/>
            <p:cNvSpPr/>
            <p:nvPr/>
          </p:nvSpPr>
          <p:spPr>
            <a:xfrm>
              <a:off x="4709163" y="5613454"/>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Wine - 5%</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94" name="Rectangle 93"/>
            <p:cNvSpPr/>
            <p:nvPr/>
          </p:nvSpPr>
          <p:spPr>
            <a:xfrm>
              <a:off x="4709163" y="5986678"/>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Green Tea - 4%</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95" name="Rectangle 94"/>
            <p:cNvSpPr/>
            <p:nvPr/>
          </p:nvSpPr>
          <p:spPr>
            <a:xfrm>
              <a:off x="1160354" y="3892261"/>
              <a:ext cx="2967138" cy="2624452"/>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96" name="TextBox 95"/>
            <p:cNvSpPr txBox="1"/>
            <p:nvPr/>
          </p:nvSpPr>
          <p:spPr>
            <a:xfrm>
              <a:off x="1822228" y="4054699"/>
              <a:ext cx="1749810" cy="351662"/>
            </a:xfrm>
            <a:prstGeom prst="rect">
              <a:avLst/>
            </a:prstGeom>
            <a:solidFill>
              <a:schemeClr val="accent1">
                <a:lumMod val="50000"/>
              </a:schemeClr>
            </a:solidFill>
          </p:spPr>
          <p:txBody>
            <a:bodyPr wrap="square" rtlCol="0">
              <a:spAutoFit/>
            </a:bodyPr>
            <a:lstStyle/>
            <a:p>
              <a:pPr algn="ctr"/>
              <a:r>
                <a:rPr lang="en-IN" sz="600" dirty="0">
                  <a:solidFill>
                    <a:prstClr val="white"/>
                  </a:solidFill>
                  <a:latin typeface="Segoe UI" panose="020B0502040204020203" pitchFamily="34" charset="0"/>
                  <a:ea typeface="Segoe UI" panose="020B0502040204020203" pitchFamily="34" charset="0"/>
                  <a:cs typeface="Segoe UI" panose="020B0502040204020203" pitchFamily="34" charset="0"/>
                </a:rPr>
                <a:t>Top Food Items</a:t>
              </a:r>
            </a:p>
          </p:txBody>
        </p:sp>
        <p:sp>
          <p:nvSpPr>
            <p:cNvPr id="97" name="Rectangle 96"/>
            <p:cNvSpPr/>
            <p:nvPr/>
          </p:nvSpPr>
          <p:spPr>
            <a:xfrm>
              <a:off x="1342171" y="4480918"/>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Turkey - 30%</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98" name="Rectangle 97"/>
            <p:cNvSpPr/>
            <p:nvPr/>
          </p:nvSpPr>
          <p:spPr>
            <a:xfrm>
              <a:off x="1342171" y="4864403"/>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Gravy - 9%</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99" name="Rectangle 98"/>
            <p:cNvSpPr/>
            <p:nvPr/>
          </p:nvSpPr>
          <p:spPr>
            <a:xfrm>
              <a:off x="1342171" y="5247888"/>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BBQ - 8%</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0" name="Rectangle 99"/>
            <p:cNvSpPr/>
            <p:nvPr/>
          </p:nvSpPr>
          <p:spPr>
            <a:xfrm>
              <a:off x="1342171" y="5644252"/>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Pie - 4%</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1" name="Rectangle 100"/>
            <p:cNvSpPr/>
            <p:nvPr/>
          </p:nvSpPr>
          <p:spPr>
            <a:xfrm>
              <a:off x="1342171" y="6027738"/>
              <a:ext cx="2607989" cy="324000"/>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Chocolate - 4%</a:t>
              </a:r>
              <a:endParaRPr lang="en-US" sz="800"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2" name="Picture 101"/>
            <p:cNvPicPr>
              <a:picLocks noChangeAspect="1"/>
            </p:cNvPicPr>
            <p:nvPr/>
          </p:nvPicPr>
          <p:blipFill rotWithShape="1">
            <a:blip r:embed="rId9" cstate="print">
              <a:extLst>
                <a:ext uri="{28A0092B-C50C-407E-A947-70E740481C1C}">
                  <a14:useLocalDpi xmlns:a14="http://schemas.microsoft.com/office/drawing/2010/main" val="0"/>
                </a:ext>
              </a:extLst>
            </a:blip>
            <a:srcRect l="24053" t="1570" r="23203" b="15882"/>
            <a:stretch/>
          </p:blipFill>
          <p:spPr>
            <a:xfrm>
              <a:off x="4723755" y="3876345"/>
              <a:ext cx="345036" cy="540000"/>
            </a:xfrm>
            <a:prstGeom prst="rect">
              <a:avLst/>
            </a:prstGeom>
          </p:spPr>
        </p:pic>
        <p:pic>
          <p:nvPicPr>
            <p:cNvPr id="103" name="Picture 2" descr="https://d30y9cdsu7xlg0.cloudfront.net/png/589819-20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0151" y="3928307"/>
              <a:ext cx="465953" cy="46595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https://d30y9cdsu7xlg0.cloudfront.net/png/122198-20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82979" y="3859876"/>
              <a:ext cx="524110" cy="524110"/>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TextBox 104"/>
          <p:cNvSpPr txBox="1"/>
          <p:nvPr/>
        </p:nvSpPr>
        <p:spPr>
          <a:xfrm>
            <a:off x="201049" y="3524969"/>
            <a:ext cx="1117819" cy="738664"/>
          </a:xfrm>
          <a:prstGeom prst="rect">
            <a:avLst/>
          </a:prstGeom>
          <a:noFill/>
        </p:spPr>
        <p:txBody>
          <a:bodyPr wrap="square" rtlCol="0">
            <a:spAutoFit/>
          </a:bodyPr>
          <a:lstStyle/>
          <a:p>
            <a:pPr algn="ctr"/>
            <a:r>
              <a:rPr lang="en-IN" sz="1400" b="1" dirty="0">
                <a:solidFill>
                  <a:srgbClr val="000000"/>
                </a:solidFill>
                <a:latin typeface="Segoe UI" panose="020B0502040204020203" pitchFamily="34" charset="0"/>
                <a:ea typeface="Segoe UI" panose="020B0502040204020203" pitchFamily="34" charset="0"/>
                <a:cs typeface="Segoe UI" panose="020B0502040204020203" pitchFamily="34" charset="0"/>
              </a:rPr>
              <a:t>Event:</a:t>
            </a:r>
          </a:p>
          <a:p>
            <a:pPr algn="ctr"/>
            <a:r>
              <a:rPr lang="en-IN" sz="1400" dirty="0">
                <a:solidFill>
                  <a:srgbClr val="000000"/>
                </a:solidFill>
                <a:latin typeface="Segoe UI" panose="020B0502040204020203" pitchFamily="34" charset="0"/>
                <a:ea typeface="Segoe UI" panose="020B0502040204020203" pitchFamily="34" charset="0"/>
                <a:cs typeface="Segoe UI" panose="020B0502040204020203" pitchFamily="34" charset="0"/>
              </a:rPr>
              <a:t>Christmas &amp; New Year</a:t>
            </a:r>
          </a:p>
        </p:txBody>
      </p:sp>
      <p:sp>
        <p:nvSpPr>
          <p:cNvPr id="106" name="TextBox 105"/>
          <p:cNvSpPr txBox="1"/>
          <p:nvPr/>
        </p:nvSpPr>
        <p:spPr>
          <a:xfrm>
            <a:off x="185659" y="5113272"/>
            <a:ext cx="1240923" cy="523220"/>
          </a:xfrm>
          <a:prstGeom prst="rect">
            <a:avLst/>
          </a:prstGeom>
          <a:noFill/>
        </p:spPr>
        <p:txBody>
          <a:bodyPr wrap="square" rtlCol="0">
            <a:spAutoFit/>
          </a:bodyPr>
          <a:lstStyle/>
          <a:p>
            <a:pPr algn="ctr"/>
            <a:r>
              <a:rPr lang="en-IN" sz="1400" b="1" dirty="0">
                <a:solidFill>
                  <a:srgbClr val="000000"/>
                </a:solidFill>
                <a:latin typeface="Segoe UI" panose="020B0502040204020203" pitchFamily="34" charset="0"/>
                <a:ea typeface="Segoe UI" panose="020B0502040204020203" pitchFamily="34" charset="0"/>
                <a:cs typeface="Segoe UI" panose="020B0502040204020203" pitchFamily="34" charset="0"/>
              </a:rPr>
              <a:t>Event:</a:t>
            </a:r>
          </a:p>
          <a:p>
            <a:pPr algn="ctr"/>
            <a:r>
              <a:rPr lang="en-IN" sz="1400" dirty="0">
                <a:solidFill>
                  <a:srgbClr val="000000"/>
                </a:solidFill>
                <a:latin typeface="Segoe UI" panose="020B0502040204020203" pitchFamily="34" charset="0"/>
                <a:ea typeface="Segoe UI" panose="020B0502040204020203" pitchFamily="34" charset="0"/>
                <a:cs typeface="Segoe UI" panose="020B0502040204020203" pitchFamily="34" charset="0"/>
              </a:rPr>
              <a:t>Thanksgiving </a:t>
            </a:r>
          </a:p>
        </p:txBody>
      </p:sp>
    </p:spTree>
    <p:extLst>
      <p:ext uri="{BB962C8B-B14F-4D97-AF65-F5344CB8AC3E}">
        <p14:creationId xmlns:p14="http://schemas.microsoft.com/office/powerpoint/2010/main" val="775369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1247906" y="41546"/>
            <a:ext cx="10109200"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Enhance Client Relationship using Machine Learning</a:t>
            </a:r>
          </a:p>
        </p:txBody>
      </p:sp>
      <p:sp>
        <p:nvSpPr>
          <p:cNvPr id="107" name="Slide Number Placeholder 5"/>
          <p:cNvSpPr txBox="1">
            <a:spLocks/>
          </p:cNvSpPr>
          <p:nvPr/>
        </p:nvSpPr>
        <p:spPr>
          <a:xfrm>
            <a:off x="9306055" y="642366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0414F87-21CC-45C6-A33F-A15A7E070B6F}"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108" name="Rectangle 107"/>
          <p:cNvSpPr/>
          <p:nvPr/>
        </p:nvSpPr>
        <p:spPr>
          <a:xfrm>
            <a:off x="-2737" y="996365"/>
            <a:ext cx="12194738" cy="21457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9" name="Rectangle 108"/>
          <p:cNvSpPr/>
          <p:nvPr/>
        </p:nvSpPr>
        <p:spPr>
          <a:xfrm>
            <a:off x="233508" y="871680"/>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defRPr/>
            </a:pPr>
            <a:r>
              <a:rPr kumimoji="0" lang="en-US" sz="1800" b="1" i="0" u="none" strike="noStrike" kern="1200" cap="none" spc="0" normalizeH="0" baseline="0" noProof="0" dirty="0">
                <a:ln>
                  <a:noFill/>
                </a:ln>
                <a:solidFill>
                  <a:srgbClr val="44546A"/>
                </a:solidFill>
                <a:effectLst/>
                <a:uLnTx/>
                <a:uFillTx/>
                <a:latin typeface="Calibri" panose="020F0502020204030204"/>
                <a:ea typeface="+mn-ea"/>
                <a:cs typeface="+mn-cs"/>
              </a:rPr>
              <a:t>The Problem: </a:t>
            </a:r>
            <a:r>
              <a:rPr lang="en-US" sz="1600" dirty="0">
                <a:solidFill>
                  <a:srgbClr val="44546A"/>
                </a:solidFill>
                <a:latin typeface="Calibri" panose="020F0502020204030204"/>
              </a:rPr>
              <a:t>Post Brexit, the company was experiencing significant churn &amp; disinvestment in their fund portfolio</a:t>
            </a:r>
            <a:endParaRPr kumimoji="0" lang="en-US" sz="16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grpSp>
        <p:nvGrpSpPr>
          <p:cNvPr id="110" name="Group 109"/>
          <p:cNvGrpSpPr/>
          <p:nvPr/>
        </p:nvGrpSpPr>
        <p:grpSpPr>
          <a:xfrm>
            <a:off x="251587" y="1334328"/>
            <a:ext cx="11814760" cy="1786609"/>
            <a:chOff x="260343" y="1640967"/>
            <a:chExt cx="11697785" cy="1786609"/>
          </a:xfrm>
        </p:grpSpPr>
        <p:sp>
          <p:nvSpPr>
            <p:cNvPr id="111" name="Rectangle 110"/>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2" name="Rectangle 111"/>
            <p:cNvSpPr/>
            <p:nvPr/>
          </p:nvSpPr>
          <p:spPr>
            <a:xfrm>
              <a:off x="260343" y="1684871"/>
              <a:ext cx="3584448" cy="167797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 name="Rectangle 112"/>
            <p:cNvSpPr/>
            <p:nvPr/>
          </p:nvSpPr>
          <p:spPr>
            <a:xfrm>
              <a:off x="267883" y="1932755"/>
              <a:ext cx="3543834" cy="1292662"/>
            </a:xfrm>
            <a:prstGeom prst="rect">
              <a:avLst/>
            </a:prstGeom>
          </p:spPr>
          <p:txBody>
            <a:bodyPr wrap="square">
              <a:spAutoFit/>
            </a:bodyPr>
            <a:lstStyle/>
            <a:p>
              <a:pPr lvl="0">
                <a:lnSpc>
                  <a:spcPct val="120000"/>
                </a:lnSpc>
                <a:defRPr/>
              </a:pPr>
              <a:r>
                <a:rPr kumimoji="0" lang="en-IN" sz="13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Accuracy of the current</a:t>
              </a:r>
              <a:r>
                <a:rPr lang="en-IN" sz="1300" noProof="0" dirty="0">
                  <a:solidFill>
                    <a:prstClr val="black"/>
                  </a:solidFill>
                  <a:latin typeface="Calibri" panose="020F0502020204030204"/>
                  <a:ea typeface="Verdana" panose="020B0604030504040204" pitchFamily="34" charset="0"/>
                  <a:cs typeface="Verdana" panose="020B0604030504040204" pitchFamily="34" charset="0"/>
                </a:rPr>
                <a:t> process t</a:t>
              </a:r>
              <a:r>
                <a:rPr kumimoji="0" lang="en-IN" sz="1300" b="0"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o predict disinvestments </a:t>
              </a:r>
              <a:r>
                <a:rPr lang="en-IN" sz="1300" dirty="0">
                  <a:solidFill>
                    <a:prstClr val="black"/>
                  </a:solidFill>
                  <a:latin typeface="Calibri" panose="020F0502020204030204"/>
                  <a:ea typeface="Verdana" panose="020B0604030504040204" pitchFamily="34" charset="0"/>
                  <a:cs typeface="Verdana" panose="020B0604030504040204" pitchFamily="34" charset="0"/>
                </a:rPr>
                <a:t>in</a:t>
              </a:r>
              <a:r>
                <a:rPr kumimoji="0" lang="en-IN" sz="1300" b="0"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 institutional clients was only 20% accurate.  And on the wholesale side, there were no systematic way to target new financial advisors with appropriate funds</a:t>
              </a:r>
              <a:endParaRPr kumimoji="0" lang="en-US" sz="13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114" name="Rectangle 113"/>
            <p:cNvSpPr/>
            <p:nvPr/>
          </p:nvSpPr>
          <p:spPr>
            <a:xfrm>
              <a:off x="273094" y="1659040"/>
              <a:ext cx="25346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“Before” State</a:t>
              </a:r>
            </a:p>
          </p:txBody>
        </p:sp>
        <p:sp>
          <p:nvSpPr>
            <p:cNvPr id="115" name="Rectangle 114"/>
            <p:cNvSpPr/>
            <p:nvPr/>
          </p:nvSpPr>
          <p:spPr>
            <a:xfrm>
              <a:off x="8301385" y="1684871"/>
              <a:ext cx="3584448" cy="167797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Pct val="120000"/>
                <a:buFontTx/>
                <a:buNone/>
                <a:tabLst/>
                <a:defRPr/>
              </a:pPr>
              <a:endPar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6" name="Rectangle 115"/>
            <p:cNvSpPr/>
            <p:nvPr/>
          </p:nvSpPr>
          <p:spPr>
            <a:xfrm>
              <a:off x="8306509" y="1892867"/>
              <a:ext cx="3651619" cy="1292662"/>
            </a:xfrm>
            <a:prstGeom prst="rect">
              <a:avLst/>
            </a:prstGeom>
          </p:spPr>
          <p:txBody>
            <a:bodyPr wrap="square">
              <a:spAutoFit/>
            </a:bodyPr>
            <a:lstStyle/>
            <a:p>
              <a:pPr lvl="0">
                <a:lnSpc>
                  <a:spcPct val="120000"/>
                </a:lnSpc>
                <a:defRPr/>
              </a:pPr>
              <a:r>
                <a:rPr lang="en-US" sz="1300" b="1" noProof="0" dirty="0">
                  <a:solidFill>
                    <a:prstClr val="black"/>
                  </a:solidFill>
                  <a:latin typeface="Calibri" panose="020F0502020204030204"/>
                  <a:ea typeface="Verdana" panose="020B0604030504040204" pitchFamily="34" charset="0"/>
                  <a:cs typeface="Verdana" panose="020B0604030504040204" pitchFamily="34" charset="0"/>
                </a:rPr>
                <a:t>Institutional Clients </a:t>
              </a:r>
              <a:r>
                <a:rPr lang="en-US" sz="1300" noProof="0" dirty="0">
                  <a:solidFill>
                    <a:prstClr val="black"/>
                  </a:solidFill>
                  <a:latin typeface="Calibri" panose="020F0502020204030204"/>
                  <a:ea typeface="Verdana" panose="020B0604030504040204" pitchFamily="34" charset="0"/>
                  <a:cs typeface="Verdana" panose="020B0604030504040204" pitchFamily="34" charset="0"/>
                </a:rPr>
                <a:t>– Accurate predictions of disinvestments in 60% of the cases leading to retention of mandates worth</a:t>
              </a:r>
              <a:r>
                <a:rPr lang="en-US" sz="1300" dirty="0">
                  <a:solidFill>
                    <a:prstClr val="black"/>
                  </a:solidFill>
                  <a:latin typeface="Calibri" panose="020F0502020204030204"/>
                  <a:ea typeface="Verdana" panose="020B0604030504040204" pitchFamily="34" charset="0"/>
                  <a:cs typeface="Verdana" panose="020B0604030504040204" pitchFamily="34" charset="0"/>
                </a:rPr>
                <a:t> 444 Million Pounds</a:t>
              </a:r>
            </a:p>
            <a:p>
              <a:pPr lvl="0">
                <a:lnSpc>
                  <a:spcPct val="120000"/>
                </a:lnSpc>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Wholesale</a:t>
              </a:r>
              <a:r>
                <a:rPr kumimoji="0" lang="en-US" sz="1300" b="1"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 Clients </a:t>
              </a:r>
              <a:r>
                <a:rPr kumimoji="0" lang="en-US" sz="1300" b="0"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 Better Targeting leading to a potential investment uplift of 50 Million Pounds</a:t>
              </a:r>
              <a:endParaRPr kumimoji="0" lang="en-US" sz="13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117" name="Rectangle 116"/>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8" name="Rectangle 117"/>
            <p:cNvSpPr/>
            <p:nvPr/>
          </p:nvSpPr>
          <p:spPr>
            <a:xfrm>
              <a:off x="4280864" y="1684871"/>
              <a:ext cx="3584448" cy="167797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9" name="Rectangle 118"/>
            <p:cNvSpPr/>
            <p:nvPr/>
          </p:nvSpPr>
          <p:spPr>
            <a:xfrm>
              <a:off x="4272581" y="1894849"/>
              <a:ext cx="3569219" cy="1532727"/>
            </a:xfrm>
            <a:prstGeom prst="rect">
              <a:avLst/>
            </a:prstGeom>
          </p:spPr>
          <p:txBody>
            <a:bodyPr wrap="square">
              <a:spAutoFit/>
            </a:bodyPr>
            <a:lstStyle/>
            <a:p>
              <a:pPr lvl="0">
                <a:lnSpc>
                  <a:spcPct val="120000"/>
                </a:lnSpc>
                <a:defRPr/>
              </a:pPr>
              <a:r>
                <a:rPr lang="en-US" sz="1300" noProof="0" dirty="0">
                  <a:solidFill>
                    <a:prstClr val="black"/>
                  </a:solidFill>
                  <a:latin typeface="Calibri" panose="020F0502020204030204"/>
                  <a:ea typeface="Verdana" panose="020B0604030504040204" pitchFamily="34" charset="0"/>
                  <a:cs typeface="Verdana" panose="020B0604030504040204" pitchFamily="34" charset="0"/>
                </a:rPr>
                <a:t>Developed a comprehensive view of contacts by combining </a:t>
              </a:r>
              <a:r>
                <a:rPr lang="en-US" sz="1300" dirty="0">
                  <a:solidFill>
                    <a:prstClr val="black"/>
                  </a:solidFill>
                  <a:latin typeface="Calibri" panose="020F0502020204030204"/>
                  <a:ea typeface="Verdana" panose="020B0604030504040204" pitchFamily="34" charset="0"/>
                  <a:cs typeface="Verdana" panose="020B0604030504040204" pitchFamily="34" charset="0"/>
                </a:rPr>
                <a:t>data related to their interactions, servicing &amp; product performance which acted as input into Machine Learning models to:</a:t>
              </a:r>
            </a:p>
            <a:p>
              <a:pPr marL="285750" lvl="0" indent="-285750">
                <a:lnSpc>
                  <a:spcPct val="120000"/>
                </a:lnSpc>
                <a:buFont typeface="Wingdings" panose="05000000000000000000" pitchFamily="2" charset="2"/>
                <a:buChar char="Ø"/>
                <a:defRPr/>
              </a:pPr>
              <a:r>
                <a:rPr lang="en-US" sz="1300" noProof="0" dirty="0">
                  <a:solidFill>
                    <a:prstClr val="black"/>
                  </a:solidFill>
                  <a:latin typeface="Calibri" panose="020F0502020204030204"/>
                  <a:ea typeface="Verdana" panose="020B0604030504040204" pitchFamily="34" charset="0"/>
                  <a:cs typeface="Verdana" panose="020B0604030504040204" pitchFamily="34" charset="0"/>
                </a:rPr>
                <a:t>Predict disinvestment - Logistic Regression</a:t>
              </a:r>
              <a:r>
                <a:rPr lang="en-US" sz="1300" dirty="0">
                  <a:solidFill>
                    <a:prstClr val="black"/>
                  </a:solidFill>
                  <a:latin typeface="Calibri" panose="020F0502020204030204"/>
                  <a:ea typeface="Verdana" panose="020B0604030504040204" pitchFamily="34" charset="0"/>
                  <a:cs typeface="Verdana" panose="020B0604030504040204" pitchFamily="34" charset="0"/>
                </a:rPr>
                <a:t> </a:t>
              </a:r>
            </a:p>
            <a:p>
              <a:pPr marL="285750" lvl="0" indent="-285750">
                <a:lnSpc>
                  <a:spcPct val="120000"/>
                </a:lnSpc>
                <a:buFont typeface="Wingdings" panose="05000000000000000000" pitchFamily="2" charset="2"/>
                <a:buChar char="Ø"/>
                <a:defRPr/>
              </a:pPr>
              <a:r>
                <a:rPr lang="en-US" sz="1300" dirty="0">
                  <a:solidFill>
                    <a:prstClr val="black"/>
                  </a:solidFill>
                  <a:latin typeface="Calibri" panose="020F0502020204030204"/>
                  <a:ea typeface="Verdana" panose="020B0604030504040204" pitchFamily="34" charset="0"/>
                  <a:cs typeface="Verdana" panose="020B0604030504040204" pitchFamily="34" charset="0"/>
                </a:rPr>
                <a:t>T</a:t>
              </a:r>
              <a:r>
                <a:rPr lang="en-US" sz="1300" noProof="0" dirty="0" err="1">
                  <a:solidFill>
                    <a:prstClr val="black"/>
                  </a:solidFill>
                  <a:latin typeface="Calibri" panose="020F0502020204030204"/>
                  <a:ea typeface="Verdana" panose="020B0604030504040204" pitchFamily="34" charset="0"/>
                  <a:cs typeface="Verdana" panose="020B0604030504040204" pitchFamily="34" charset="0"/>
                </a:rPr>
                <a:t>arget</a:t>
              </a:r>
              <a:r>
                <a:rPr lang="en-US" sz="1300" noProof="0" dirty="0">
                  <a:solidFill>
                    <a:prstClr val="black"/>
                  </a:solidFill>
                  <a:latin typeface="Calibri" panose="020F0502020204030204"/>
                  <a:ea typeface="Verdana" panose="020B0604030504040204" pitchFamily="34" charset="0"/>
                  <a:cs typeface="Verdana" panose="020B0604030504040204" pitchFamily="34" charset="0"/>
                </a:rPr>
                <a:t> Fund advisors - Look Alike models</a:t>
              </a:r>
              <a:endParaRPr kumimoji="0" lang="en-US" sz="13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120" name="Rectangle 119"/>
            <p:cNvSpPr/>
            <p:nvPr/>
          </p:nvSpPr>
          <p:spPr>
            <a:xfrm>
              <a:off x="4255290" y="1640967"/>
              <a:ext cx="213184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LatentView Solution</a:t>
              </a:r>
            </a:p>
          </p:txBody>
        </p:sp>
        <p:sp>
          <p:nvSpPr>
            <p:cNvPr id="121" name="Rectangle 120"/>
            <p:cNvSpPr/>
            <p:nvPr/>
          </p:nvSpPr>
          <p:spPr>
            <a:xfrm>
              <a:off x="8296508" y="1654328"/>
              <a:ext cx="25346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“After” State</a:t>
              </a:r>
            </a:p>
          </p:txBody>
        </p:sp>
      </p:grpSp>
      <p:sp>
        <p:nvSpPr>
          <p:cNvPr id="122" name="Rectangle 121"/>
          <p:cNvSpPr/>
          <p:nvPr/>
        </p:nvSpPr>
        <p:spPr>
          <a:xfrm>
            <a:off x="185265" y="471481"/>
            <a:ext cx="9886496"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srgbClr val="44546A"/>
                </a:solidFill>
                <a:latin typeface="Calibri" panose="020F0502020204030204"/>
              </a:rPr>
              <a:t>Leading Asset Management Company in UK</a:t>
            </a:r>
            <a:endParaRPr kumimoji="0" lang="en-US" b="1" i="0" u="none" strike="noStrike" kern="1200" cap="none" spc="0" normalizeH="0" baseline="0" noProof="0" dirty="0">
              <a:ln>
                <a:noFill/>
              </a:ln>
              <a:solidFill>
                <a:srgbClr val="44546A"/>
              </a:solidFill>
              <a:effectLst/>
              <a:uLnTx/>
              <a:uFillTx/>
              <a:latin typeface="Calibri" panose="020F0502020204030204"/>
            </a:endParaRPr>
          </a:p>
        </p:txBody>
      </p:sp>
      <p:sp>
        <p:nvSpPr>
          <p:cNvPr id="123" name="Rectangle: Rounded Corners 96"/>
          <p:cNvSpPr/>
          <p:nvPr/>
        </p:nvSpPr>
        <p:spPr>
          <a:xfrm>
            <a:off x="6490017" y="3469346"/>
            <a:ext cx="4243063" cy="342120"/>
          </a:xfrm>
          <a:prstGeom prst="roundRect">
            <a:avLst>
              <a:gd name="adj" fmla="val 10504"/>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sp>
        <p:nvSpPr>
          <p:cNvPr id="124" name="Rectangle 123"/>
          <p:cNvSpPr/>
          <p:nvPr/>
        </p:nvSpPr>
        <p:spPr>
          <a:xfrm>
            <a:off x="6490017" y="3827404"/>
            <a:ext cx="4243063" cy="1068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Segoe UI" panose="020B0502040204020203" pitchFamily="34" charset="0"/>
              <a:cs typeface="Segoe UI" panose="020B0502040204020203" pitchFamily="34" charset="0"/>
            </a:endParaRPr>
          </a:p>
        </p:txBody>
      </p:sp>
      <p:sp>
        <p:nvSpPr>
          <p:cNvPr id="125" name="Rectangle 124"/>
          <p:cNvSpPr/>
          <p:nvPr/>
        </p:nvSpPr>
        <p:spPr>
          <a:xfrm>
            <a:off x="7095833" y="3392140"/>
            <a:ext cx="3559952" cy="555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i="1" dirty="0">
                <a:solidFill>
                  <a:schemeClr val="tx1"/>
                </a:solidFill>
                <a:latin typeface="Segoe UI" panose="020B0502040204020203" pitchFamily="34" charset="0"/>
                <a:cs typeface="Segoe UI" panose="020B0502040204020203" pitchFamily="34" charset="0"/>
              </a:rPr>
              <a:t>Increase ability to predict redemptions by establishing a consistent global measurement standard</a:t>
            </a:r>
          </a:p>
        </p:txBody>
      </p:sp>
      <p:sp>
        <p:nvSpPr>
          <p:cNvPr id="126" name="Rectangle 125"/>
          <p:cNvSpPr/>
          <p:nvPr/>
        </p:nvSpPr>
        <p:spPr>
          <a:xfrm>
            <a:off x="6608503" y="3247620"/>
            <a:ext cx="4026080" cy="20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rgbClr val="00B050"/>
                </a:solidFill>
                <a:latin typeface="Segoe UI" panose="020B0502040204020203" pitchFamily="34" charset="0"/>
                <a:cs typeface="Segoe UI" panose="020B0502040204020203" pitchFamily="34" charset="0"/>
              </a:rPr>
              <a:t>Institutional Client Retention</a:t>
            </a:r>
          </a:p>
        </p:txBody>
      </p:sp>
      <p:sp>
        <p:nvSpPr>
          <p:cNvPr id="127" name="Rectangle 126"/>
          <p:cNvSpPr/>
          <p:nvPr/>
        </p:nvSpPr>
        <p:spPr>
          <a:xfrm>
            <a:off x="6591345" y="3977191"/>
            <a:ext cx="4026080" cy="20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rgbClr val="00B050"/>
                </a:solidFill>
                <a:latin typeface="Segoe UI" panose="020B0502040204020203" pitchFamily="34" charset="0"/>
                <a:cs typeface="Segoe UI" panose="020B0502040204020203" pitchFamily="34" charset="0"/>
              </a:rPr>
              <a:t>Data Sources</a:t>
            </a:r>
          </a:p>
        </p:txBody>
      </p:sp>
      <p:sp>
        <p:nvSpPr>
          <p:cNvPr id="128" name="Rectangle 127"/>
          <p:cNvSpPr/>
          <p:nvPr/>
        </p:nvSpPr>
        <p:spPr>
          <a:xfrm>
            <a:off x="6570711" y="4405730"/>
            <a:ext cx="1703606" cy="209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rgbClr val="00B050"/>
                </a:solidFill>
                <a:latin typeface="Segoe UI" panose="020B0502040204020203" pitchFamily="34" charset="0"/>
                <a:cs typeface="Segoe UI" panose="020B0502040204020203" pitchFamily="34" charset="0"/>
              </a:rPr>
              <a:t>Analytic Process</a:t>
            </a:r>
          </a:p>
        </p:txBody>
      </p:sp>
      <p:sp>
        <p:nvSpPr>
          <p:cNvPr id="129" name="Rectangle 128"/>
          <p:cNvSpPr/>
          <p:nvPr/>
        </p:nvSpPr>
        <p:spPr>
          <a:xfrm>
            <a:off x="8190630" y="4402807"/>
            <a:ext cx="2145015" cy="205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rgbClr val="00B050"/>
                </a:solidFill>
                <a:latin typeface="Segoe UI" panose="020B0502040204020203" pitchFamily="34" charset="0"/>
                <a:cs typeface="Segoe UI" panose="020B0502040204020203" pitchFamily="34" charset="0"/>
              </a:rPr>
              <a:t>Impact</a:t>
            </a:r>
          </a:p>
        </p:txBody>
      </p:sp>
      <p:sp>
        <p:nvSpPr>
          <p:cNvPr id="130" name="Arrow: Notched Right 6"/>
          <p:cNvSpPr/>
          <p:nvPr/>
        </p:nvSpPr>
        <p:spPr>
          <a:xfrm>
            <a:off x="5509147" y="4001583"/>
            <a:ext cx="825329" cy="3640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Segoe UI" panose="020B0502040204020203" pitchFamily="34" charset="0"/>
              <a:cs typeface="Segoe UI" panose="020B0502040204020203" pitchFamily="34" charset="0"/>
            </a:endParaRPr>
          </a:p>
        </p:txBody>
      </p:sp>
      <p:pic>
        <p:nvPicPr>
          <p:cNvPr id="131" name="Picture 18" descr="https://d30y9cdsu7xlg0.cloudfront.net/png/685087-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6040" y="3881321"/>
            <a:ext cx="250930" cy="252325"/>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p:cNvSpPr txBox="1"/>
          <p:nvPr/>
        </p:nvSpPr>
        <p:spPr>
          <a:xfrm>
            <a:off x="8367431" y="4110230"/>
            <a:ext cx="574166" cy="209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Meetings</a:t>
            </a:r>
            <a:br>
              <a:rPr lang="en-US" sz="600" b="1" kern="0" dirty="0">
                <a:solidFill>
                  <a:sysClr val="windowText" lastClr="000000"/>
                </a:solidFill>
                <a:latin typeface="Segoe UI" panose="020B0502040204020203" pitchFamily="34" charset="0"/>
                <a:cs typeface="Segoe UI" panose="020B0502040204020203" pitchFamily="34" charset="0"/>
              </a:rPr>
            </a:br>
            <a:r>
              <a:rPr lang="en-US" sz="600" b="1" kern="0" dirty="0">
                <a:solidFill>
                  <a:sysClr val="windowText" lastClr="000000"/>
                </a:solidFill>
                <a:latin typeface="Segoe UI" panose="020B0502040204020203" pitchFamily="34" charset="0"/>
                <a:cs typeface="Segoe UI" panose="020B0502040204020203" pitchFamily="34" charset="0"/>
              </a:rPr>
              <a:t>Content</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pic>
        <p:nvPicPr>
          <p:cNvPr id="133" name="Picture 4" descr="https://d30y9cdsu7xlg0.cloudfront.net/png/781043-2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6279" y="3912005"/>
            <a:ext cx="250930" cy="252325"/>
          </a:xfrm>
          <a:prstGeom prst="rect">
            <a:avLst/>
          </a:prstGeom>
          <a:noFill/>
          <a:extLst>
            <a:ext uri="{909E8E84-426E-40DD-AFC4-6F175D3DCCD1}">
              <a14:hiddenFill xmlns:a14="http://schemas.microsoft.com/office/drawing/2010/main">
                <a:solidFill>
                  <a:srgbClr val="FFFFFF"/>
                </a:solidFill>
              </a14:hiddenFill>
            </a:ext>
          </a:extLst>
        </p:spPr>
      </p:pic>
      <p:sp>
        <p:nvSpPr>
          <p:cNvPr id="134" name="TextBox 133"/>
          <p:cNvSpPr txBox="1"/>
          <p:nvPr/>
        </p:nvSpPr>
        <p:spPr>
          <a:xfrm>
            <a:off x="7791821" y="4138575"/>
            <a:ext cx="574166" cy="1394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Meetings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pic>
        <p:nvPicPr>
          <p:cNvPr id="135" name="Picture 20" descr="https://d30y9cdsu7xlg0.cloudfront.net/png/902179-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36755" y="3873649"/>
            <a:ext cx="250930" cy="252325"/>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2" descr="https://d30y9cdsu7xlg0.cloudfront.net/png/788656-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50817" y="3849962"/>
            <a:ext cx="250930" cy="25232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4" descr="https://d30y9cdsu7xlg0.cloudfront.net/png/831861-20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74131" y="3849962"/>
            <a:ext cx="250930" cy="252325"/>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p:cNvSpPr txBox="1"/>
          <p:nvPr/>
        </p:nvSpPr>
        <p:spPr>
          <a:xfrm>
            <a:off x="8933815" y="4102559"/>
            <a:ext cx="639748"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Engagement Score</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9" name="TextBox 138"/>
          <p:cNvSpPr txBox="1"/>
          <p:nvPr/>
        </p:nvSpPr>
        <p:spPr>
          <a:xfrm>
            <a:off x="9585495" y="4078871"/>
            <a:ext cx="574166" cy="209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Consultant Ratings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0" name="TextBox 139"/>
          <p:cNvSpPr txBox="1"/>
          <p:nvPr/>
        </p:nvSpPr>
        <p:spPr>
          <a:xfrm>
            <a:off x="10068189" y="4078871"/>
            <a:ext cx="65930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Fund</a:t>
            </a:r>
            <a:br>
              <a:rPr lang="en-US" sz="600" b="1" kern="0" dirty="0">
                <a:solidFill>
                  <a:sysClr val="windowText" lastClr="000000"/>
                </a:solidFill>
                <a:latin typeface="Segoe UI" panose="020B0502040204020203" pitchFamily="34" charset="0"/>
                <a:cs typeface="Segoe UI" panose="020B0502040204020203" pitchFamily="34" charset="0"/>
              </a:rPr>
            </a:br>
            <a:r>
              <a:rPr lang="en-US" sz="600" b="1" kern="0" dirty="0">
                <a:solidFill>
                  <a:sysClr val="windowText" lastClr="000000"/>
                </a:solidFill>
                <a:latin typeface="Segoe UI" panose="020B0502040204020203" pitchFamily="34" charset="0"/>
                <a:cs typeface="Segoe UI" panose="020B0502040204020203" pitchFamily="34" charset="0"/>
              </a:rPr>
              <a:t>Performance</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pic>
        <p:nvPicPr>
          <p:cNvPr id="141" name="Picture 26" descr="https://d30y9cdsu7xlg0.cloudfront.net/png/332096-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93964" y="4593307"/>
            <a:ext cx="279629" cy="241739"/>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141"/>
          <p:cNvSpPr txBox="1"/>
          <p:nvPr/>
        </p:nvSpPr>
        <p:spPr>
          <a:xfrm>
            <a:off x="6971239" y="4584709"/>
            <a:ext cx="182015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00" b="1" kern="0" dirty="0">
                <a:solidFill>
                  <a:sysClr val="windowText" lastClr="000000"/>
                </a:solidFill>
                <a:latin typeface="Segoe UI" panose="020B0502040204020203" pitchFamily="34" charset="0"/>
                <a:cs typeface="Segoe UI" panose="020B0502040204020203" pitchFamily="34" charset="0"/>
              </a:rPr>
              <a:t>Retention Model </a:t>
            </a:r>
            <a:endParaRPr lang="en-US" sz="700" kern="0" dirty="0">
              <a:solidFill>
                <a:sysClr val="windowText" lastClr="000000"/>
              </a:solidFill>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kern="0" dirty="0">
                <a:solidFill>
                  <a:sysClr val="windowText" lastClr="000000"/>
                </a:solidFill>
                <a:latin typeface="Segoe UI" panose="020B0502040204020203" pitchFamily="34" charset="0"/>
                <a:cs typeface="Segoe UI" panose="020B0502040204020203" pitchFamily="34" charset="0"/>
              </a:rPr>
              <a:t>Logistic Regression</a:t>
            </a:r>
            <a:endParaRPr kumimoji="0" lang="en-US" sz="70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pic>
        <p:nvPicPr>
          <p:cNvPr id="143" name="Picture 4" descr="https://d30y9cdsu7xlg0.cloudfront.net/png/880942-200.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1058" y="3483415"/>
            <a:ext cx="326237" cy="328050"/>
          </a:xfrm>
          <a:prstGeom prst="rect">
            <a:avLst/>
          </a:prstGeom>
          <a:noFill/>
          <a:extLst>
            <a:ext uri="{909E8E84-426E-40DD-AFC4-6F175D3DCCD1}">
              <a14:hiddenFill xmlns:a14="http://schemas.microsoft.com/office/drawing/2010/main">
                <a:solidFill>
                  <a:srgbClr val="FFFFFF"/>
                </a:solidFill>
              </a14:hiddenFill>
            </a:ext>
          </a:extLst>
        </p:spPr>
      </p:pic>
      <p:cxnSp>
        <p:nvCxnSpPr>
          <p:cNvPr id="144" name="Straight Connector 143"/>
          <p:cNvCxnSpPr>
            <a:cxnSpLocks/>
          </p:cNvCxnSpPr>
          <p:nvPr/>
        </p:nvCxnSpPr>
        <p:spPr>
          <a:xfrm>
            <a:off x="6528790" y="4341209"/>
            <a:ext cx="4198699" cy="24377"/>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cxnSpLocks/>
          </p:cNvCxnSpPr>
          <p:nvPr/>
        </p:nvCxnSpPr>
        <p:spPr>
          <a:xfrm flipV="1">
            <a:off x="8096385" y="4365049"/>
            <a:ext cx="0" cy="51714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8165314" y="4550398"/>
            <a:ext cx="2487591" cy="338554"/>
          </a:xfrm>
          <a:prstGeom prst="rect">
            <a:avLst/>
          </a:prstGeom>
          <a:noFill/>
        </p:spPr>
        <p:txBody>
          <a:bodyPr wrap="square" rtlCol="0">
            <a:spAutoFit/>
          </a:bodyPr>
          <a:lstStyle/>
          <a:p>
            <a:r>
              <a:rPr lang="en-US" sz="800" b="1" dirty="0">
                <a:solidFill>
                  <a:schemeClr val="tx2">
                    <a:lumMod val="75000"/>
                  </a:schemeClr>
                </a:solidFill>
                <a:latin typeface="Segoe UI" panose="020B0502040204020203" pitchFamily="34" charset="0"/>
                <a:cs typeface="Segoe UI" panose="020B0502040204020203" pitchFamily="34" charset="0"/>
              </a:rPr>
              <a:t>Retention Model captures 40% more disinvestments than the current risk evaluation</a:t>
            </a:r>
          </a:p>
        </p:txBody>
      </p:sp>
      <p:sp>
        <p:nvSpPr>
          <p:cNvPr id="147" name="Rectangle: Rounded Corners 97"/>
          <p:cNvSpPr/>
          <p:nvPr/>
        </p:nvSpPr>
        <p:spPr>
          <a:xfrm>
            <a:off x="6527655" y="5171173"/>
            <a:ext cx="4286165" cy="326386"/>
          </a:xfrm>
          <a:prstGeom prst="roundRect">
            <a:avLst>
              <a:gd name="adj" fmla="val 10919"/>
            </a:avLst>
          </a:prstGeom>
          <a:solidFill>
            <a:schemeClr val="tx2">
              <a:lumMod val="40000"/>
              <a:lumOff val="6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Segoe UI" panose="020B0502040204020203" pitchFamily="34" charset="0"/>
              <a:cs typeface="Segoe UI" panose="020B0502040204020203" pitchFamily="34" charset="0"/>
            </a:endParaRPr>
          </a:p>
        </p:txBody>
      </p:sp>
      <p:sp>
        <p:nvSpPr>
          <p:cNvPr id="148" name="Rectangle 147"/>
          <p:cNvSpPr/>
          <p:nvPr/>
        </p:nvSpPr>
        <p:spPr>
          <a:xfrm>
            <a:off x="6527655" y="5508594"/>
            <a:ext cx="4280709" cy="1049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lumMod val="75000"/>
                </a:schemeClr>
              </a:solidFill>
              <a:latin typeface="Segoe UI" panose="020B0502040204020203" pitchFamily="34" charset="0"/>
              <a:cs typeface="Segoe UI" panose="020B0502040204020203" pitchFamily="34" charset="0"/>
            </a:endParaRPr>
          </a:p>
        </p:txBody>
      </p:sp>
      <p:sp>
        <p:nvSpPr>
          <p:cNvPr id="149" name="TextBox 148"/>
          <p:cNvSpPr txBox="1"/>
          <p:nvPr/>
        </p:nvSpPr>
        <p:spPr>
          <a:xfrm>
            <a:off x="7799020" y="5789775"/>
            <a:ext cx="705840"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chemeClr val="tx2">
                    <a:lumMod val="75000"/>
                  </a:schemeClr>
                </a:solidFill>
                <a:latin typeface="Segoe UI" panose="020B0502040204020203" pitchFamily="34" charset="0"/>
                <a:cs typeface="Segoe UI" panose="020B0502040204020203" pitchFamily="34" charset="0"/>
              </a:rPr>
              <a:t>Market Share</a:t>
            </a:r>
            <a:endParaRPr kumimoji="0" lang="en-US" sz="600" b="1" i="0" u="none" strike="noStrike" kern="0" cap="none" spc="0" normalizeH="0" baseline="0" noProof="0" dirty="0">
              <a:ln>
                <a:noFill/>
              </a:ln>
              <a:solidFill>
                <a:schemeClr val="tx2">
                  <a:lumMod val="75000"/>
                </a:schemeClr>
              </a:solidFill>
              <a:effectLst/>
              <a:uLnTx/>
              <a:uFillTx/>
              <a:latin typeface="Segoe UI" panose="020B0502040204020203" pitchFamily="34" charset="0"/>
              <a:cs typeface="Segoe UI" panose="020B0502040204020203" pitchFamily="34" charset="0"/>
            </a:endParaRPr>
          </a:p>
        </p:txBody>
      </p:sp>
      <p:sp>
        <p:nvSpPr>
          <p:cNvPr id="150" name="TextBox 149"/>
          <p:cNvSpPr txBox="1"/>
          <p:nvPr/>
        </p:nvSpPr>
        <p:spPr>
          <a:xfrm>
            <a:off x="9468296" y="5784745"/>
            <a:ext cx="103985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chemeClr val="tx2">
                    <a:lumMod val="75000"/>
                  </a:schemeClr>
                </a:solidFill>
                <a:latin typeface="Segoe UI" panose="020B0502040204020203" pitchFamily="34" charset="0"/>
                <a:cs typeface="Segoe UI" panose="020B0502040204020203" pitchFamily="34" charset="0"/>
              </a:rPr>
              <a:t>Marketing Interactions</a:t>
            </a:r>
            <a:endParaRPr kumimoji="0" lang="en-US" sz="600" b="1" i="0" u="none" strike="noStrike" kern="0" cap="none" spc="0" normalizeH="0" baseline="0" noProof="0" dirty="0">
              <a:ln>
                <a:noFill/>
              </a:ln>
              <a:solidFill>
                <a:schemeClr val="tx2">
                  <a:lumMod val="75000"/>
                </a:schemeClr>
              </a:solidFill>
              <a:effectLst/>
              <a:uLnTx/>
              <a:uFillTx/>
              <a:latin typeface="Segoe UI" panose="020B0502040204020203" pitchFamily="34" charset="0"/>
              <a:cs typeface="Segoe UI" panose="020B0502040204020203" pitchFamily="34" charset="0"/>
            </a:endParaRPr>
          </a:p>
        </p:txBody>
      </p:sp>
      <p:sp>
        <p:nvSpPr>
          <p:cNvPr id="151" name="Rectangle 150"/>
          <p:cNvSpPr/>
          <p:nvPr/>
        </p:nvSpPr>
        <p:spPr>
          <a:xfrm>
            <a:off x="6956801" y="5062183"/>
            <a:ext cx="3771989" cy="595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i="1" dirty="0">
                <a:solidFill>
                  <a:schemeClr val="tx2">
                    <a:lumMod val="75000"/>
                  </a:schemeClr>
                </a:solidFill>
                <a:latin typeface="Segoe UI" panose="020B0502040204020203" pitchFamily="34" charset="0"/>
                <a:cs typeface="Segoe UI" panose="020B0502040204020203" pitchFamily="34" charset="0"/>
              </a:rPr>
              <a:t>Promote a broad fund diversification agenda by targeting advisers with a higher propensity to invest</a:t>
            </a:r>
          </a:p>
        </p:txBody>
      </p:sp>
      <p:sp>
        <p:nvSpPr>
          <p:cNvPr id="152" name="TextBox 151"/>
          <p:cNvSpPr txBox="1"/>
          <p:nvPr/>
        </p:nvSpPr>
        <p:spPr>
          <a:xfrm>
            <a:off x="8248106" y="6121901"/>
            <a:ext cx="2679988" cy="274272"/>
          </a:xfrm>
          <a:prstGeom prst="rect">
            <a:avLst/>
          </a:prstGeom>
          <a:noFill/>
        </p:spPr>
        <p:txBody>
          <a:bodyPr wrap="square" rtlCol="0">
            <a:spAutoFit/>
          </a:bodyPr>
          <a:lstStyle/>
          <a:p>
            <a:r>
              <a:rPr lang="en-US" sz="800" b="1" dirty="0">
                <a:solidFill>
                  <a:schemeClr val="tx2">
                    <a:lumMod val="75000"/>
                  </a:schemeClr>
                </a:solidFill>
                <a:latin typeface="Segoe UI" panose="020B0502040204020203" pitchFamily="34" charset="0"/>
                <a:cs typeface="Segoe UI" panose="020B0502040204020203" pitchFamily="34" charset="0"/>
              </a:rPr>
              <a:t>Investment uplift of &gt;£50 Million (23.6%) is expected in the leads generated using investment behavior for the fund X</a:t>
            </a:r>
          </a:p>
        </p:txBody>
      </p:sp>
      <p:sp>
        <p:nvSpPr>
          <p:cNvPr id="153" name="Rectangle 152"/>
          <p:cNvSpPr/>
          <p:nvPr/>
        </p:nvSpPr>
        <p:spPr>
          <a:xfrm>
            <a:off x="6490017" y="4935787"/>
            <a:ext cx="4057499" cy="224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2">
                    <a:lumMod val="75000"/>
                  </a:schemeClr>
                </a:solidFill>
                <a:latin typeface="Segoe UI" panose="020B0502040204020203" pitchFamily="34" charset="0"/>
                <a:cs typeface="Segoe UI" panose="020B0502040204020203" pitchFamily="34" charset="0"/>
              </a:rPr>
              <a:t>Wholesale Target Audience – for Funds</a:t>
            </a:r>
          </a:p>
        </p:txBody>
      </p:sp>
      <p:sp>
        <p:nvSpPr>
          <p:cNvPr id="154" name="Rectangle 153"/>
          <p:cNvSpPr/>
          <p:nvPr/>
        </p:nvSpPr>
        <p:spPr>
          <a:xfrm>
            <a:off x="6704242" y="5628480"/>
            <a:ext cx="4057499" cy="224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chemeClr val="tx2">
                    <a:lumMod val="75000"/>
                  </a:schemeClr>
                </a:solidFill>
                <a:latin typeface="Segoe UI" panose="020B0502040204020203" pitchFamily="34" charset="0"/>
                <a:cs typeface="Segoe UI" panose="020B0502040204020203" pitchFamily="34" charset="0"/>
              </a:rPr>
              <a:t>Data Sources</a:t>
            </a:r>
          </a:p>
        </p:txBody>
      </p:sp>
      <p:sp>
        <p:nvSpPr>
          <p:cNvPr id="155" name="Rectangle 154"/>
          <p:cNvSpPr/>
          <p:nvPr/>
        </p:nvSpPr>
        <p:spPr>
          <a:xfrm>
            <a:off x="6586664" y="5954844"/>
            <a:ext cx="1716901" cy="224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chemeClr val="tx2">
                    <a:lumMod val="75000"/>
                  </a:schemeClr>
                </a:solidFill>
                <a:latin typeface="Segoe UI" panose="020B0502040204020203" pitchFamily="34" charset="0"/>
                <a:cs typeface="Segoe UI" panose="020B0502040204020203" pitchFamily="34" charset="0"/>
              </a:rPr>
              <a:t>Analytic Process</a:t>
            </a:r>
          </a:p>
        </p:txBody>
      </p:sp>
      <p:sp>
        <p:nvSpPr>
          <p:cNvPr id="156" name="Rectangle 155"/>
          <p:cNvSpPr/>
          <p:nvPr/>
        </p:nvSpPr>
        <p:spPr>
          <a:xfrm>
            <a:off x="8243744" y="5983172"/>
            <a:ext cx="2161755" cy="220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chemeClr val="tx2">
                    <a:lumMod val="75000"/>
                  </a:schemeClr>
                </a:solidFill>
                <a:latin typeface="Segoe UI" panose="020B0502040204020203" pitchFamily="34" charset="0"/>
                <a:cs typeface="Segoe UI" panose="020B0502040204020203" pitchFamily="34" charset="0"/>
              </a:rPr>
              <a:t>Impact</a:t>
            </a:r>
          </a:p>
        </p:txBody>
      </p:sp>
      <p:sp>
        <p:nvSpPr>
          <p:cNvPr id="157" name="Arrow: Notched Right 87"/>
          <p:cNvSpPr/>
          <p:nvPr/>
        </p:nvSpPr>
        <p:spPr>
          <a:xfrm>
            <a:off x="5492903" y="5905102"/>
            <a:ext cx="850603" cy="41568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Segoe UI" panose="020B0502040204020203" pitchFamily="34" charset="0"/>
              <a:cs typeface="Segoe UI" panose="020B0502040204020203" pitchFamily="34" charset="0"/>
            </a:endParaRPr>
          </a:p>
        </p:txBody>
      </p:sp>
      <p:pic>
        <p:nvPicPr>
          <p:cNvPr id="158" name="Picture 28" descr="https://d30y9cdsu7xlg0.cloudfront.net/png/919013-200.png"/>
          <p:cNvPicPr>
            <a:picLocks noChangeAspect="1" noChangeArrowheads="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80916" y="5552171"/>
            <a:ext cx="241219" cy="258144"/>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30" descr="https://d30y9cdsu7xlg0.cloudfront.net/png/872532-200.png"/>
          <p:cNvPicPr>
            <a:picLocks noChangeAspect="1" noChangeArrowheads="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38537" y="5550505"/>
            <a:ext cx="241219" cy="258144"/>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32" descr="https://d30y9cdsu7xlg0.cloudfront.net/png/368386-200.png"/>
          <p:cNvPicPr>
            <a:picLocks noChangeAspect="1" noChangeArrowheads="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89135" y="5554469"/>
            <a:ext cx="241219" cy="258144"/>
          </a:xfrm>
          <a:prstGeom prst="rect">
            <a:avLst/>
          </a:prstGeom>
          <a:noFill/>
          <a:extLst>
            <a:ext uri="{909E8E84-426E-40DD-AFC4-6F175D3DCCD1}">
              <a14:hiddenFill xmlns:a14="http://schemas.microsoft.com/office/drawing/2010/main">
                <a:solidFill>
                  <a:srgbClr val="FFFFFF"/>
                </a:solidFill>
              </a14:hiddenFill>
            </a:ext>
          </a:extLst>
        </p:spPr>
      </p:pic>
      <p:sp>
        <p:nvSpPr>
          <p:cNvPr id="161" name="TextBox 160"/>
          <p:cNvSpPr txBox="1"/>
          <p:nvPr/>
        </p:nvSpPr>
        <p:spPr>
          <a:xfrm>
            <a:off x="8687779" y="5778378"/>
            <a:ext cx="757229"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chemeClr val="tx2">
                    <a:lumMod val="75000"/>
                  </a:schemeClr>
                </a:solidFill>
                <a:latin typeface="Segoe UI" panose="020B0502040204020203" pitchFamily="34" charset="0"/>
                <a:cs typeface="Segoe UI" panose="020B0502040204020203" pitchFamily="34" charset="0"/>
              </a:rPr>
              <a:t>Transactions</a:t>
            </a:r>
            <a:endParaRPr kumimoji="0" lang="en-US" sz="600" b="1" i="0" u="none" strike="noStrike" kern="0" cap="none" spc="0" normalizeH="0" baseline="0" noProof="0" dirty="0">
              <a:ln>
                <a:noFill/>
              </a:ln>
              <a:solidFill>
                <a:schemeClr val="tx2">
                  <a:lumMod val="75000"/>
                </a:schemeClr>
              </a:solidFill>
              <a:effectLst/>
              <a:uLnTx/>
              <a:uFillTx/>
              <a:latin typeface="Segoe UI" panose="020B0502040204020203" pitchFamily="34" charset="0"/>
              <a:cs typeface="Segoe UI" panose="020B0502040204020203" pitchFamily="34" charset="0"/>
            </a:endParaRPr>
          </a:p>
        </p:txBody>
      </p:sp>
      <p:pic>
        <p:nvPicPr>
          <p:cNvPr id="162" name="Picture 34" descr="https://d30y9cdsu7xlg0.cloudfront.net/png/195945-200.png"/>
          <p:cNvPicPr>
            <a:picLocks noChangeAspect="1" noChangeArrowheads="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6639645" y="6062409"/>
            <a:ext cx="465007" cy="434518"/>
          </a:xfrm>
          <a:prstGeom prst="rect">
            <a:avLst/>
          </a:prstGeom>
          <a:noFill/>
          <a:extLst>
            <a:ext uri="{909E8E84-426E-40DD-AFC4-6F175D3DCCD1}">
              <a14:hiddenFill xmlns:a14="http://schemas.microsoft.com/office/drawing/2010/main">
                <a:solidFill>
                  <a:srgbClr val="FFFFFF"/>
                </a:solidFill>
              </a14:hiddenFill>
            </a:ext>
          </a:extLst>
        </p:spPr>
      </p:pic>
      <p:sp>
        <p:nvSpPr>
          <p:cNvPr id="163" name="TextBox 162"/>
          <p:cNvSpPr txBox="1"/>
          <p:nvPr/>
        </p:nvSpPr>
        <p:spPr>
          <a:xfrm>
            <a:off x="6988652" y="6128442"/>
            <a:ext cx="162643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00" b="1" kern="0" dirty="0">
                <a:solidFill>
                  <a:schemeClr val="tx2">
                    <a:lumMod val="75000"/>
                  </a:schemeClr>
                </a:solidFill>
                <a:latin typeface="Segoe UI" panose="020B0502040204020203" pitchFamily="34" charset="0"/>
                <a:cs typeface="Segoe UI" panose="020B0502040204020203" pitchFamily="34" charset="0"/>
              </a:rPr>
              <a:t>Look-Alike Model </a:t>
            </a:r>
            <a:r>
              <a:rPr lang="en-US" sz="700" kern="0" dirty="0">
                <a:solidFill>
                  <a:schemeClr val="tx2">
                    <a:lumMod val="75000"/>
                  </a:schemeClr>
                </a:solidFill>
                <a:latin typeface="Segoe UI" panose="020B0502040204020203" pitchFamily="34" charset="0"/>
                <a:cs typeface="Segoe UI" panose="020B0502040204020203"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700" kern="0" dirty="0">
                <a:solidFill>
                  <a:schemeClr val="tx2">
                    <a:lumMod val="75000"/>
                  </a:schemeClr>
                </a:solidFill>
                <a:latin typeface="Segoe UI" panose="020B0502040204020203" pitchFamily="34" charset="0"/>
                <a:cs typeface="Segoe UI" panose="020B0502040204020203" pitchFamily="34" charset="0"/>
              </a:rPr>
              <a:t>Pearson Similarity Index</a:t>
            </a:r>
            <a:endParaRPr kumimoji="0" lang="en-US" sz="700" i="0" u="none" strike="noStrike" kern="0" cap="none" spc="0" normalizeH="0" baseline="0" noProof="0" dirty="0">
              <a:ln>
                <a:noFill/>
              </a:ln>
              <a:solidFill>
                <a:schemeClr val="tx2">
                  <a:lumMod val="75000"/>
                </a:schemeClr>
              </a:solidFill>
              <a:effectLst/>
              <a:uLnTx/>
              <a:uFillTx/>
              <a:latin typeface="Segoe UI" panose="020B0502040204020203" pitchFamily="34" charset="0"/>
              <a:cs typeface="Segoe UI" panose="020B0502040204020203" pitchFamily="34" charset="0"/>
            </a:endParaRPr>
          </a:p>
        </p:txBody>
      </p:sp>
      <p:pic>
        <p:nvPicPr>
          <p:cNvPr id="164" name="Picture 8" descr="https://d30y9cdsu7xlg0.cloudfront.net/png/851729-200.png"/>
          <p:cNvPicPr>
            <a:picLocks noChangeAspect="1" noChangeArrowheads="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07370" y="5175676"/>
            <a:ext cx="278484" cy="298025"/>
          </a:xfrm>
          <a:prstGeom prst="rect">
            <a:avLst/>
          </a:prstGeom>
          <a:noFill/>
          <a:extLst>
            <a:ext uri="{909E8E84-426E-40DD-AFC4-6F175D3DCCD1}">
              <a14:hiddenFill xmlns:a14="http://schemas.microsoft.com/office/drawing/2010/main">
                <a:solidFill>
                  <a:srgbClr val="FFFFFF"/>
                </a:solidFill>
              </a14:hiddenFill>
            </a:ext>
          </a:extLst>
        </p:spPr>
      </p:pic>
      <p:cxnSp>
        <p:nvCxnSpPr>
          <p:cNvPr id="165" name="Straight Connector 164"/>
          <p:cNvCxnSpPr>
            <a:cxnSpLocks/>
          </p:cNvCxnSpPr>
          <p:nvPr/>
        </p:nvCxnSpPr>
        <p:spPr>
          <a:xfrm>
            <a:off x="6545379" y="5970818"/>
            <a:ext cx="4284348"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cxnSpLocks/>
          </p:cNvCxnSpPr>
          <p:nvPr/>
        </p:nvCxnSpPr>
        <p:spPr>
          <a:xfrm flipV="1">
            <a:off x="8175552" y="5954077"/>
            <a:ext cx="0" cy="603956"/>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167" name="Rectangle: Rounded Corners 90"/>
          <p:cNvSpPr/>
          <p:nvPr/>
        </p:nvSpPr>
        <p:spPr>
          <a:xfrm>
            <a:off x="917157" y="3428550"/>
            <a:ext cx="4357129" cy="417897"/>
          </a:xfrm>
          <a:prstGeom prst="roundRect">
            <a:avLst>
              <a:gd name="adj" fmla="val 5172"/>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sp>
        <p:nvSpPr>
          <p:cNvPr id="168" name="Rectangle: Rounded Corners 4"/>
          <p:cNvSpPr/>
          <p:nvPr/>
        </p:nvSpPr>
        <p:spPr>
          <a:xfrm>
            <a:off x="996221" y="6154052"/>
            <a:ext cx="4178791" cy="394047"/>
          </a:xfrm>
          <a:prstGeom prst="roundRect">
            <a:avLst/>
          </a:prstGeom>
          <a:solidFill>
            <a:schemeClr val="accent3">
              <a:lumMod val="40000"/>
              <a:lumOff val="60000"/>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Segoe UI" panose="020B0502040204020203" pitchFamily="34" charset="0"/>
              <a:cs typeface="Segoe UI" panose="020B0502040204020203" pitchFamily="34" charset="0"/>
            </a:endParaRPr>
          </a:p>
        </p:txBody>
      </p:sp>
      <p:sp>
        <p:nvSpPr>
          <p:cNvPr id="169" name="Rectangle: Rounded Corners 1"/>
          <p:cNvSpPr/>
          <p:nvPr/>
        </p:nvSpPr>
        <p:spPr>
          <a:xfrm>
            <a:off x="999774" y="5794139"/>
            <a:ext cx="4178791" cy="33145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Segoe UI" panose="020B0502040204020203" pitchFamily="34" charset="0"/>
              <a:cs typeface="Segoe UI" panose="020B0502040204020203" pitchFamily="34" charset="0"/>
            </a:endParaRPr>
          </a:p>
        </p:txBody>
      </p:sp>
      <p:pic>
        <p:nvPicPr>
          <p:cNvPr id="170" name="Picture 6" descr="https://d30y9cdsu7xlg0.cloudfront.net/png/884237-200.pn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6172" y="4249951"/>
            <a:ext cx="326102" cy="343766"/>
          </a:xfrm>
          <a:prstGeom prst="rect">
            <a:avLst/>
          </a:prstGeom>
          <a:noFill/>
          <a:extLst>
            <a:ext uri="{909E8E84-426E-40DD-AFC4-6F175D3DCCD1}">
              <a14:hiddenFill xmlns:a14="http://schemas.microsoft.com/office/drawing/2010/main">
                <a:solidFill>
                  <a:srgbClr val="FFFFFF"/>
                </a:solidFill>
              </a14:hiddenFill>
            </a:ext>
          </a:extLst>
        </p:spPr>
      </p:pic>
      <p:sp>
        <p:nvSpPr>
          <p:cNvPr id="171" name="Rectangle 170"/>
          <p:cNvSpPr/>
          <p:nvPr/>
        </p:nvSpPr>
        <p:spPr>
          <a:xfrm>
            <a:off x="1722316" y="3487435"/>
            <a:ext cx="3483973" cy="343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i="1" dirty="0">
                <a:solidFill>
                  <a:schemeClr val="bg1">
                    <a:lumMod val="95000"/>
                  </a:schemeClr>
                </a:solidFill>
                <a:latin typeface="Segoe UI" panose="020B0502040204020203" pitchFamily="34" charset="0"/>
                <a:cs typeface="Segoe UI" panose="020B0502040204020203" pitchFamily="34" charset="0"/>
              </a:rPr>
              <a:t>Ability to quantify level of interactions across client and prospect base</a:t>
            </a:r>
          </a:p>
        </p:txBody>
      </p:sp>
      <p:sp>
        <p:nvSpPr>
          <p:cNvPr id="172" name="Rectangle 171"/>
          <p:cNvSpPr/>
          <p:nvPr/>
        </p:nvSpPr>
        <p:spPr>
          <a:xfrm>
            <a:off x="924043" y="5295613"/>
            <a:ext cx="1315744" cy="32314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3056"/>
                </a:solidFill>
                <a:effectLst/>
                <a:uLnTx/>
                <a:uFillTx/>
                <a:latin typeface="Segoe UI" panose="020B0502040204020203" pitchFamily="34" charset="0"/>
                <a:ea typeface="ＭＳ Ｐゴシック"/>
                <a:cs typeface="Segoe UI" panose="020B0502040204020203" pitchFamily="34" charset="0"/>
              </a:rPr>
              <a:t>Priority of Interaction</a:t>
            </a:r>
          </a:p>
        </p:txBody>
      </p:sp>
      <p:sp>
        <p:nvSpPr>
          <p:cNvPr id="173" name="Rectangle 172"/>
          <p:cNvSpPr/>
          <p:nvPr/>
        </p:nvSpPr>
        <p:spPr>
          <a:xfrm>
            <a:off x="2154452" y="5337441"/>
            <a:ext cx="1236152" cy="244611"/>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003056"/>
                </a:solidFill>
                <a:effectLst/>
                <a:uLnTx/>
                <a:uFillTx/>
                <a:latin typeface="Segoe UI" panose="020B0502040204020203" pitchFamily="34" charset="0"/>
                <a:ea typeface="ＭＳ Ｐゴシック"/>
                <a:cs typeface="Segoe UI" panose="020B0502040204020203" pitchFamily="34" charset="0"/>
              </a:rPr>
              <a:t>Quality of Interaction</a:t>
            </a:r>
          </a:p>
        </p:txBody>
      </p:sp>
      <p:sp>
        <p:nvSpPr>
          <p:cNvPr id="174" name="Rectangle 173"/>
          <p:cNvSpPr/>
          <p:nvPr/>
        </p:nvSpPr>
        <p:spPr>
          <a:xfrm>
            <a:off x="3605177" y="5046637"/>
            <a:ext cx="1318197" cy="321232"/>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03056"/>
                </a:solidFill>
                <a:effectLst/>
                <a:uLnTx/>
                <a:uFillTx/>
                <a:latin typeface="Segoe UI" panose="020B0502040204020203" pitchFamily="34" charset="0"/>
                <a:ea typeface="ＭＳ Ｐゴシック"/>
                <a:cs typeface="Segoe UI" panose="020B0502040204020203" pitchFamily="34" charset="0"/>
              </a:rPr>
              <a:t>Engagement Score</a:t>
            </a:r>
          </a:p>
        </p:txBody>
      </p:sp>
      <p:grpSp>
        <p:nvGrpSpPr>
          <p:cNvPr id="175" name="Group 174"/>
          <p:cNvGrpSpPr/>
          <p:nvPr/>
        </p:nvGrpSpPr>
        <p:grpSpPr>
          <a:xfrm>
            <a:off x="1276944" y="5040497"/>
            <a:ext cx="2224209" cy="334542"/>
            <a:chOff x="805182" y="5427087"/>
            <a:chExt cx="2515378" cy="625815"/>
          </a:xfrm>
        </p:grpSpPr>
        <p:grpSp>
          <p:nvGrpSpPr>
            <p:cNvPr id="176" name="Group 175"/>
            <p:cNvGrpSpPr/>
            <p:nvPr/>
          </p:nvGrpSpPr>
          <p:grpSpPr>
            <a:xfrm>
              <a:off x="805182" y="5427087"/>
              <a:ext cx="742250" cy="472147"/>
              <a:chOff x="6924871" y="3200681"/>
              <a:chExt cx="809277" cy="488332"/>
            </a:xfrm>
          </p:grpSpPr>
          <p:grpSp>
            <p:nvGrpSpPr>
              <p:cNvPr id="182" name="Group 181"/>
              <p:cNvGrpSpPr/>
              <p:nvPr/>
            </p:nvGrpSpPr>
            <p:grpSpPr>
              <a:xfrm>
                <a:off x="7111756" y="3310983"/>
                <a:ext cx="360025" cy="324044"/>
                <a:chOff x="7014453" y="3310983"/>
                <a:chExt cx="480086" cy="324044"/>
              </a:xfrm>
            </p:grpSpPr>
            <p:sp>
              <p:nvSpPr>
                <p:cNvPr id="185" name="Rounded Rectangle 7"/>
                <p:cNvSpPr/>
                <p:nvPr/>
              </p:nvSpPr>
              <p:spPr>
                <a:xfrm>
                  <a:off x="7014468" y="3310983"/>
                  <a:ext cx="480055" cy="72000"/>
                </a:xfrm>
                <a:prstGeom prst="roundRect">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panose="020B0502040204020203" pitchFamily="34" charset="0"/>
                    <a:ea typeface="ＭＳ Ｐゴシック"/>
                    <a:cs typeface="Segoe UI" panose="020B0502040204020203" pitchFamily="34" charset="0"/>
                  </a:endParaRPr>
                </a:p>
              </p:txBody>
            </p:sp>
            <p:sp>
              <p:nvSpPr>
                <p:cNvPr id="186" name="Rounded Rectangle 51"/>
                <p:cNvSpPr/>
                <p:nvPr/>
              </p:nvSpPr>
              <p:spPr>
                <a:xfrm>
                  <a:off x="7014480" y="3437005"/>
                  <a:ext cx="480059" cy="72000"/>
                </a:xfrm>
                <a:prstGeom prst="roundRect">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panose="020B0502040204020203" pitchFamily="34" charset="0"/>
                    <a:ea typeface="ＭＳ Ｐゴシック"/>
                    <a:cs typeface="Segoe UI" panose="020B0502040204020203" pitchFamily="34" charset="0"/>
                  </a:endParaRPr>
                </a:p>
              </p:txBody>
            </p:sp>
            <p:sp>
              <p:nvSpPr>
                <p:cNvPr id="187" name="Rounded Rectangle 52"/>
                <p:cNvSpPr/>
                <p:nvPr/>
              </p:nvSpPr>
              <p:spPr>
                <a:xfrm>
                  <a:off x="7014453" y="3563027"/>
                  <a:ext cx="480054" cy="72000"/>
                </a:xfrm>
                <a:prstGeom prst="roundRect">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panose="020B0502040204020203" pitchFamily="34" charset="0"/>
                    <a:ea typeface="ＭＳ Ｐゴシック"/>
                    <a:cs typeface="Segoe UI" panose="020B0502040204020203" pitchFamily="34" charset="0"/>
                  </a:endParaRPr>
                </a:p>
              </p:txBody>
            </p:sp>
          </p:grpSp>
          <p:sp>
            <p:nvSpPr>
              <p:cNvPr id="183" name="Right Arrow 10"/>
              <p:cNvSpPr/>
              <p:nvPr/>
            </p:nvSpPr>
            <p:spPr>
              <a:xfrm rot="5400000">
                <a:off x="6924871" y="3509013"/>
                <a:ext cx="180000" cy="180000"/>
              </a:xfrm>
              <a:prstGeom prst="rightArrow">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panose="020B0502040204020203" pitchFamily="34" charset="0"/>
                  <a:ea typeface="ＭＳ Ｐゴシック"/>
                  <a:cs typeface="Segoe UI" panose="020B0502040204020203" pitchFamily="34" charset="0"/>
                </a:endParaRPr>
              </a:p>
            </p:txBody>
          </p:sp>
          <p:sp>
            <p:nvSpPr>
              <p:cNvPr id="184" name="Right Arrow 56"/>
              <p:cNvSpPr/>
              <p:nvPr/>
            </p:nvSpPr>
            <p:spPr>
              <a:xfrm rot="16200000" flipV="1">
                <a:off x="7554148" y="3200681"/>
                <a:ext cx="180000" cy="180000"/>
              </a:xfrm>
              <a:prstGeom prst="rightArrow">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panose="020B0502040204020203" pitchFamily="34" charset="0"/>
                  <a:ea typeface="ＭＳ Ｐゴシック"/>
                  <a:cs typeface="Segoe UI" panose="020B0502040204020203" pitchFamily="34" charset="0"/>
                </a:endParaRPr>
              </a:p>
            </p:txBody>
          </p:sp>
        </p:grpSp>
        <p:pic>
          <p:nvPicPr>
            <p:cNvPr id="177" name="Picture 176"/>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347595" y="5446737"/>
              <a:ext cx="396220" cy="417682"/>
            </a:xfrm>
            <a:prstGeom prst="rect">
              <a:avLst/>
            </a:prstGeom>
          </p:spPr>
        </p:pic>
        <p:pic>
          <p:nvPicPr>
            <p:cNvPr id="178" name="Picture 177"/>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2069106" y="5635220"/>
              <a:ext cx="396220" cy="417682"/>
            </a:xfrm>
            <a:prstGeom prst="rect">
              <a:avLst/>
            </a:prstGeom>
          </p:spPr>
        </p:pic>
        <p:sp>
          <p:nvSpPr>
            <p:cNvPr id="179" name="Cross 178"/>
            <p:cNvSpPr/>
            <p:nvPr/>
          </p:nvSpPr>
          <p:spPr>
            <a:xfrm>
              <a:off x="1667382" y="5657072"/>
              <a:ext cx="243134" cy="273761"/>
            </a:xfrm>
            <a:prstGeom prst="plus">
              <a:avLst>
                <a:gd name="adj" fmla="val 3342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sp>
          <p:nvSpPr>
            <p:cNvPr id="180" name="Rectangle 179"/>
            <p:cNvSpPr/>
            <p:nvPr/>
          </p:nvSpPr>
          <p:spPr>
            <a:xfrm>
              <a:off x="3023395" y="5581747"/>
              <a:ext cx="297165" cy="10694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sp>
          <p:nvSpPr>
            <p:cNvPr id="181" name="Rectangle 180"/>
            <p:cNvSpPr/>
            <p:nvPr/>
          </p:nvSpPr>
          <p:spPr>
            <a:xfrm>
              <a:off x="3023395" y="5739032"/>
              <a:ext cx="297165" cy="10694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grpSp>
      <p:sp>
        <p:nvSpPr>
          <p:cNvPr id="188" name="Rectangle 187"/>
          <p:cNvSpPr/>
          <p:nvPr/>
        </p:nvSpPr>
        <p:spPr>
          <a:xfrm>
            <a:off x="1037063" y="4113467"/>
            <a:ext cx="1602428" cy="11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Segoe UI" panose="020B0502040204020203" pitchFamily="34" charset="0"/>
                <a:cs typeface="Segoe UI" panose="020B0502040204020203" pitchFamily="34" charset="0"/>
              </a:rPr>
              <a:t>Unstructured Data</a:t>
            </a:r>
          </a:p>
        </p:txBody>
      </p:sp>
      <p:sp>
        <p:nvSpPr>
          <p:cNvPr id="189" name="Rectangle 188"/>
          <p:cNvSpPr/>
          <p:nvPr/>
        </p:nvSpPr>
        <p:spPr>
          <a:xfrm>
            <a:off x="2824811" y="4113984"/>
            <a:ext cx="2207861" cy="113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Segoe UI" panose="020B0502040204020203" pitchFamily="34" charset="0"/>
                <a:cs typeface="Segoe UI" panose="020B0502040204020203" pitchFamily="34" charset="0"/>
              </a:rPr>
              <a:t>Structured Data</a:t>
            </a:r>
          </a:p>
        </p:txBody>
      </p:sp>
      <p:sp>
        <p:nvSpPr>
          <p:cNvPr id="190" name="TextBox 189"/>
          <p:cNvSpPr txBox="1"/>
          <p:nvPr/>
        </p:nvSpPr>
        <p:spPr>
          <a:xfrm>
            <a:off x="4552229" y="4590837"/>
            <a:ext cx="415805"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CRM</a:t>
            </a:r>
          </a:p>
        </p:txBody>
      </p:sp>
      <p:sp>
        <p:nvSpPr>
          <p:cNvPr id="191" name="TextBox 190"/>
          <p:cNvSpPr txBox="1"/>
          <p:nvPr/>
        </p:nvSpPr>
        <p:spPr>
          <a:xfrm>
            <a:off x="999775" y="5865891"/>
            <a:ext cx="4105077" cy="230832"/>
          </a:xfrm>
          <a:prstGeom prst="rect">
            <a:avLst/>
          </a:prstGeom>
          <a:noFill/>
        </p:spPr>
        <p:txBody>
          <a:bodyPr wrap="square" rtlCol="0">
            <a:spAutoFit/>
          </a:bodyPr>
          <a:lstStyle/>
          <a:p>
            <a:pPr marL="285750" indent="-285750">
              <a:buFont typeface="Wingdings" panose="05000000000000000000" pitchFamily="2" charset="2"/>
              <a:buChar char="ü"/>
            </a:pPr>
            <a:r>
              <a:rPr lang="en-US" sz="900" b="1" dirty="0">
                <a:latin typeface="Segoe UI" panose="020B0502040204020203" pitchFamily="34" charset="0"/>
                <a:cs typeface="Segoe UI" panose="020B0502040204020203" pitchFamily="34" charset="0"/>
              </a:rPr>
              <a:t>18% </a:t>
            </a:r>
            <a:r>
              <a:rPr lang="en-US" sz="900" dirty="0">
                <a:latin typeface="Segoe UI" panose="020B0502040204020203" pitchFamily="34" charset="0"/>
                <a:cs typeface="Segoe UI" panose="020B0502040204020203" pitchFamily="34" charset="0"/>
              </a:rPr>
              <a:t>disinvestment with account with no engagement</a:t>
            </a:r>
            <a:endParaRPr lang="en-GB" sz="900" dirty="0">
              <a:latin typeface="Segoe UI" panose="020B0502040204020203" pitchFamily="34" charset="0"/>
              <a:cs typeface="Segoe UI" panose="020B0502040204020203" pitchFamily="34" charset="0"/>
            </a:endParaRPr>
          </a:p>
        </p:txBody>
      </p:sp>
      <p:sp>
        <p:nvSpPr>
          <p:cNvPr id="192" name="Rectangle 191"/>
          <p:cNvSpPr/>
          <p:nvPr/>
        </p:nvSpPr>
        <p:spPr>
          <a:xfrm>
            <a:off x="1301721" y="3112883"/>
            <a:ext cx="3438553" cy="36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rgbClr val="0070C0"/>
                </a:solidFill>
                <a:latin typeface="Segoe UI" panose="020B0502040204020203" pitchFamily="34" charset="0"/>
                <a:cs typeface="Segoe UI" panose="020B0502040204020203" pitchFamily="34" charset="0"/>
              </a:rPr>
              <a:t>Contact / Account Profiling</a:t>
            </a:r>
          </a:p>
        </p:txBody>
      </p:sp>
      <p:sp>
        <p:nvSpPr>
          <p:cNvPr id="193" name="Rectangle 192"/>
          <p:cNvSpPr/>
          <p:nvPr/>
        </p:nvSpPr>
        <p:spPr>
          <a:xfrm>
            <a:off x="981333" y="3842597"/>
            <a:ext cx="4259369" cy="267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rgbClr val="0070C0"/>
                </a:solidFill>
                <a:latin typeface="Segoe UI" panose="020B0502040204020203" pitchFamily="34" charset="0"/>
                <a:cs typeface="Segoe UI" panose="020B0502040204020203" pitchFamily="34" charset="0"/>
              </a:rPr>
              <a:t>Data Sources</a:t>
            </a:r>
          </a:p>
        </p:txBody>
      </p:sp>
      <p:sp>
        <p:nvSpPr>
          <p:cNvPr id="194" name="Rectangle 193"/>
          <p:cNvSpPr/>
          <p:nvPr/>
        </p:nvSpPr>
        <p:spPr>
          <a:xfrm>
            <a:off x="978525" y="4791052"/>
            <a:ext cx="4259369" cy="268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100" b="1" dirty="0">
                <a:solidFill>
                  <a:srgbClr val="0070C0"/>
                </a:solidFill>
                <a:latin typeface="Segoe UI" panose="020B0502040204020203" pitchFamily="34" charset="0"/>
                <a:cs typeface="Segoe UI" panose="020B0502040204020203" pitchFamily="34" charset="0"/>
              </a:rPr>
              <a:t>Analytic Process</a:t>
            </a:r>
          </a:p>
        </p:txBody>
      </p:sp>
      <p:sp>
        <p:nvSpPr>
          <p:cNvPr id="195" name="Rectangle 194"/>
          <p:cNvSpPr/>
          <p:nvPr/>
        </p:nvSpPr>
        <p:spPr>
          <a:xfrm>
            <a:off x="965935" y="5567325"/>
            <a:ext cx="4259369" cy="268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100" b="1" dirty="0">
                <a:solidFill>
                  <a:srgbClr val="0070C0"/>
                </a:solidFill>
                <a:latin typeface="Segoe UI" panose="020B0502040204020203" pitchFamily="34" charset="0"/>
                <a:cs typeface="Segoe UI" panose="020B0502040204020203" pitchFamily="34" charset="0"/>
              </a:rPr>
              <a:t>Key Insights</a:t>
            </a:r>
          </a:p>
        </p:txBody>
      </p:sp>
      <p:pic>
        <p:nvPicPr>
          <p:cNvPr id="196" name="Picture 4" descr="https://d30y9cdsu7xlg0.cloudfront.net/png/781043-200.png"/>
          <p:cNvPicPr>
            <a:picLocks noChangeAspect="1" noChangeArrowheads="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2972" y="4249951"/>
            <a:ext cx="326102" cy="343766"/>
          </a:xfrm>
          <a:prstGeom prst="rect">
            <a:avLst/>
          </a:prstGeom>
          <a:noFill/>
          <a:extLst>
            <a:ext uri="{909E8E84-426E-40DD-AFC4-6F175D3DCCD1}">
              <a14:hiddenFill xmlns:a14="http://schemas.microsoft.com/office/drawing/2010/main">
                <a:solidFill>
                  <a:srgbClr val="FFFFFF"/>
                </a:solidFill>
              </a14:hiddenFill>
            </a:ext>
          </a:extLst>
        </p:spPr>
      </p:pic>
      <p:sp>
        <p:nvSpPr>
          <p:cNvPr id="197" name="TextBox 196"/>
          <p:cNvSpPr txBox="1"/>
          <p:nvPr/>
        </p:nvSpPr>
        <p:spPr>
          <a:xfrm>
            <a:off x="952615" y="4590837"/>
            <a:ext cx="70107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Meetings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98" name="TextBox 197"/>
          <p:cNvSpPr txBox="1"/>
          <p:nvPr/>
        </p:nvSpPr>
        <p:spPr>
          <a:xfrm>
            <a:off x="1640765" y="4581732"/>
            <a:ext cx="70107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Calls</a:t>
            </a:r>
          </a:p>
        </p:txBody>
      </p:sp>
      <p:pic>
        <p:nvPicPr>
          <p:cNvPr id="199" name="Picture 8" descr="https://d30y9cdsu7xlg0.cloudfront.net/png/842366-200.png"/>
          <p:cNvPicPr>
            <a:picLocks noChangeAspect="1" noChangeArrowheads="1"/>
          </p:cNvPicPr>
          <p:nvPr/>
        </p:nvPicPr>
        <p:blipFill>
          <a:blip r:embed="rId1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09372" y="4249951"/>
            <a:ext cx="326102" cy="343766"/>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0" descr="https://d30y9cdsu7xlg0.cloudfront.net/png/889966-200.png"/>
          <p:cNvPicPr>
            <a:picLocks noChangeAspect="1" noChangeArrowheads="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2571" y="4249951"/>
            <a:ext cx="326102" cy="343766"/>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p:cNvSpPr txBox="1"/>
          <p:nvPr/>
        </p:nvSpPr>
        <p:spPr>
          <a:xfrm>
            <a:off x="2152486" y="4531322"/>
            <a:ext cx="70107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Servicing Interactions</a:t>
            </a:r>
          </a:p>
        </p:txBody>
      </p:sp>
      <p:sp>
        <p:nvSpPr>
          <p:cNvPr id="202" name="TextBox 201"/>
          <p:cNvSpPr txBox="1"/>
          <p:nvPr/>
        </p:nvSpPr>
        <p:spPr>
          <a:xfrm>
            <a:off x="2752421" y="4590837"/>
            <a:ext cx="70107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Webcasts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03" name="TextBox 202"/>
          <p:cNvSpPr txBox="1"/>
          <p:nvPr/>
        </p:nvSpPr>
        <p:spPr>
          <a:xfrm>
            <a:off x="3352356" y="4590837"/>
            <a:ext cx="70107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Events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204" name="TextBox 203"/>
          <p:cNvSpPr txBox="1"/>
          <p:nvPr/>
        </p:nvSpPr>
        <p:spPr>
          <a:xfrm>
            <a:off x="3952291" y="4590837"/>
            <a:ext cx="70107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Web Visits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pic>
        <p:nvPicPr>
          <p:cNvPr id="205" name="Picture 12" descr="https://d30y9cdsu7xlg0.cloudfront.net/png/884710-200.png"/>
          <p:cNvPicPr>
            <a:picLocks noChangeAspect="1" noChangeArrowheads="1"/>
          </p:cNvPicPr>
          <p:nvPr/>
        </p:nvPicPr>
        <p:blipFill rotWithShape="1">
          <a:blip r:embed="rId20" cstate="print">
            <a:duotone>
              <a:schemeClr val="accent1">
                <a:shade val="45000"/>
                <a:satMod val="135000"/>
              </a:schemeClr>
              <a:prstClr val="white"/>
            </a:duotone>
            <a:extLst>
              <a:ext uri="{28A0092B-C50C-407E-A947-70E740481C1C}">
                <a14:useLocalDpi xmlns:a14="http://schemas.microsoft.com/office/drawing/2010/main" val="0"/>
              </a:ext>
            </a:extLst>
          </a:blip>
          <a:srcRect b="46445"/>
          <a:stretch/>
        </p:blipFill>
        <p:spPr bwMode="auto">
          <a:xfrm>
            <a:off x="3375770" y="4249951"/>
            <a:ext cx="339173" cy="343766"/>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14" descr="https://d30y9cdsu7xlg0.cloudfront.net/png/595890-200.png"/>
          <p:cNvPicPr>
            <a:picLocks noChangeAspect="1" noChangeArrowheads="1"/>
          </p:cNvPicPr>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6176" y="4249951"/>
            <a:ext cx="326102" cy="34376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16" descr="https://d30y9cdsu7xlg0.cloudfront.net/png/125554-200.png"/>
          <p:cNvPicPr>
            <a:picLocks noChangeAspect="1" noChangeArrowheads="1"/>
          </p:cNvPicPr>
          <p:nvPr/>
        </p:nvPicPr>
        <p:blipFill>
          <a:blip r:embed="rId2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59375" y="4249951"/>
            <a:ext cx="326102" cy="343766"/>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https://d30y9cdsu7xlg0.cloudfront.net/png/91179-200.png"/>
          <p:cNvPicPr>
            <a:picLocks noChangeAspect="1" noChangeArrowheads="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01722" y="3411037"/>
            <a:ext cx="420593" cy="443375"/>
          </a:xfrm>
          <a:prstGeom prst="rect">
            <a:avLst/>
          </a:prstGeom>
          <a:noFill/>
          <a:extLst>
            <a:ext uri="{909E8E84-426E-40DD-AFC4-6F175D3DCCD1}">
              <a14:hiddenFill xmlns:a14="http://schemas.microsoft.com/office/drawing/2010/main">
                <a:solidFill>
                  <a:srgbClr val="FFFFFF"/>
                </a:solidFill>
              </a14:hiddenFill>
            </a:ext>
          </a:extLst>
        </p:spPr>
      </p:pic>
      <p:sp>
        <p:nvSpPr>
          <p:cNvPr id="209" name="Rectangle 208"/>
          <p:cNvSpPr/>
          <p:nvPr/>
        </p:nvSpPr>
        <p:spPr>
          <a:xfrm>
            <a:off x="915790" y="3854485"/>
            <a:ext cx="4357130" cy="2806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sp>
        <p:nvSpPr>
          <p:cNvPr id="210" name="TextBox 209"/>
          <p:cNvSpPr txBox="1"/>
          <p:nvPr/>
        </p:nvSpPr>
        <p:spPr>
          <a:xfrm>
            <a:off x="963592" y="6201079"/>
            <a:ext cx="4105077" cy="369332"/>
          </a:xfrm>
          <a:prstGeom prst="rect">
            <a:avLst/>
          </a:prstGeom>
          <a:noFill/>
        </p:spPr>
        <p:txBody>
          <a:bodyPr wrap="square" rtlCol="0">
            <a:spAutoFit/>
          </a:bodyPr>
          <a:lstStyle/>
          <a:p>
            <a:pPr marL="285750" indent="-285750">
              <a:buFont typeface="Wingdings" panose="05000000000000000000" pitchFamily="2" charset="2"/>
              <a:buChar char="ü"/>
            </a:pPr>
            <a:r>
              <a:rPr lang="en-US" sz="900" dirty="0">
                <a:latin typeface="Segoe UI" panose="020B0502040204020203" pitchFamily="34" charset="0"/>
                <a:cs typeface="Segoe UI" panose="020B0502040204020203" pitchFamily="34" charset="0"/>
              </a:rPr>
              <a:t>The investment probability increases from </a:t>
            </a:r>
            <a:r>
              <a:rPr lang="en-US" sz="900" b="1" dirty="0">
                <a:latin typeface="Segoe UI" panose="020B0502040204020203" pitchFamily="34" charset="0"/>
                <a:cs typeface="Segoe UI" panose="020B0502040204020203" pitchFamily="34" charset="0"/>
              </a:rPr>
              <a:t>31% to 89% </a:t>
            </a:r>
            <a:r>
              <a:rPr lang="en-US" sz="900" dirty="0">
                <a:latin typeface="Segoe UI" panose="020B0502040204020203" pitchFamily="34" charset="0"/>
                <a:cs typeface="Segoe UI" panose="020B0502040204020203" pitchFamily="34" charset="0"/>
              </a:rPr>
              <a:t>as the </a:t>
            </a:r>
            <a:r>
              <a:rPr lang="en-US" sz="900" b="1" dirty="0">
                <a:latin typeface="Segoe UI" panose="020B0502040204020203" pitchFamily="34" charset="0"/>
                <a:cs typeface="Segoe UI" panose="020B0502040204020203" pitchFamily="34" charset="0"/>
              </a:rPr>
              <a:t>driving engagement metrics </a:t>
            </a:r>
            <a:r>
              <a:rPr lang="en-US" sz="900" dirty="0">
                <a:latin typeface="Segoe UI" panose="020B0502040204020203" pitchFamily="34" charset="0"/>
                <a:cs typeface="Segoe UI" panose="020B0502040204020203" pitchFamily="34" charset="0"/>
              </a:rPr>
              <a:t>increases</a:t>
            </a:r>
          </a:p>
        </p:txBody>
      </p:sp>
      <p:cxnSp>
        <p:nvCxnSpPr>
          <p:cNvPr id="211" name="Straight Connector 210"/>
          <p:cNvCxnSpPr>
            <a:cxnSpLocks/>
          </p:cNvCxnSpPr>
          <p:nvPr/>
        </p:nvCxnSpPr>
        <p:spPr>
          <a:xfrm>
            <a:off x="968454" y="4808321"/>
            <a:ext cx="4264987"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cxnSpLocks/>
          </p:cNvCxnSpPr>
          <p:nvPr/>
        </p:nvCxnSpPr>
        <p:spPr>
          <a:xfrm>
            <a:off x="959052" y="5550975"/>
            <a:ext cx="4264987"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52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1096368" y="53465"/>
            <a:ext cx="10109200"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Emerging Social </a:t>
            </a:r>
            <a:r>
              <a:rPr lang="en-US">
                <a:solidFill>
                  <a:schemeClr val="lt1"/>
                </a:solidFill>
                <a:latin typeface="Arial"/>
                <a:ea typeface="Arial"/>
                <a:cs typeface="Arial"/>
                <a:sym typeface="Arial"/>
              </a:rPr>
              <a:t>Media Trends Driving Product Development</a:t>
            </a:r>
            <a:endParaRPr lang="en-US" dirty="0">
              <a:solidFill>
                <a:schemeClr val="lt1"/>
              </a:solidFill>
              <a:latin typeface="Arial"/>
              <a:ea typeface="Arial"/>
              <a:cs typeface="Arial"/>
              <a:sym typeface="Arial"/>
            </a:endParaRPr>
          </a:p>
        </p:txBody>
      </p:sp>
      <p:sp>
        <p:nvSpPr>
          <p:cNvPr id="213" name="Rectangle 212">
            <a:extLst>
              <a:ext uri="{FF2B5EF4-FFF2-40B4-BE49-F238E27FC236}">
                <a16:creationId xmlns:a16="http://schemas.microsoft.com/office/drawing/2014/main" id="{D4392BC2-013D-4ECC-82F4-CE684E8094A4}"/>
              </a:ext>
            </a:extLst>
          </p:cNvPr>
          <p:cNvSpPr/>
          <p:nvPr/>
        </p:nvSpPr>
        <p:spPr>
          <a:xfrm>
            <a:off x="12701" y="985972"/>
            <a:ext cx="12192003" cy="209055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14" name="Rectangle 213">
            <a:extLst>
              <a:ext uri="{FF2B5EF4-FFF2-40B4-BE49-F238E27FC236}">
                <a16:creationId xmlns:a16="http://schemas.microsoft.com/office/drawing/2014/main" id="{B229DBCA-440C-4567-BC20-4B715EFC9B07}"/>
              </a:ext>
            </a:extLst>
          </p:cNvPr>
          <p:cNvSpPr/>
          <p:nvPr/>
        </p:nvSpPr>
        <p:spPr>
          <a:xfrm>
            <a:off x="273043" y="165462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15" name="Rectangle 214">
            <a:extLst>
              <a:ext uri="{FF2B5EF4-FFF2-40B4-BE49-F238E27FC236}">
                <a16:creationId xmlns:a16="http://schemas.microsoft.com/office/drawing/2014/main" id="{0764C3E4-2F54-4678-B106-1F4C7B2C31C7}"/>
              </a:ext>
            </a:extLst>
          </p:cNvPr>
          <p:cNvSpPr/>
          <p:nvPr/>
        </p:nvSpPr>
        <p:spPr>
          <a:xfrm>
            <a:off x="273043" y="1610557"/>
            <a:ext cx="3588326" cy="137148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16" name="Rectangle 215">
            <a:extLst>
              <a:ext uri="{FF2B5EF4-FFF2-40B4-BE49-F238E27FC236}">
                <a16:creationId xmlns:a16="http://schemas.microsoft.com/office/drawing/2014/main" id="{B4746F55-5718-4CC0-AC18-B1E353CFF809}"/>
              </a:ext>
            </a:extLst>
          </p:cNvPr>
          <p:cNvSpPr/>
          <p:nvPr/>
        </p:nvSpPr>
        <p:spPr>
          <a:xfrm>
            <a:off x="269218" y="1883480"/>
            <a:ext cx="3581796" cy="1052596"/>
          </a:xfrm>
          <a:prstGeom prst="rect">
            <a:avLst/>
          </a:prstGeom>
        </p:spPr>
        <p:txBody>
          <a:bodyPr wrap="square">
            <a:spAutoFit/>
          </a:bodyPr>
          <a:lstStyle/>
          <a:p>
            <a:pPr>
              <a:lnSpc>
                <a:spcPct val="120000"/>
              </a:lnSpc>
            </a:pPr>
            <a:r>
              <a:rPr lang="en-US" sz="1300" dirty="0">
                <a:solidFill>
                  <a:prstClr val="black"/>
                </a:solidFill>
                <a:ea typeface="Segoe UI" panose="020B0502040204020203" pitchFamily="34" charset="0"/>
                <a:cs typeface="Segoe UI" panose="020B0502040204020203" pitchFamily="34" charset="0"/>
              </a:rPr>
              <a:t>Limited understanding of consumer emotional and functional drivers . Flavor / Ingredient trends were identified using expensive and time consuming surveys and focus groups.</a:t>
            </a:r>
          </a:p>
        </p:txBody>
      </p:sp>
      <p:sp>
        <p:nvSpPr>
          <p:cNvPr id="217" name="Rectangle 216">
            <a:extLst>
              <a:ext uri="{FF2B5EF4-FFF2-40B4-BE49-F238E27FC236}">
                <a16:creationId xmlns:a16="http://schemas.microsoft.com/office/drawing/2014/main" id="{4ADB0AEB-B7BE-497C-A1EA-F18F7A2B34D7}"/>
              </a:ext>
            </a:extLst>
          </p:cNvPr>
          <p:cNvSpPr/>
          <p:nvPr/>
        </p:nvSpPr>
        <p:spPr>
          <a:xfrm>
            <a:off x="269218" y="1600344"/>
            <a:ext cx="2534636" cy="307777"/>
          </a:xfrm>
          <a:prstGeom prst="rect">
            <a:avLst/>
          </a:prstGeom>
        </p:spPr>
        <p:txBody>
          <a:bodyPr wrap="square">
            <a:spAutoFit/>
          </a:bodyPr>
          <a:lstStyle/>
          <a:p>
            <a:r>
              <a:rPr lang="en-US" sz="14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218" name="Rectangle 217">
            <a:extLst>
              <a:ext uri="{FF2B5EF4-FFF2-40B4-BE49-F238E27FC236}">
                <a16:creationId xmlns:a16="http://schemas.microsoft.com/office/drawing/2014/main" id="{42E7B085-7831-46B9-A5A4-95621A3FE4E3}"/>
              </a:ext>
            </a:extLst>
          </p:cNvPr>
          <p:cNvSpPr/>
          <p:nvPr/>
        </p:nvSpPr>
        <p:spPr>
          <a:xfrm>
            <a:off x="8314085" y="1595910"/>
            <a:ext cx="3592151" cy="136537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19" name="Rectangle 218">
            <a:extLst>
              <a:ext uri="{FF2B5EF4-FFF2-40B4-BE49-F238E27FC236}">
                <a16:creationId xmlns:a16="http://schemas.microsoft.com/office/drawing/2014/main" id="{A5C0B1DB-59B8-4CEA-BEC2-5E912EEDDFD7}"/>
              </a:ext>
            </a:extLst>
          </p:cNvPr>
          <p:cNvSpPr/>
          <p:nvPr/>
        </p:nvSpPr>
        <p:spPr>
          <a:xfrm>
            <a:off x="8309811" y="1883480"/>
            <a:ext cx="3651619" cy="1052596"/>
          </a:xfrm>
          <a:prstGeom prst="rect">
            <a:avLst/>
          </a:prstGeom>
        </p:spPr>
        <p:txBody>
          <a:bodyPr wrap="square">
            <a:spAutoFit/>
          </a:bodyPr>
          <a:lstStyle/>
          <a:p>
            <a:pPr>
              <a:lnSpc>
                <a:spcPct val="120000"/>
              </a:lnSpc>
            </a:pPr>
            <a:r>
              <a:rPr lang="en-US" sz="1300" dirty="0">
                <a:solidFill>
                  <a:prstClr val="black"/>
                </a:solidFill>
                <a:ea typeface="Segoe UI" panose="020B0502040204020203" pitchFamily="34" charset="0"/>
                <a:cs typeface="Segoe UI" panose="020B0502040204020203" pitchFamily="34" charset="0"/>
              </a:rPr>
              <a:t>Reduced time to market by 2x, identified emerging trends early on and catered to consumer emotions and excitement increasing product overall sales and ticket sizes. </a:t>
            </a:r>
          </a:p>
        </p:txBody>
      </p:sp>
      <p:sp>
        <p:nvSpPr>
          <p:cNvPr id="220" name="Rectangle 219">
            <a:extLst>
              <a:ext uri="{FF2B5EF4-FFF2-40B4-BE49-F238E27FC236}">
                <a16:creationId xmlns:a16="http://schemas.microsoft.com/office/drawing/2014/main" id="{B5DB48B9-E8BC-4BAD-9E7D-31ECDDE34420}"/>
              </a:ext>
            </a:extLst>
          </p:cNvPr>
          <p:cNvSpPr/>
          <p:nvPr/>
        </p:nvSpPr>
        <p:spPr>
          <a:xfrm>
            <a:off x="220821" y="985972"/>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600" b="1" dirty="0">
                <a:solidFill>
                  <a:srgbClr val="44546A"/>
                </a:solidFill>
                <a:ea typeface="Segoe UI" panose="020B0502040204020203" pitchFamily="34" charset="0"/>
                <a:cs typeface="Segoe UI" panose="020B0502040204020203" pitchFamily="34" charset="0"/>
              </a:rPr>
              <a:t>The Problem: </a:t>
            </a:r>
            <a:r>
              <a:rPr lang="en-IN" sz="1600" dirty="0">
                <a:solidFill>
                  <a:srgbClr val="44546A"/>
                </a:solidFill>
                <a:ea typeface="Segoe UI" panose="020B0502040204020203" pitchFamily="34" charset="0"/>
                <a:cs typeface="Segoe UI" panose="020B0502040204020203" pitchFamily="34" charset="0"/>
              </a:rPr>
              <a:t>Early identification of </a:t>
            </a:r>
            <a:r>
              <a:rPr lang="en-IN" sz="1600" dirty="0" err="1">
                <a:solidFill>
                  <a:srgbClr val="44546A"/>
                </a:solidFill>
                <a:ea typeface="Segoe UI" panose="020B0502040204020203" pitchFamily="34" charset="0"/>
                <a:cs typeface="Segoe UI" panose="020B0502040204020203" pitchFamily="34" charset="0"/>
              </a:rPr>
              <a:t>flavor</a:t>
            </a:r>
            <a:r>
              <a:rPr lang="en-IN" sz="1600" dirty="0">
                <a:solidFill>
                  <a:srgbClr val="44546A"/>
                </a:solidFill>
                <a:ea typeface="Segoe UI" panose="020B0502040204020203" pitchFamily="34" charset="0"/>
                <a:cs typeface="Segoe UI" panose="020B0502040204020203" pitchFamily="34" charset="0"/>
              </a:rPr>
              <a:t> &amp; ingredients trends can provide a significant first mover advantage and so it is important to latch onto it before competition  </a:t>
            </a:r>
            <a:endParaRPr lang="en-US" sz="1600" dirty="0">
              <a:solidFill>
                <a:srgbClr val="44546A"/>
              </a:solidFill>
              <a:ea typeface="Segoe UI" panose="020B0502040204020203" pitchFamily="34" charset="0"/>
              <a:cs typeface="Segoe UI" panose="020B0502040204020203" pitchFamily="34" charset="0"/>
            </a:endParaRPr>
          </a:p>
        </p:txBody>
      </p:sp>
      <p:sp>
        <p:nvSpPr>
          <p:cNvPr id="221" name="Rectangle 220">
            <a:extLst>
              <a:ext uri="{FF2B5EF4-FFF2-40B4-BE49-F238E27FC236}">
                <a16:creationId xmlns:a16="http://schemas.microsoft.com/office/drawing/2014/main" id="{7A6F11D8-B571-4054-961D-DE9B24593FC9}"/>
              </a:ext>
            </a:extLst>
          </p:cNvPr>
          <p:cNvSpPr/>
          <p:nvPr/>
        </p:nvSpPr>
        <p:spPr>
          <a:xfrm>
            <a:off x="4267990" y="165462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22" name="Rectangle 221">
            <a:extLst>
              <a:ext uri="{FF2B5EF4-FFF2-40B4-BE49-F238E27FC236}">
                <a16:creationId xmlns:a16="http://schemas.microsoft.com/office/drawing/2014/main" id="{7EA5A8D3-E1D0-4A6A-AABD-D9A9B507F203}"/>
              </a:ext>
            </a:extLst>
          </p:cNvPr>
          <p:cNvSpPr/>
          <p:nvPr/>
        </p:nvSpPr>
        <p:spPr>
          <a:xfrm>
            <a:off x="4308783" y="1610405"/>
            <a:ext cx="3588326" cy="136684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23" name="Rectangle 222">
            <a:extLst>
              <a:ext uri="{FF2B5EF4-FFF2-40B4-BE49-F238E27FC236}">
                <a16:creationId xmlns:a16="http://schemas.microsoft.com/office/drawing/2014/main" id="{4748F062-EC3C-49F2-8050-E0D958E373CC}"/>
              </a:ext>
            </a:extLst>
          </p:cNvPr>
          <p:cNvSpPr/>
          <p:nvPr/>
        </p:nvSpPr>
        <p:spPr>
          <a:xfrm>
            <a:off x="4308783" y="1883480"/>
            <a:ext cx="3588326" cy="1052596"/>
          </a:xfrm>
          <a:prstGeom prst="rect">
            <a:avLst/>
          </a:prstGeom>
        </p:spPr>
        <p:txBody>
          <a:bodyPr wrap="square">
            <a:spAutoFit/>
          </a:bodyPr>
          <a:lstStyle/>
          <a:p>
            <a:pPr>
              <a:lnSpc>
                <a:spcPct val="120000"/>
              </a:lnSpc>
            </a:pPr>
            <a:r>
              <a:rPr lang="en-US" sz="1300" dirty="0">
                <a:solidFill>
                  <a:prstClr val="black"/>
                </a:solidFill>
                <a:ea typeface="Segoe UI" panose="020B0502040204020203" pitchFamily="34" charset="0"/>
                <a:cs typeface="Segoe UI" panose="020B0502040204020203" pitchFamily="34" charset="0"/>
              </a:rPr>
              <a:t>Cataloged a list of all bread/muffin varieties &amp; mined relevant social conversations to identify emerging flavors / ingredients and their associated drivers (emotional, functional)</a:t>
            </a:r>
          </a:p>
        </p:txBody>
      </p:sp>
      <p:sp>
        <p:nvSpPr>
          <p:cNvPr id="224" name="Rectangle 223">
            <a:extLst>
              <a:ext uri="{FF2B5EF4-FFF2-40B4-BE49-F238E27FC236}">
                <a16:creationId xmlns:a16="http://schemas.microsoft.com/office/drawing/2014/main" id="{33929A54-BDF3-4C26-BBB7-175305F6E7F7}"/>
              </a:ext>
            </a:extLst>
          </p:cNvPr>
          <p:cNvSpPr/>
          <p:nvPr/>
        </p:nvSpPr>
        <p:spPr>
          <a:xfrm>
            <a:off x="4325213" y="1600344"/>
            <a:ext cx="2131840" cy="307777"/>
          </a:xfrm>
          <a:prstGeom prst="rect">
            <a:avLst/>
          </a:prstGeom>
        </p:spPr>
        <p:txBody>
          <a:bodyPr wrap="square">
            <a:spAutoFit/>
          </a:bodyPr>
          <a:lstStyle/>
          <a:p>
            <a:r>
              <a:rPr lang="en-US" sz="1400" b="1" dirty="0" err="1">
                <a:solidFill>
                  <a:srgbClr val="44546A"/>
                </a:solidFill>
                <a:latin typeface="Segoe UI" panose="020B0502040204020203" pitchFamily="34" charset="0"/>
                <a:ea typeface="Segoe UI" panose="020B0502040204020203" pitchFamily="34" charset="0"/>
                <a:cs typeface="Segoe UI" panose="020B0502040204020203" pitchFamily="34" charset="0"/>
              </a:rPr>
              <a:t>LatentView</a:t>
            </a:r>
            <a:r>
              <a:rPr lang="en-US" sz="1400" b="1" dirty="0">
                <a:solidFill>
                  <a:srgbClr val="44546A"/>
                </a:solidFill>
                <a:latin typeface="Segoe UI" panose="020B0502040204020203" pitchFamily="34" charset="0"/>
                <a:ea typeface="Segoe UI" panose="020B0502040204020203" pitchFamily="34" charset="0"/>
                <a:cs typeface="Segoe UI" panose="020B0502040204020203" pitchFamily="34" charset="0"/>
              </a:rPr>
              <a:t> Solution</a:t>
            </a:r>
          </a:p>
        </p:txBody>
      </p:sp>
      <p:sp>
        <p:nvSpPr>
          <p:cNvPr id="225" name="Rectangle 224">
            <a:extLst>
              <a:ext uri="{FF2B5EF4-FFF2-40B4-BE49-F238E27FC236}">
                <a16:creationId xmlns:a16="http://schemas.microsoft.com/office/drawing/2014/main" id="{DBE29C45-F085-4891-AE9C-07F35865082A}"/>
              </a:ext>
            </a:extLst>
          </p:cNvPr>
          <p:cNvSpPr/>
          <p:nvPr/>
        </p:nvSpPr>
        <p:spPr>
          <a:xfrm>
            <a:off x="8309811" y="1600344"/>
            <a:ext cx="2534636" cy="307777"/>
          </a:xfrm>
          <a:prstGeom prst="rect">
            <a:avLst/>
          </a:prstGeom>
        </p:spPr>
        <p:txBody>
          <a:bodyPr wrap="square">
            <a:spAutoFit/>
          </a:bodyPr>
          <a:lstStyle/>
          <a:p>
            <a:r>
              <a:rPr lang="en-US" sz="14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sp>
        <p:nvSpPr>
          <p:cNvPr id="226" name="Rectangle 225">
            <a:extLst>
              <a:ext uri="{FF2B5EF4-FFF2-40B4-BE49-F238E27FC236}">
                <a16:creationId xmlns:a16="http://schemas.microsoft.com/office/drawing/2014/main" id="{50CB3C91-2970-4FB2-BAD8-76FF3566C4CC}"/>
              </a:ext>
            </a:extLst>
          </p:cNvPr>
          <p:cNvSpPr/>
          <p:nvPr/>
        </p:nvSpPr>
        <p:spPr>
          <a:xfrm>
            <a:off x="220817" y="44228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Leading US Based Bakery Chain</a:t>
            </a:r>
          </a:p>
        </p:txBody>
      </p:sp>
      <p:grpSp>
        <p:nvGrpSpPr>
          <p:cNvPr id="227" name="Group 226">
            <a:extLst>
              <a:ext uri="{FF2B5EF4-FFF2-40B4-BE49-F238E27FC236}">
                <a16:creationId xmlns:a16="http://schemas.microsoft.com/office/drawing/2014/main" id="{B698332C-F62E-4EBB-9D48-C6556DFE16FD}"/>
              </a:ext>
            </a:extLst>
          </p:cNvPr>
          <p:cNvGrpSpPr/>
          <p:nvPr/>
        </p:nvGrpSpPr>
        <p:grpSpPr>
          <a:xfrm>
            <a:off x="269218" y="3160599"/>
            <a:ext cx="7326066" cy="1770803"/>
            <a:chOff x="-2341066" y="4828804"/>
            <a:chExt cx="5811653" cy="1770803"/>
          </a:xfrm>
        </p:grpSpPr>
        <p:sp>
          <p:nvSpPr>
            <p:cNvPr id="228" name="Snip Single Corner Rectangle 66">
              <a:extLst>
                <a:ext uri="{FF2B5EF4-FFF2-40B4-BE49-F238E27FC236}">
                  <a16:creationId xmlns:a16="http://schemas.microsoft.com/office/drawing/2014/main" id="{CEDDCA83-1246-4E14-8F14-550BD4AB5A3A}"/>
                </a:ext>
              </a:extLst>
            </p:cNvPr>
            <p:cNvSpPr/>
            <p:nvPr/>
          </p:nvSpPr>
          <p:spPr>
            <a:xfrm>
              <a:off x="1617343" y="5323243"/>
              <a:ext cx="1853244" cy="1276364"/>
            </a:xfrm>
            <a:prstGeom prst="snip1Rect">
              <a:avLst>
                <a:gd name="adj" fmla="val 21320"/>
              </a:avLst>
            </a:prstGeom>
            <a:solidFill>
              <a:schemeClr val="tx1">
                <a:lumMod val="85000"/>
                <a:lumOff val="15000"/>
              </a:schemeClr>
            </a:solidFill>
            <a:ln w="25400" cap="flat" cmpd="sng" algn="ctr">
              <a:solidFill>
                <a:schemeClr val="bg1">
                  <a:lumMod val="50000"/>
                </a:schemeClr>
              </a:solidFill>
              <a:prstDash val="solid"/>
            </a:ln>
            <a:effectLst/>
          </p:spPr>
          <p:txBody>
            <a:bodyPr rtlCol="0" anchor="ctr"/>
            <a:lstStyle/>
            <a:p>
              <a:pPr algn="ctr">
                <a:defRPr/>
              </a:pPr>
              <a:endParaRPr lang="en-IN" sz="2000"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29" name="Snip Single Corner Rectangle 67">
              <a:extLst>
                <a:ext uri="{FF2B5EF4-FFF2-40B4-BE49-F238E27FC236}">
                  <a16:creationId xmlns:a16="http://schemas.microsoft.com/office/drawing/2014/main" id="{DFE5E4A0-6A59-4B7E-8AB6-282549FBEFEA}"/>
                </a:ext>
              </a:extLst>
            </p:cNvPr>
            <p:cNvSpPr/>
            <p:nvPr/>
          </p:nvSpPr>
          <p:spPr>
            <a:xfrm>
              <a:off x="-2341066" y="5316162"/>
              <a:ext cx="1853244" cy="1276364"/>
            </a:xfrm>
            <a:prstGeom prst="snip1Rect">
              <a:avLst/>
            </a:prstGeom>
            <a:solidFill>
              <a:srgbClr val="155E4D"/>
            </a:solidFill>
            <a:ln w="25400" cap="flat" cmpd="sng" algn="ctr">
              <a:solidFill>
                <a:schemeClr val="bg1">
                  <a:lumMod val="50000"/>
                </a:schemeClr>
              </a:solidFill>
              <a:prstDash val="solid"/>
            </a:ln>
            <a:effectLst/>
          </p:spPr>
          <p:txBody>
            <a:bodyPr rtlCol="0" anchor="ctr"/>
            <a:lstStyle/>
            <a:p>
              <a:pPr algn="ctr">
                <a:defRPr/>
              </a:pPr>
              <a:endParaRPr lang="en-IN" sz="2000"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30" name="TextBox 229">
              <a:extLst>
                <a:ext uri="{FF2B5EF4-FFF2-40B4-BE49-F238E27FC236}">
                  <a16:creationId xmlns:a16="http://schemas.microsoft.com/office/drawing/2014/main" id="{B0503C4E-B347-4217-AD7A-FDFE77155BC7}"/>
                </a:ext>
              </a:extLst>
            </p:cNvPr>
            <p:cNvSpPr txBox="1"/>
            <p:nvPr/>
          </p:nvSpPr>
          <p:spPr>
            <a:xfrm>
              <a:off x="-2298751" y="4832617"/>
              <a:ext cx="1768615" cy="461665"/>
            </a:xfrm>
            <a:prstGeom prst="rect">
              <a:avLst/>
            </a:prstGeom>
            <a:noFill/>
          </p:spPr>
          <p:txBody>
            <a:bodyPr wrap="square" rtlCol="0">
              <a:spAutoFit/>
            </a:bodyPr>
            <a:lstStyle/>
            <a:p>
              <a:pPr algn="ctr">
                <a:defRPr/>
              </a:pPr>
              <a:r>
                <a:rPr lang="en-IN"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Ingredient based bread Identification</a:t>
              </a:r>
            </a:p>
          </p:txBody>
        </p:sp>
        <p:sp>
          <p:nvSpPr>
            <p:cNvPr id="231" name="TextBox 230">
              <a:extLst>
                <a:ext uri="{FF2B5EF4-FFF2-40B4-BE49-F238E27FC236}">
                  <a16:creationId xmlns:a16="http://schemas.microsoft.com/office/drawing/2014/main" id="{494C5831-ECED-4425-B3C7-624870078B6F}"/>
                </a:ext>
              </a:extLst>
            </p:cNvPr>
            <p:cNvSpPr txBox="1"/>
            <p:nvPr/>
          </p:nvSpPr>
          <p:spPr>
            <a:xfrm>
              <a:off x="-2248079" y="5466350"/>
              <a:ext cx="1760256" cy="1015663"/>
            </a:xfrm>
            <a:prstGeom prst="rect">
              <a:avLst/>
            </a:prstGeom>
            <a:noFill/>
          </p:spPr>
          <p:txBody>
            <a:bodyPr wrap="square" rtlCol="0">
              <a:spAutoFit/>
            </a:bodyPr>
            <a:lstStyle/>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Text mining </a:t>
              </a:r>
            </a:p>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Various Ingredient Combination Identification</a:t>
              </a:r>
            </a:p>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Social Media Buzz Analysis</a:t>
              </a:r>
            </a:p>
            <a:p>
              <a:pPr marL="171450" indent="-171450">
                <a:buFont typeface="Arial" panose="020B0604020202020204" pitchFamily="34" charset="0"/>
                <a:buChar char="•"/>
                <a:defRPr/>
              </a:pPr>
              <a:endPar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32" name="Snip Single Corner Rectangle 103">
              <a:extLst>
                <a:ext uri="{FF2B5EF4-FFF2-40B4-BE49-F238E27FC236}">
                  <a16:creationId xmlns:a16="http://schemas.microsoft.com/office/drawing/2014/main" id="{70BCB6FC-AAAB-40D0-9B77-A7E860A21D38}"/>
                </a:ext>
              </a:extLst>
            </p:cNvPr>
            <p:cNvSpPr/>
            <p:nvPr/>
          </p:nvSpPr>
          <p:spPr>
            <a:xfrm>
              <a:off x="-350801" y="5323243"/>
              <a:ext cx="1853244" cy="1276364"/>
            </a:xfrm>
            <a:prstGeom prst="snip1Rect">
              <a:avLst/>
            </a:prstGeom>
            <a:solidFill>
              <a:schemeClr val="bg1">
                <a:lumMod val="75000"/>
              </a:schemeClr>
            </a:solidFill>
            <a:ln w="25400" cap="flat" cmpd="sng" algn="ctr">
              <a:solidFill>
                <a:schemeClr val="bg1">
                  <a:lumMod val="50000"/>
                </a:schemeClr>
              </a:solidFill>
              <a:prstDash val="solid"/>
            </a:ln>
            <a:effectLst/>
          </p:spPr>
          <p:txBody>
            <a:bodyPr rtlCol="0" anchor="ctr"/>
            <a:lstStyle/>
            <a:p>
              <a:pPr algn="ctr">
                <a:defRPr/>
              </a:pPr>
              <a:endParaRPr lang="en-IN" sz="2000"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33" name="TextBox 232">
              <a:extLst>
                <a:ext uri="{FF2B5EF4-FFF2-40B4-BE49-F238E27FC236}">
                  <a16:creationId xmlns:a16="http://schemas.microsoft.com/office/drawing/2014/main" id="{F08C5613-5D78-4BD0-8B43-174FC7C3C256}"/>
                </a:ext>
              </a:extLst>
            </p:cNvPr>
            <p:cNvSpPr txBox="1"/>
            <p:nvPr/>
          </p:nvSpPr>
          <p:spPr>
            <a:xfrm>
              <a:off x="-303528" y="5405965"/>
              <a:ext cx="2013483" cy="830997"/>
            </a:xfrm>
            <a:prstGeom prst="rect">
              <a:avLst/>
            </a:prstGeom>
            <a:noFill/>
          </p:spPr>
          <p:txBody>
            <a:bodyPr wrap="square" rtlCol="0">
              <a:spAutoFit/>
            </a:bodyPr>
            <a:lstStyle/>
            <a:p>
              <a:pPr marL="171450" indent="-171450">
                <a:buFont typeface="Arial" panose="020B0604020202020204" pitchFamily="34" charset="0"/>
                <a:buChar char="•"/>
                <a:defRPr/>
              </a:pPr>
              <a:r>
                <a:rPr lang="en-IN"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Holt-Winter’s Algorithm</a:t>
              </a:r>
            </a:p>
            <a:p>
              <a:pPr marL="171450" indent="-171450">
                <a:buFont typeface="Arial" panose="020B0604020202020204" pitchFamily="34" charset="0"/>
                <a:buChar char="•"/>
              </a:pPr>
              <a:r>
                <a:rPr lang="en-IN"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Benchmarking</a:t>
              </a:r>
            </a:p>
            <a:p>
              <a:pPr marL="171450" indent="-171450">
                <a:buFont typeface="Arial" panose="020B0604020202020204" pitchFamily="34" charset="0"/>
                <a:buChar char="•"/>
              </a:pPr>
              <a:r>
                <a:rPr lang="en-IN"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Bucketing into Different </a:t>
              </a:r>
            </a:p>
            <a:p>
              <a:r>
                <a:rPr lang="en-IN"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     Categories</a:t>
              </a:r>
            </a:p>
          </p:txBody>
        </p:sp>
        <p:sp>
          <p:nvSpPr>
            <p:cNvPr id="234" name="TextBox 233">
              <a:extLst>
                <a:ext uri="{FF2B5EF4-FFF2-40B4-BE49-F238E27FC236}">
                  <a16:creationId xmlns:a16="http://schemas.microsoft.com/office/drawing/2014/main" id="{24ED87B7-2FD4-420B-A344-55B3E4260E36}"/>
                </a:ext>
              </a:extLst>
            </p:cNvPr>
            <p:cNvSpPr txBox="1"/>
            <p:nvPr/>
          </p:nvSpPr>
          <p:spPr>
            <a:xfrm>
              <a:off x="-257814" y="4828804"/>
              <a:ext cx="1679793" cy="461665"/>
            </a:xfrm>
            <a:prstGeom prst="rect">
              <a:avLst/>
            </a:prstGeom>
            <a:noFill/>
          </p:spPr>
          <p:txBody>
            <a:bodyPr wrap="square" rtlCol="0">
              <a:spAutoFit/>
            </a:bodyPr>
            <a:lstStyle/>
            <a:p>
              <a:pPr algn="ctr">
                <a:defRPr/>
              </a:pPr>
              <a:r>
                <a:rPr lang="en-IN"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Emerging and Seasonal Flavours</a:t>
              </a:r>
            </a:p>
          </p:txBody>
        </p:sp>
        <p:sp>
          <p:nvSpPr>
            <p:cNvPr id="235" name="TextBox 234">
              <a:extLst>
                <a:ext uri="{FF2B5EF4-FFF2-40B4-BE49-F238E27FC236}">
                  <a16:creationId xmlns:a16="http://schemas.microsoft.com/office/drawing/2014/main" id="{21111124-26EF-4F74-AF9B-7071C55E66FE}"/>
                </a:ext>
              </a:extLst>
            </p:cNvPr>
            <p:cNvSpPr txBox="1"/>
            <p:nvPr/>
          </p:nvSpPr>
          <p:spPr>
            <a:xfrm>
              <a:off x="1686612" y="5524305"/>
              <a:ext cx="1760256" cy="646331"/>
            </a:xfrm>
            <a:prstGeom prst="rect">
              <a:avLst/>
            </a:prstGeom>
            <a:noFill/>
          </p:spPr>
          <p:txBody>
            <a:bodyPr wrap="square" rtlCol="0">
              <a:spAutoFit/>
            </a:bodyPr>
            <a:lstStyle/>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Perception Analysis </a:t>
              </a:r>
            </a:p>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Cross-Dimension Analysis</a:t>
              </a:r>
            </a:p>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Intra-Dimension Analysis</a:t>
              </a:r>
            </a:p>
          </p:txBody>
        </p:sp>
        <p:sp>
          <p:nvSpPr>
            <p:cNvPr id="236" name="TextBox 235">
              <a:extLst>
                <a:ext uri="{FF2B5EF4-FFF2-40B4-BE49-F238E27FC236}">
                  <a16:creationId xmlns:a16="http://schemas.microsoft.com/office/drawing/2014/main" id="{832492A8-FAD7-4597-AE90-7F4738A9E673}"/>
                </a:ext>
              </a:extLst>
            </p:cNvPr>
            <p:cNvSpPr txBox="1"/>
            <p:nvPr/>
          </p:nvSpPr>
          <p:spPr>
            <a:xfrm>
              <a:off x="1610310" y="4982984"/>
              <a:ext cx="1756095" cy="276999"/>
            </a:xfrm>
            <a:prstGeom prst="rect">
              <a:avLst/>
            </a:prstGeom>
            <a:noFill/>
          </p:spPr>
          <p:txBody>
            <a:bodyPr wrap="square" rtlCol="0">
              <a:spAutoFit/>
            </a:bodyPr>
            <a:lstStyle/>
            <a:p>
              <a:pPr algn="ctr">
                <a:defRPr/>
              </a:pPr>
              <a:r>
                <a:rPr lang="en-IN"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Drivers Association</a:t>
              </a:r>
            </a:p>
          </p:txBody>
        </p:sp>
      </p:grpSp>
      <p:grpSp>
        <p:nvGrpSpPr>
          <p:cNvPr id="237" name="Group 236">
            <a:extLst>
              <a:ext uri="{FF2B5EF4-FFF2-40B4-BE49-F238E27FC236}">
                <a16:creationId xmlns:a16="http://schemas.microsoft.com/office/drawing/2014/main" id="{258F1E64-E5C5-447E-A261-A4C03CA03976}"/>
              </a:ext>
            </a:extLst>
          </p:cNvPr>
          <p:cNvGrpSpPr/>
          <p:nvPr/>
        </p:nvGrpSpPr>
        <p:grpSpPr>
          <a:xfrm>
            <a:off x="8309811" y="3294615"/>
            <a:ext cx="3553698" cy="3260608"/>
            <a:chOff x="8388093" y="1115090"/>
            <a:chExt cx="3553698" cy="2372276"/>
          </a:xfrm>
        </p:grpSpPr>
        <p:graphicFrame>
          <p:nvGraphicFramePr>
            <p:cNvPr id="238" name="Diagram 237">
              <a:extLst>
                <a:ext uri="{FF2B5EF4-FFF2-40B4-BE49-F238E27FC236}">
                  <a16:creationId xmlns:a16="http://schemas.microsoft.com/office/drawing/2014/main" id="{10D86652-8736-400E-AD48-10CAEC4054C7}"/>
                </a:ext>
              </a:extLst>
            </p:cNvPr>
            <p:cNvGraphicFramePr/>
            <p:nvPr>
              <p:extLst/>
            </p:nvPr>
          </p:nvGraphicFramePr>
          <p:xfrm>
            <a:off x="8388093" y="1484444"/>
            <a:ext cx="3553698" cy="2002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9" name="TextBox 238">
              <a:extLst>
                <a:ext uri="{FF2B5EF4-FFF2-40B4-BE49-F238E27FC236}">
                  <a16:creationId xmlns:a16="http://schemas.microsoft.com/office/drawing/2014/main" id="{A0BF3005-8CED-4079-8709-89F1FC1853C2}"/>
                </a:ext>
              </a:extLst>
            </p:cNvPr>
            <p:cNvSpPr txBox="1"/>
            <p:nvPr/>
          </p:nvSpPr>
          <p:spPr>
            <a:xfrm>
              <a:off x="8388093" y="1115090"/>
              <a:ext cx="3553698" cy="298145"/>
            </a:xfrm>
            <a:prstGeom prst="rect">
              <a:avLst/>
            </a:prstGeom>
            <a:solidFill>
              <a:srgbClr val="FFFFFF">
                <a:lumMod val="65000"/>
              </a:srgbClr>
            </a:solidFill>
            <a:ln w="12700" cap="flat" cmpd="sng" algn="ctr">
              <a:noFill/>
              <a:prstDash val="solid"/>
              <a:miter lim="800000"/>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defPPr>
                <a:defRPr lang="en-US"/>
              </a:defPPr>
              <a:lvl1pPr>
                <a:defRPr sz="1050">
                  <a:solidFill>
                    <a:schemeClr val="tx1">
                      <a:lumMod val="75000"/>
                      <a:lumOff val="25000"/>
                    </a:schemeClr>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defRPr/>
              </a:pPr>
              <a:r>
                <a:rPr lang="en-US" sz="1600" b="1" kern="0" dirty="0">
                  <a:solidFill>
                    <a:prstClr val="black">
                      <a:lumMod val="75000"/>
                      <a:lumOff val="25000"/>
                    </a:prstClr>
                  </a:solidFill>
                  <a:ea typeface="Segoe UI" panose="020B0502040204020203" pitchFamily="34" charset="0"/>
                </a:rPr>
                <a:t>Levels of Granularity </a:t>
              </a:r>
              <a:endParaRPr lang="en-US" b="1" kern="0" dirty="0">
                <a:solidFill>
                  <a:prstClr val="black">
                    <a:lumMod val="75000"/>
                    <a:lumOff val="25000"/>
                  </a:prstClr>
                </a:solidFill>
                <a:ea typeface="Segoe UI" panose="020B0502040204020203" pitchFamily="34" charset="0"/>
              </a:endParaRPr>
            </a:p>
          </p:txBody>
        </p:sp>
        <p:pic>
          <p:nvPicPr>
            <p:cNvPr id="240" name="Picture 239">
              <a:extLst>
                <a:ext uri="{FF2B5EF4-FFF2-40B4-BE49-F238E27FC236}">
                  <a16:creationId xmlns:a16="http://schemas.microsoft.com/office/drawing/2014/main" id="{8AECC2C8-F8DC-4DB1-8E1D-4035C46806E9}"/>
                </a:ext>
              </a:extLst>
            </p:cNvPr>
            <p:cNvPicPr>
              <a:picLocks noChangeAspect="1"/>
            </p:cNvPicPr>
            <p:nvPr/>
          </p:nvPicPr>
          <p:blipFill>
            <a:blip r:embed="rId8" cstate="email">
              <a:biLevel thresh="50000"/>
              <a:extLst>
                <a:ext uri="{28A0092B-C50C-407E-A947-70E740481C1C}">
                  <a14:useLocalDpi xmlns:a14="http://schemas.microsoft.com/office/drawing/2010/main" val="0"/>
                </a:ext>
              </a:extLst>
            </a:blip>
            <a:stretch>
              <a:fillRect/>
            </a:stretch>
          </p:blipFill>
          <p:spPr>
            <a:xfrm>
              <a:off x="8822669" y="2658038"/>
              <a:ext cx="474500" cy="277569"/>
            </a:xfrm>
            <a:prstGeom prst="rect">
              <a:avLst/>
            </a:prstGeom>
          </p:spPr>
        </p:pic>
        <p:pic>
          <p:nvPicPr>
            <p:cNvPr id="241" name="Picture 240">
              <a:extLst>
                <a:ext uri="{FF2B5EF4-FFF2-40B4-BE49-F238E27FC236}">
                  <a16:creationId xmlns:a16="http://schemas.microsoft.com/office/drawing/2014/main" id="{09D4675D-87B6-40C8-B997-9932432C12EA}"/>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042020" y="2610399"/>
              <a:ext cx="483660" cy="282929"/>
            </a:xfrm>
            <a:prstGeom prst="rect">
              <a:avLst/>
            </a:prstGeom>
          </p:spPr>
        </p:pic>
        <p:sp>
          <p:nvSpPr>
            <p:cNvPr id="242" name="TextBox 241">
              <a:extLst>
                <a:ext uri="{FF2B5EF4-FFF2-40B4-BE49-F238E27FC236}">
                  <a16:creationId xmlns:a16="http://schemas.microsoft.com/office/drawing/2014/main" id="{47C978EB-DF34-4FC1-91F4-3CAF9726F49B}"/>
                </a:ext>
              </a:extLst>
            </p:cNvPr>
            <p:cNvSpPr txBox="1"/>
            <p:nvPr/>
          </p:nvSpPr>
          <p:spPr>
            <a:xfrm>
              <a:off x="8737774" y="2935607"/>
              <a:ext cx="821257" cy="201532"/>
            </a:xfrm>
            <a:prstGeom prst="rect">
              <a:avLst/>
            </a:prstGeom>
            <a:noFill/>
          </p:spPr>
          <p:txBody>
            <a:bodyPr wrap="square" rtlCol="0">
              <a:spAutoFit/>
            </a:bodyPr>
            <a:lstStyle/>
            <a:p>
              <a:r>
                <a:rPr lang="en-IN" sz="1200" dirty="0">
                  <a:latin typeface="Segoe UI" panose="020B0502040204020203" pitchFamily="34" charset="0"/>
                  <a:ea typeface="Segoe UI" panose="020B0502040204020203" pitchFamily="34" charset="0"/>
                  <a:cs typeface="Segoe UI" panose="020B0502040204020203" pitchFamily="34" charset="0"/>
                </a:rPr>
                <a:t>Breads</a:t>
              </a:r>
            </a:p>
          </p:txBody>
        </p:sp>
        <p:sp>
          <p:nvSpPr>
            <p:cNvPr id="243" name="TextBox 242">
              <a:extLst>
                <a:ext uri="{FF2B5EF4-FFF2-40B4-BE49-F238E27FC236}">
                  <a16:creationId xmlns:a16="http://schemas.microsoft.com/office/drawing/2014/main" id="{567FAB0B-2F74-4635-BA27-7DC7C5A6B543}"/>
                </a:ext>
              </a:extLst>
            </p:cNvPr>
            <p:cNvSpPr txBox="1"/>
            <p:nvPr/>
          </p:nvSpPr>
          <p:spPr>
            <a:xfrm>
              <a:off x="10966005" y="2913347"/>
              <a:ext cx="821257" cy="201532"/>
            </a:xfrm>
            <a:prstGeom prst="rect">
              <a:avLst/>
            </a:prstGeom>
            <a:noFill/>
          </p:spPr>
          <p:txBody>
            <a:bodyPr wrap="square" rtlCol="0">
              <a:spAutoFit/>
            </a:bodyPr>
            <a:lstStyle/>
            <a:p>
              <a:r>
                <a:rPr lang="en-IN" sz="1200" dirty="0">
                  <a:latin typeface="Segoe UI" panose="020B0502040204020203" pitchFamily="34" charset="0"/>
                  <a:ea typeface="Segoe UI" panose="020B0502040204020203" pitchFamily="34" charset="0"/>
                  <a:cs typeface="Segoe UI" panose="020B0502040204020203" pitchFamily="34" charset="0"/>
                </a:rPr>
                <a:t>Muffins</a:t>
              </a:r>
            </a:p>
          </p:txBody>
        </p:sp>
      </p:grpSp>
      <p:sp>
        <p:nvSpPr>
          <p:cNvPr id="244" name="TextBox 243">
            <a:extLst>
              <a:ext uri="{FF2B5EF4-FFF2-40B4-BE49-F238E27FC236}">
                <a16:creationId xmlns:a16="http://schemas.microsoft.com/office/drawing/2014/main" id="{3653C57C-6F5F-47A4-B523-881B1FCDD798}"/>
              </a:ext>
            </a:extLst>
          </p:cNvPr>
          <p:cNvSpPr txBox="1"/>
          <p:nvPr/>
        </p:nvSpPr>
        <p:spPr>
          <a:xfrm>
            <a:off x="2930704" y="4965091"/>
            <a:ext cx="1714939" cy="738664"/>
          </a:xfrm>
          <a:prstGeom prst="rect">
            <a:avLst/>
          </a:prstGeom>
          <a:noFill/>
        </p:spPr>
        <p:txBody>
          <a:bodyPr wrap="square" rtlCol="0" anchor="ctr">
            <a:spAutoFit/>
          </a:bodyPr>
          <a:lstStyle>
            <a:defPPr>
              <a:defRPr lang="en-US"/>
            </a:defPPr>
            <a:lvl1pPr>
              <a:defRPr sz="1400">
                <a:solidFill>
                  <a:schemeClr val="tx1">
                    <a:lumMod val="75000"/>
                    <a:lumOff val="25000"/>
                  </a:schemeClr>
                </a:solidFill>
                <a:latin typeface="+mj-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Fruit</a:t>
            </a:r>
            <a:r>
              <a:rPr kumimoji="0" lang="en-US" sz="1050" b="0" i="0"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1"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based</a:t>
            </a:r>
            <a:r>
              <a:rPr kumimoji="0" lang="en-US" sz="1050" b="0" i="0"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1"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breads</a:t>
            </a:r>
            <a:r>
              <a:rPr kumimoji="0" lang="en-US" sz="1050" b="0" i="0"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are preferred </a:t>
            </a:r>
            <a:r>
              <a:rPr kumimoji="0" lang="en-US" sz="1050" b="0" i="1"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twice</a:t>
            </a:r>
            <a:r>
              <a:rPr kumimoji="0" lang="en-US" sz="1050" b="0" i="0"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as much as any other bread for </a:t>
            </a:r>
            <a:r>
              <a:rPr kumimoji="0" lang="en-US" sz="1050" b="0" i="1"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Taste</a:t>
            </a:r>
            <a:endPar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45" name="Picture 244">
            <a:extLst>
              <a:ext uri="{FF2B5EF4-FFF2-40B4-BE49-F238E27FC236}">
                <a16:creationId xmlns:a16="http://schemas.microsoft.com/office/drawing/2014/main" id="{5F0D799A-1AC4-4113-839C-5E91696F8704}"/>
              </a:ext>
            </a:extLst>
          </p:cNvPr>
          <p:cNvPicPr preferRelativeResize="0">
            <a:picLocks/>
          </p:cNvPicPr>
          <p:nvPr/>
        </p:nvPicPr>
        <p:blipFill rotWithShape="1">
          <a:blip r:embed="rId10" cstate="print">
            <a:extLst>
              <a:ext uri="{28A0092B-C50C-407E-A947-70E740481C1C}">
                <a14:useLocalDpi xmlns:a14="http://schemas.microsoft.com/office/drawing/2010/main" val="0"/>
              </a:ext>
            </a:extLst>
          </a:blip>
          <a:srcRect t="22018"/>
          <a:stretch/>
        </p:blipFill>
        <p:spPr>
          <a:xfrm>
            <a:off x="1214515" y="5027034"/>
            <a:ext cx="1686277" cy="730550"/>
          </a:xfrm>
          <a:prstGeom prst="rect">
            <a:avLst/>
          </a:prstGeom>
        </p:spPr>
      </p:pic>
      <p:grpSp>
        <p:nvGrpSpPr>
          <p:cNvPr id="246" name="Group 245">
            <a:extLst>
              <a:ext uri="{FF2B5EF4-FFF2-40B4-BE49-F238E27FC236}">
                <a16:creationId xmlns:a16="http://schemas.microsoft.com/office/drawing/2014/main" id="{37B805DC-2CD9-48FE-B3C1-FD2D7DE07C4F}"/>
              </a:ext>
            </a:extLst>
          </p:cNvPr>
          <p:cNvGrpSpPr/>
          <p:nvPr/>
        </p:nvGrpSpPr>
        <p:grpSpPr>
          <a:xfrm>
            <a:off x="173530" y="5094732"/>
            <a:ext cx="1332504" cy="496630"/>
            <a:chOff x="628302" y="1460513"/>
            <a:chExt cx="1810453" cy="597606"/>
          </a:xfrm>
        </p:grpSpPr>
        <p:sp>
          <p:nvSpPr>
            <p:cNvPr id="247" name="Rounded Rectangle 160">
              <a:extLst>
                <a:ext uri="{FF2B5EF4-FFF2-40B4-BE49-F238E27FC236}">
                  <a16:creationId xmlns:a16="http://schemas.microsoft.com/office/drawing/2014/main" id="{CDA6BF8C-427F-41A9-A31B-46057DC1E752}"/>
                </a:ext>
              </a:extLst>
            </p:cNvPr>
            <p:cNvSpPr/>
            <p:nvPr/>
          </p:nvSpPr>
          <p:spPr>
            <a:xfrm>
              <a:off x="628302" y="1649285"/>
              <a:ext cx="1810453" cy="408834"/>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    TASTE</a:t>
              </a:r>
            </a:p>
          </p:txBody>
        </p:sp>
        <p:pic>
          <p:nvPicPr>
            <p:cNvPr id="248" name="Picture 247">
              <a:extLst>
                <a:ext uri="{FF2B5EF4-FFF2-40B4-BE49-F238E27FC236}">
                  <a16:creationId xmlns:a16="http://schemas.microsoft.com/office/drawing/2014/main" id="{CA713AF0-60AF-47E7-A896-F55F2BD9361C}"/>
                </a:ext>
              </a:extLst>
            </p:cNvPr>
            <p:cNvPicPr>
              <a:picLocks noChangeAspect="1"/>
            </p:cNvPicPr>
            <p:nvPr/>
          </p:nvPicPr>
          <p:blipFill>
            <a:blip r:embed="rId11" cstate="email">
              <a:clrChange>
                <a:clrFrom>
                  <a:srgbClr val="FFFFFF"/>
                </a:clrFrom>
                <a:clrTo>
                  <a:srgbClr val="FFFFFF">
                    <a:alpha val="0"/>
                  </a:srgbClr>
                </a:clrTo>
              </a:clrChange>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730013" y="1460513"/>
              <a:ext cx="553497" cy="553498"/>
            </a:xfrm>
            <a:prstGeom prst="rect">
              <a:avLst/>
            </a:prstGeom>
          </p:spPr>
        </p:pic>
      </p:grpSp>
      <p:sp>
        <p:nvSpPr>
          <p:cNvPr id="249" name="TextBox 248">
            <a:extLst>
              <a:ext uri="{FF2B5EF4-FFF2-40B4-BE49-F238E27FC236}">
                <a16:creationId xmlns:a16="http://schemas.microsoft.com/office/drawing/2014/main" id="{59AEEFE7-9B98-4C55-A895-A475453C50BA}"/>
              </a:ext>
            </a:extLst>
          </p:cNvPr>
          <p:cNvSpPr txBox="1"/>
          <p:nvPr/>
        </p:nvSpPr>
        <p:spPr>
          <a:xfrm>
            <a:off x="2948486" y="5784475"/>
            <a:ext cx="1897663" cy="738664"/>
          </a:xfrm>
          <a:prstGeom prst="rect">
            <a:avLst/>
          </a:prstGeom>
          <a:noFill/>
        </p:spPr>
        <p:txBody>
          <a:bodyPr wrap="square" rtlCol="0" anchor="ctr">
            <a:spAutoFit/>
          </a:bodyPr>
          <a:lstStyle>
            <a:defPPr>
              <a:defRPr lang="en-US"/>
            </a:defPPr>
            <a:lvl1pPr>
              <a:defRPr sz="1400">
                <a:solidFill>
                  <a:schemeClr val="tx1">
                    <a:lumMod val="75000"/>
                    <a:lumOff val="25000"/>
                  </a:schemeClr>
                </a:solidFill>
                <a:latin typeface="+mj-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People looking for </a:t>
            </a:r>
            <a:r>
              <a:rPr kumimoji="0" lang="en-US" sz="1050" b="0" i="1" u="none" strike="noStrike" kern="0" cap="none" spc="0" normalizeH="0" baseline="0" noProof="0" dirty="0">
                <a:ln>
                  <a:noFill/>
                </a:ln>
                <a:solidFill>
                  <a:srgbClr val="4E82B2"/>
                </a:solidFill>
                <a:effectLst/>
                <a:uLnTx/>
                <a:uFillTx/>
                <a:latin typeface="Segoe UI" panose="020B0502040204020203" pitchFamily="34" charset="0"/>
                <a:ea typeface="Segoe UI" panose="020B0502040204020203" pitchFamily="34" charset="0"/>
                <a:cs typeface="Segoe UI" panose="020B0502040204020203" pitchFamily="34" charset="0"/>
              </a:rPr>
              <a:t>healthy</a:t>
            </a:r>
            <a:r>
              <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choices of bread types prefer </a:t>
            </a:r>
            <a:r>
              <a:rPr kumimoji="0" lang="en-US" sz="1050" b="0" i="1" u="none" strike="noStrike" kern="0" cap="none" spc="0" normalizeH="0" baseline="0" noProof="0" dirty="0">
                <a:ln>
                  <a:noFill/>
                </a:ln>
                <a:solidFill>
                  <a:srgbClr val="4E82B2"/>
                </a:solidFill>
                <a:effectLst/>
                <a:uLnTx/>
                <a:uFillTx/>
                <a:latin typeface="Segoe UI" panose="020B0502040204020203" pitchFamily="34" charset="0"/>
                <a:ea typeface="Segoe UI" panose="020B0502040204020203" pitchFamily="34" charset="0"/>
                <a:cs typeface="Segoe UI" panose="020B0502040204020203" pitchFamily="34" charset="0"/>
              </a:rPr>
              <a:t>Vegetable</a:t>
            </a:r>
            <a:r>
              <a:rPr kumimoji="0" lang="en-US" sz="1050" b="0" i="1"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1" u="none" strike="noStrike" kern="0" cap="none" spc="0" normalizeH="0" baseline="0" noProof="0" dirty="0">
                <a:ln>
                  <a:noFill/>
                </a:ln>
                <a:solidFill>
                  <a:srgbClr val="4E82B2"/>
                </a:solidFill>
                <a:effectLst/>
                <a:uLnTx/>
                <a:uFillTx/>
                <a:latin typeface="Segoe UI" panose="020B0502040204020203" pitchFamily="34" charset="0"/>
                <a:ea typeface="Segoe UI" panose="020B0502040204020203" pitchFamily="34" charset="0"/>
                <a:cs typeface="Segoe UI" panose="020B0502040204020203" pitchFamily="34" charset="0"/>
              </a:rPr>
              <a:t>based</a:t>
            </a:r>
            <a:r>
              <a:rPr kumimoji="0" lang="en-US" sz="1050" b="0" i="1"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1" u="none" strike="noStrike" kern="0" cap="none" spc="0" normalizeH="0" baseline="0" noProof="0" dirty="0">
                <a:ln>
                  <a:noFill/>
                </a:ln>
                <a:solidFill>
                  <a:srgbClr val="4E82B2"/>
                </a:solidFill>
                <a:effectLst/>
                <a:uLnTx/>
                <a:uFillTx/>
                <a:latin typeface="Segoe UI" panose="020B0502040204020203" pitchFamily="34" charset="0"/>
                <a:ea typeface="Segoe UI" panose="020B0502040204020203" pitchFamily="34" charset="0"/>
                <a:cs typeface="Segoe UI" panose="020B0502040204020203" pitchFamily="34" charset="0"/>
              </a:rPr>
              <a:t>bread</a:t>
            </a:r>
            <a:r>
              <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more than others</a:t>
            </a:r>
          </a:p>
        </p:txBody>
      </p:sp>
      <p:pic>
        <p:nvPicPr>
          <p:cNvPr id="250" name="Picture 249">
            <a:extLst>
              <a:ext uri="{FF2B5EF4-FFF2-40B4-BE49-F238E27FC236}">
                <a16:creationId xmlns:a16="http://schemas.microsoft.com/office/drawing/2014/main" id="{1AB52D3C-134C-4951-9CC0-C6FFEF764EB6}"/>
              </a:ext>
            </a:extLst>
          </p:cNvPr>
          <p:cNvPicPr preferRelativeResize="0">
            <a:picLocks/>
          </p:cNvPicPr>
          <p:nvPr/>
        </p:nvPicPr>
        <p:blipFill rotWithShape="1">
          <a:blip r:embed="rId12" cstate="print">
            <a:extLst>
              <a:ext uri="{28A0092B-C50C-407E-A947-70E740481C1C}">
                <a14:useLocalDpi xmlns:a14="http://schemas.microsoft.com/office/drawing/2010/main" val="0"/>
              </a:ext>
            </a:extLst>
          </a:blip>
          <a:srcRect t="19998"/>
          <a:stretch/>
        </p:blipFill>
        <p:spPr>
          <a:xfrm>
            <a:off x="1241130" y="5823540"/>
            <a:ext cx="1639593" cy="630383"/>
          </a:xfrm>
          <a:prstGeom prst="rect">
            <a:avLst/>
          </a:prstGeom>
        </p:spPr>
      </p:pic>
      <p:grpSp>
        <p:nvGrpSpPr>
          <p:cNvPr id="251" name="Group 250">
            <a:extLst>
              <a:ext uri="{FF2B5EF4-FFF2-40B4-BE49-F238E27FC236}">
                <a16:creationId xmlns:a16="http://schemas.microsoft.com/office/drawing/2014/main" id="{1CCBEC94-408F-47A4-88C5-1A35CE7B4C9E}"/>
              </a:ext>
            </a:extLst>
          </p:cNvPr>
          <p:cNvGrpSpPr/>
          <p:nvPr/>
        </p:nvGrpSpPr>
        <p:grpSpPr>
          <a:xfrm>
            <a:off x="66122" y="5995677"/>
            <a:ext cx="1348474" cy="385046"/>
            <a:chOff x="3105841" y="1828767"/>
            <a:chExt cx="2171730" cy="620120"/>
          </a:xfrm>
        </p:grpSpPr>
        <p:sp>
          <p:nvSpPr>
            <p:cNvPr id="252" name="Rounded Rectangle 153">
              <a:extLst>
                <a:ext uri="{FF2B5EF4-FFF2-40B4-BE49-F238E27FC236}">
                  <a16:creationId xmlns:a16="http://schemas.microsoft.com/office/drawing/2014/main" id="{B837F89D-7F71-42A8-831E-2FCFAA972195}"/>
                </a:ext>
              </a:extLst>
            </p:cNvPr>
            <p:cNvSpPr/>
            <p:nvPr/>
          </p:nvSpPr>
          <p:spPr>
            <a:xfrm>
              <a:off x="3105841" y="2040053"/>
              <a:ext cx="2171730" cy="408834"/>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84B3"/>
                  </a:solidFill>
                  <a:effectLst/>
                  <a:uLnTx/>
                  <a:uFillTx/>
                  <a:latin typeface="Segoe UI" panose="020B0502040204020203" pitchFamily="34" charset="0"/>
                  <a:ea typeface="Segoe UI" panose="020B0502040204020203" pitchFamily="34" charset="0"/>
                  <a:cs typeface="Segoe UI" panose="020B0502040204020203" pitchFamily="34" charset="0"/>
                </a:rPr>
                <a:t>     HEALTHY</a:t>
              </a:r>
            </a:p>
          </p:txBody>
        </p:sp>
        <p:pic>
          <p:nvPicPr>
            <p:cNvPr id="253" name="Picture 252">
              <a:extLst>
                <a:ext uri="{FF2B5EF4-FFF2-40B4-BE49-F238E27FC236}">
                  <a16:creationId xmlns:a16="http://schemas.microsoft.com/office/drawing/2014/main" id="{96250E9A-107A-42FE-8D8A-3ACA6DAC4488}"/>
                </a:ext>
              </a:extLst>
            </p:cNvPr>
            <p:cNvPicPr>
              <a:picLocks noChangeAspect="1"/>
            </p:cNvPicPr>
            <p:nvPr/>
          </p:nvPicPr>
          <p:blipFill>
            <a:blip r:embed="rId13" cstate="email">
              <a:clrChange>
                <a:clrFrom>
                  <a:srgbClr val="FFFFFF"/>
                </a:clrFrom>
                <a:clrTo>
                  <a:srgbClr val="FFFFFF">
                    <a:alpha val="0"/>
                  </a:srgbClr>
                </a:clrTo>
              </a:clrChange>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3500240" y="1828767"/>
              <a:ext cx="535295" cy="489794"/>
            </a:xfrm>
            <a:prstGeom prst="rect">
              <a:avLst/>
            </a:prstGeom>
          </p:spPr>
        </p:pic>
      </p:grpSp>
      <p:pic>
        <p:nvPicPr>
          <p:cNvPr id="254" name="Picture 253">
            <a:extLst>
              <a:ext uri="{FF2B5EF4-FFF2-40B4-BE49-F238E27FC236}">
                <a16:creationId xmlns:a16="http://schemas.microsoft.com/office/drawing/2014/main" id="{E05C41D2-C38D-46D6-A7C3-12A27BEB4D65}"/>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4679028" y="5043419"/>
            <a:ext cx="1978480" cy="1369388"/>
          </a:xfrm>
          <a:prstGeom prst="rect">
            <a:avLst/>
          </a:prstGeom>
        </p:spPr>
      </p:pic>
      <p:sp>
        <p:nvSpPr>
          <p:cNvPr id="255" name="TextBox 254">
            <a:extLst>
              <a:ext uri="{FF2B5EF4-FFF2-40B4-BE49-F238E27FC236}">
                <a16:creationId xmlns:a16="http://schemas.microsoft.com/office/drawing/2014/main" id="{32D7DB5C-4AE9-4D7C-928E-A7C219CB57FA}"/>
              </a:ext>
            </a:extLst>
          </p:cNvPr>
          <p:cNvSpPr txBox="1"/>
          <p:nvPr/>
        </p:nvSpPr>
        <p:spPr>
          <a:xfrm>
            <a:off x="6649378" y="4965091"/>
            <a:ext cx="1939159" cy="738664"/>
          </a:xfrm>
          <a:prstGeom prst="rect">
            <a:avLst/>
          </a:prstGeom>
          <a:noFill/>
        </p:spPr>
        <p:txBody>
          <a:bodyPr wrap="square" rtlCol="0" anchor="ctr">
            <a:spAutoFit/>
          </a:bodyPr>
          <a:lstStyle>
            <a:defPPr>
              <a:defRPr lang="en-US"/>
            </a:defPPr>
            <a:lvl1pPr>
              <a:defRPr sz="1400">
                <a:solidFill>
                  <a:schemeClr val="tx1">
                    <a:lumMod val="75000"/>
                    <a:lumOff val="25000"/>
                  </a:schemeClr>
                </a:solidFill>
                <a:latin typeface="+mj-lt"/>
                <a:cs typeface="Arial" panose="020B0604020202020204" pitchFamily="34" charset="0"/>
              </a:defRPr>
            </a:lvl1pPr>
          </a:lstStyle>
          <a:p>
            <a:r>
              <a:rPr lang="en-US" sz="1050" i="1" dirty="0">
                <a:solidFill>
                  <a:srgbClr val="4A8522"/>
                </a:solidFill>
                <a:latin typeface="Segoe UI" panose="020B0502040204020203" pitchFamily="34" charset="0"/>
                <a:ea typeface="Segoe UI" panose="020B0502040204020203" pitchFamily="34" charset="0"/>
                <a:cs typeface="Segoe UI" panose="020B0502040204020203" pitchFamily="34" charset="0"/>
              </a:rPr>
              <a:t>Nuts &amp; Seed </a:t>
            </a:r>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based breads are closely associated with </a:t>
            </a:r>
            <a:r>
              <a:rPr lang="en-US" sz="1050" i="1" dirty="0">
                <a:solidFill>
                  <a:srgbClr val="4A8522"/>
                </a:solidFill>
                <a:latin typeface="Segoe UI" panose="020B0502040204020203" pitchFamily="34" charset="0"/>
                <a:ea typeface="Segoe UI" panose="020B0502040204020203" pitchFamily="34" charset="0"/>
                <a:cs typeface="Segoe UI" panose="020B0502040204020203" pitchFamily="34" charset="0"/>
              </a:rPr>
              <a:t>Vegan &amp; Paleo </a:t>
            </a:r>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diet. It is also preferred for its </a:t>
            </a:r>
            <a:r>
              <a:rPr lang="en-US" sz="1050" i="1" dirty="0">
                <a:solidFill>
                  <a:srgbClr val="4A8522"/>
                </a:solidFill>
                <a:latin typeface="Segoe UI" panose="020B0502040204020203" pitchFamily="34" charset="0"/>
                <a:ea typeface="Segoe UI" panose="020B0502040204020203" pitchFamily="34" charset="0"/>
                <a:cs typeface="Segoe UI" panose="020B0502040204020203" pitchFamily="34" charset="0"/>
              </a:rPr>
              <a:t>texture</a:t>
            </a:r>
            <a:endPar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256" name="TextBox 255">
            <a:extLst>
              <a:ext uri="{FF2B5EF4-FFF2-40B4-BE49-F238E27FC236}">
                <a16:creationId xmlns:a16="http://schemas.microsoft.com/office/drawing/2014/main" id="{3D49C543-F12B-440F-A878-FF99E67830D5}"/>
              </a:ext>
            </a:extLst>
          </p:cNvPr>
          <p:cNvSpPr txBox="1"/>
          <p:nvPr/>
        </p:nvSpPr>
        <p:spPr>
          <a:xfrm>
            <a:off x="6669121" y="5784475"/>
            <a:ext cx="2110834" cy="577081"/>
          </a:xfrm>
          <a:prstGeom prst="rect">
            <a:avLst/>
          </a:prstGeom>
          <a:noFill/>
        </p:spPr>
        <p:txBody>
          <a:bodyPr wrap="square" rtlCol="0" anchor="ctr">
            <a:spAutoFit/>
          </a:bodyPr>
          <a:lstStyle>
            <a:defPPr>
              <a:defRPr lang="en-US"/>
            </a:defPPr>
            <a:lvl1pPr>
              <a:defRPr sz="1400">
                <a:solidFill>
                  <a:schemeClr val="tx1">
                    <a:lumMod val="75000"/>
                    <a:lumOff val="25000"/>
                  </a:schemeClr>
                </a:solidFill>
                <a:latin typeface="+mj-lt"/>
                <a:cs typeface="Arial" panose="020B0604020202020204" pitchFamily="34" charset="0"/>
              </a:defRPr>
            </a:lvl1pPr>
          </a:lstStyle>
          <a:p>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Close to half the conversations around </a:t>
            </a:r>
            <a:r>
              <a:rPr lang="en-US" sz="1050" i="1" dirty="0">
                <a:solidFill>
                  <a:srgbClr val="D69907"/>
                </a:solidFill>
                <a:latin typeface="Segoe UI" panose="020B0502040204020203" pitchFamily="34" charset="0"/>
                <a:ea typeface="Segoe UI" panose="020B0502040204020203" pitchFamily="34" charset="0"/>
                <a:cs typeface="Segoe UI" panose="020B0502040204020203" pitchFamily="34" charset="0"/>
              </a:rPr>
              <a:t>Texture</a:t>
            </a:r>
            <a:r>
              <a:rPr lang="en-US" sz="1050" dirty="0">
                <a:solidFill>
                  <a:srgbClr val="D69907"/>
                </a:solidFill>
                <a:latin typeface="Segoe UI" panose="020B0502040204020203" pitchFamily="34" charset="0"/>
                <a:ea typeface="Segoe UI" panose="020B0502040204020203" pitchFamily="34" charset="0"/>
                <a:cs typeface="Segoe UI" panose="020B0502040204020203" pitchFamily="34" charset="0"/>
              </a:rPr>
              <a:t> </a:t>
            </a:r>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are associated with </a:t>
            </a:r>
            <a:r>
              <a:rPr lang="en-US" sz="1050" i="1" dirty="0">
                <a:solidFill>
                  <a:srgbClr val="D69907"/>
                </a:solidFill>
                <a:latin typeface="Segoe UI" panose="020B0502040204020203" pitchFamily="34" charset="0"/>
                <a:ea typeface="Segoe UI" panose="020B0502040204020203" pitchFamily="34" charset="0"/>
                <a:cs typeface="Segoe UI" panose="020B0502040204020203" pitchFamily="34" charset="0"/>
              </a:rPr>
              <a:t>Nut</a:t>
            </a:r>
            <a:r>
              <a:rPr lang="en-US" sz="1050" dirty="0">
                <a:solidFill>
                  <a:srgbClr val="D69907"/>
                </a:solidFill>
                <a:latin typeface="Segoe UI" panose="020B0502040204020203" pitchFamily="34" charset="0"/>
                <a:ea typeface="Segoe UI" panose="020B0502040204020203" pitchFamily="34" charset="0"/>
                <a:cs typeface="Segoe UI" panose="020B0502040204020203" pitchFamily="34" charset="0"/>
              </a:rPr>
              <a:t> </a:t>
            </a:r>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&amp; </a:t>
            </a:r>
            <a:r>
              <a:rPr lang="en-US" sz="1050" i="1" dirty="0">
                <a:solidFill>
                  <a:srgbClr val="D69907"/>
                </a:solidFill>
                <a:latin typeface="Segoe UI" panose="020B0502040204020203" pitchFamily="34" charset="0"/>
                <a:ea typeface="Segoe UI" panose="020B0502040204020203" pitchFamily="34" charset="0"/>
                <a:cs typeface="Segoe UI" panose="020B0502040204020203" pitchFamily="34" charset="0"/>
              </a:rPr>
              <a:t>Seed</a:t>
            </a:r>
            <a:r>
              <a:rPr lang="en-US" sz="1050" dirty="0">
                <a:solidFill>
                  <a:srgbClr val="D69907"/>
                </a:solidFill>
                <a:latin typeface="Segoe UI" panose="020B0502040204020203" pitchFamily="34" charset="0"/>
                <a:ea typeface="Segoe UI" panose="020B0502040204020203" pitchFamily="34" charset="0"/>
                <a:cs typeface="Segoe UI" panose="020B0502040204020203" pitchFamily="34" charset="0"/>
              </a:rPr>
              <a:t> </a:t>
            </a:r>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based breads</a:t>
            </a:r>
          </a:p>
        </p:txBody>
      </p:sp>
      <p:cxnSp>
        <p:nvCxnSpPr>
          <p:cNvPr id="257" name="Straight Connector 256">
            <a:extLst>
              <a:ext uri="{FF2B5EF4-FFF2-40B4-BE49-F238E27FC236}">
                <a16:creationId xmlns:a16="http://schemas.microsoft.com/office/drawing/2014/main" id="{12C82BB0-2972-4148-B242-D05AC70C13AA}"/>
              </a:ext>
            </a:extLst>
          </p:cNvPr>
          <p:cNvCxnSpPr/>
          <p:nvPr/>
        </p:nvCxnSpPr>
        <p:spPr>
          <a:xfrm>
            <a:off x="6716538" y="5766255"/>
            <a:ext cx="187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50014BEC-34AD-4A16-AFE5-7F7538ABB19D}"/>
              </a:ext>
            </a:extLst>
          </p:cNvPr>
          <p:cNvCxnSpPr/>
          <p:nvPr/>
        </p:nvCxnSpPr>
        <p:spPr>
          <a:xfrm>
            <a:off x="2930704" y="5766255"/>
            <a:ext cx="1728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7592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Office Theme">
  <a:themeElements>
    <a:clrScheme name="LatentView">
      <a:dk1>
        <a:sysClr val="windowText" lastClr="000000"/>
      </a:dk1>
      <a:lt1>
        <a:sysClr val="window" lastClr="FFFFFF"/>
      </a:lt1>
      <a:dk2>
        <a:srgbClr val="44546A"/>
      </a:dk2>
      <a:lt2>
        <a:srgbClr val="E7E6E6"/>
      </a:lt2>
      <a:accent1>
        <a:srgbClr val="1957A3"/>
      </a:accent1>
      <a:accent2>
        <a:srgbClr val="7F7F7F"/>
      </a:accent2>
      <a:accent3>
        <a:srgbClr val="178CCB"/>
      </a:accent3>
      <a:accent4>
        <a:srgbClr val="18A3AC"/>
      </a:accent4>
      <a:accent5>
        <a:srgbClr val="D1A426"/>
      </a:accent5>
      <a:accent6>
        <a:srgbClr val="052049"/>
      </a:accent6>
      <a:hlink>
        <a:srgbClr val="1957A3"/>
      </a:hlink>
      <a:folHlink>
        <a:srgbClr val="7F7F7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1149</TotalTime>
  <Words>7289</Words>
  <Application>Microsoft Office PowerPoint</Application>
  <PresentationFormat>Widescreen</PresentationFormat>
  <Paragraphs>950</Paragraphs>
  <Slides>27</Slides>
  <Notes>27</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45" baseType="lpstr">
      <vt:lpstr>ＭＳ Ｐゴシック</vt:lpstr>
      <vt:lpstr>ＭＳ Ｐゴシック</vt:lpstr>
      <vt:lpstr>Arial</vt:lpstr>
      <vt:lpstr>Avenir Book</vt:lpstr>
      <vt:lpstr>Calibri</vt:lpstr>
      <vt:lpstr>Cambria Math</vt:lpstr>
      <vt:lpstr>Century Gothic</vt:lpstr>
      <vt:lpstr>Gill Sans MT</vt:lpstr>
      <vt:lpstr>Mangal</vt:lpstr>
      <vt:lpstr>Open Sans</vt:lpstr>
      <vt:lpstr>Segoe UI</vt:lpstr>
      <vt:lpstr>Segoe UI Light</vt:lpstr>
      <vt:lpstr>Segoe UI Semibold</vt:lpstr>
      <vt:lpstr>Verdana</vt:lpstr>
      <vt:lpstr>Wingdings</vt:lpstr>
      <vt:lpstr>4_Office Theme</vt:lpstr>
      <vt:lpstr>2_Office Theme</vt:lpstr>
      <vt:lpstr>think-cell Slide</vt:lpstr>
      <vt:lpstr>LatentView Analytics</vt:lpstr>
      <vt:lpstr>Integrated &amp; Customized Campaign Activation for Higher Revenue</vt:lpstr>
      <vt:lpstr>Behavioral Segmentation to Arrest Revenue Leakage</vt:lpstr>
      <vt:lpstr>Amplifying profit by Optimizing Bid Rates for ‘First spots’</vt:lpstr>
      <vt:lpstr>Driving Customer Loyalty through Net Promoter Score (NPS) Analysis</vt:lpstr>
      <vt:lpstr>Process Mining to Improve Manufacturing Throughput</vt:lpstr>
      <vt:lpstr>Events Analysis using Social Listening for Marketing Activation</vt:lpstr>
      <vt:lpstr>Enhance Client Relationship using Machine Learning</vt:lpstr>
      <vt:lpstr>Emerging Social Media Trends Driving Product Development</vt:lpstr>
      <vt:lpstr>Social Media Analysis to Understand Youth Segment Banking Needs</vt:lpstr>
      <vt:lpstr>Self-Service Platform for Media Mix Modelling and Budget Optimization</vt:lpstr>
      <vt:lpstr>Machine Learning Driven Sales Trend Detection at Scale</vt:lpstr>
      <vt:lpstr>Store Identification for Campaigns using MatchView</vt:lpstr>
      <vt:lpstr>Improving Marketing Effectiveness through Purchase Intent Modeling</vt:lpstr>
      <vt:lpstr>Enhancing Customer Experience through Chatbots</vt:lpstr>
      <vt:lpstr>Social Insights Platform for Fashion Trends Spotting</vt:lpstr>
      <vt:lpstr>Social Media based Demand Space Analysis to drive Product Innovation</vt:lpstr>
      <vt:lpstr>Social based Consumer Need Analysis for Product Development Roadmap</vt:lpstr>
      <vt:lpstr>Precise Forecasting of Demand for Jewelry SKUs</vt:lpstr>
      <vt:lpstr>Accurate Power Consumption Forecasting for Successful Hedging</vt:lpstr>
      <vt:lpstr>Machine Learning driven Customer Lifetime Value Analysis</vt:lpstr>
      <vt:lpstr>Increasing Sign-ups through Attribution Modeling</vt:lpstr>
      <vt:lpstr>“Corporate to Store” Connect Through Integrated People Metrics</vt:lpstr>
      <vt:lpstr>Cloud based data lake to enhance Analytics Operations</vt:lpstr>
      <vt:lpstr>Data Harmonization for Efficient Digital Supply Chain </vt:lpstr>
      <vt:lpstr>Survey Design – Estimating Purchase Intent for Toys &amp; Games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LatentView Analytics Corporate Presentation</dc:title>
  <dc:creator>Bhargavi Sundaram</dc:creator>
  <cp:lastModifiedBy>Vivek Soundarapandian</cp:lastModifiedBy>
  <cp:revision>103</cp:revision>
  <dcterms:created xsi:type="dcterms:W3CDTF">2018-01-02T12:56:45Z</dcterms:created>
  <dcterms:modified xsi:type="dcterms:W3CDTF">2019-02-04T12:02:34Z</dcterms:modified>
</cp:coreProperties>
</file>